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Raleway"/>
      <p:regular r:id="rId52"/>
      <p:bold r:id="rId53"/>
      <p:italic r:id="rId54"/>
      <p:boldItalic r:id="rId55"/>
    </p:embeddedFont>
    <p:embeddedFont>
      <p:font typeface="Roboto"/>
      <p:regular r:id="rId56"/>
      <p:bold r:id="rId57"/>
      <p:italic r:id="rId58"/>
      <p:boldItalic r:id="rId59"/>
    </p:embeddedFont>
    <p:embeddedFont>
      <p:font typeface="Lato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-italic.fntdata"/><Relationship Id="rId61" Type="http://schemas.openxmlformats.org/officeDocument/2006/relationships/font" Target="fonts/Lato-bold.fntdata"/><Relationship Id="rId20" Type="http://schemas.openxmlformats.org/officeDocument/2006/relationships/slide" Target="slides/slide15.xml"/><Relationship Id="rId63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Lato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aleway-bold.fntdata"/><Relationship Id="rId52" Type="http://schemas.openxmlformats.org/officeDocument/2006/relationships/font" Target="fonts/Raleway-regular.fntdata"/><Relationship Id="rId11" Type="http://schemas.openxmlformats.org/officeDocument/2006/relationships/slide" Target="slides/slide6.xml"/><Relationship Id="rId55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54" Type="http://schemas.openxmlformats.org/officeDocument/2006/relationships/font" Target="fonts/Raleway-italic.fntdata"/><Relationship Id="rId13" Type="http://schemas.openxmlformats.org/officeDocument/2006/relationships/slide" Target="slides/slide8.xml"/><Relationship Id="rId57" Type="http://schemas.openxmlformats.org/officeDocument/2006/relationships/font" Target="fonts/Roboto-bold.fntdata"/><Relationship Id="rId12" Type="http://schemas.openxmlformats.org/officeDocument/2006/relationships/slide" Target="slides/slide7.xml"/><Relationship Id="rId56" Type="http://schemas.openxmlformats.org/officeDocument/2006/relationships/font" Target="fonts/Roboto-regular.fntdata"/><Relationship Id="rId15" Type="http://schemas.openxmlformats.org/officeDocument/2006/relationships/slide" Target="slides/slide10.xml"/><Relationship Id="rId59" Type="http://schemas.openxmlformats.org/officeDocument/2006/relationships/font" Target="fonts/Roboto-boldItalic.fntdata"/><Relationship Id="rId14" Type="http://schemas.openxmlformats.org/officeDocument/2006/relationships/slide" Target="slides/slide9.xml"/><Relationship Id="rId58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c036d45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c036d45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c036d457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c036d457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c036d457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c036d457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c036d457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6c036d457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c036d457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c036d457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c036d457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6c036d457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6c036d457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6c036d457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6c036d457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6c036d457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c036d457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6c036d457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6c036d457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6c036d457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f77d6b0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f77d6b0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6c036d45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6c036d45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6c036d457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6c036d457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c036d457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c036d457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c036d457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c036d457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6c036d457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6c036d457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6c036d457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6c036d457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6c036d457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6c036d457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6c036d457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6c036d457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6c036d457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6c036d457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6c036d457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6c036d457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f77d6b0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f77d6b0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6c036d457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6c036d457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6c036d457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6c036d457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6c036d457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6c036d457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c036d457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c036d457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963d7046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963d7046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963d7046b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963d7046b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963d7046b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963d7046b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963d7046b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963d7046b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963d7046b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963d7046b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91011f7d8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91011f7d8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f77d6b0c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8f77d6b0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91011f7d8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91011f7d8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91011f7d8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91011f7d8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91011f7d8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91011f7d8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91011f7d8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91011f7d8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91011f7d8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91011f7d8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91011f7d8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91011f7d8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91011f7d8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91011f7d8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f77d6b0c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8f77d6b0c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f77d6b0c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f77d6b0c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f77d6b0c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8f77d6b0c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f77d6b0c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f77d6b0c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f77d6b0c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f77d6b0c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611300"/>
            <a:ext cx="7688100" cy="12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320"/>
              <a:t>Container-based Operating System Virtualization:</a:t>
            </a:r>
            <a:endParaRPr sz="232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" sz="1820"/>
              <a:t>A Scalable, High-performance Alternative to Hypervisors (2007)</a:t>
            </a:r>
            <a:endParaRPr sz="48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79"/>
              <a:t>Stephen Soltesz, Herbert Pötzl, Marc Fiuczyinski, Andy Bavier, Larry Peterson</a:t>
            </a:r>
            <a:endParaRPr sz="16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4814500" y="1292700"/>
            <a:ext cx="424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Seguridad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Se refiere a que un sistema virtualizado </a:t>
            </a:r>
            <a:r>
              <a:rPr b="1" lang="en" sz="1000"/>
              <a:t>limite el acceso</a:t>
            </a:r>
            <a:r>
              <a:rPr lang="en" sz="1000"/>
              <a:t> a archivos, direcciones de memoria, puertos, ID de usuarios, ID de procesos.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Esto promueve la independencia de configuración (por ejemplo con los nombres globales)</a:t>
            </a:r>
            <a:endParaRPr sz="10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En casos que se compartan global, no se puedan modificar por las VMs</a:t>
            </a:r>
            <a:endParaRPr sz="8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Un </a:t>
            </a:r>
            <a:r>
              <a:rPr b="1" lang="en" sz="1000"/>
              <a:t>aislamiento completo</a:t>
            </a:r>
            <a:r>
              <a:rPr lang="en" sz="1000"/>
              <a:t> no revela los nombres de archivos o identificadores de procesos de otras VMs  (ni manejo)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Un </a:t>
            </a:r>
            <a:r>
              <a:rPr b="1" lang="en" sz="1000"/>
              <a:t>aislamiento parcial</a:t>
            </a:r>
            <a:r>
              <a:rPr lang="en" sz="1000"/>
              <a:t> admite un espacio de nombres compartido junto con un mecanismo de control de acceso que limita la Máquina virtual</a:t>
            </a:r>
            <a:endParaRPr sz="10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Algunos COS/Hypervisors aplican controles de acceso en nombres compartidos (en lugar de mantener nombres autónomos)</a:t>
            </a:r>
            <a:endParaRPr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Pueden ocultar objetos lógicos de otras máquinas virtuales en una máquina virtual para promover independencia pero como configuración del sistema</a:t>
            </a:r>
            <a:endParaRPr sz="800"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214500" y="1292700"/>
            <a:ext cx="435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Recursos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Habilidad de que una máquina virtual </a:t>
            </a:r>
            <a:r>
              <a:rPr b="1" lang="en" sz="1000"/>
              <a:t>consuma recursos de modo que conserve proporciones equitativas</a:t>
            </a:r>
            <a:r>
              <a:rPr lang="en" sz="1000"/>
              <a:t> para otras máquinas virtuales. </a:t>
            </a:r>
            <a:endParaRPr sz="1000"/>
          </a:p>
          <a:p>
            <a:pPr indent="-2921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Implica una cuidadosa asignación y programación de recursos físicos (ciclos, memoria, ancho de banda, disco)</a:t>
            </a:r>
            <a:endParaRPr sz="1000"/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También en recursos lógicos, por ejemplo puerto ID, PID, buffer de memoria</a:t>
            </a:r>
            <a:endParaRPr sz="1000"/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Se plantean dos tipos:</a:t>
            </a:r>
            <a:endParaRPr sz="1000"/>
          </a:p>
          <a:p>
            <a:pPr indent="-2794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Permitan </a:t>
            </a:r>
            <a:r>
              <a:rPr b="1" lang="en" sz="800">
                <a:solidFill>
                  <a:schemeClr val="dk1"/>
                </a:solidFill>
              </a:rPr>
              <a:t>reservas</a:t>
            </a:r>
            <a:r>
              <a:rPr lang="en" sz="800"/>
              <a:t> de recursos garantiza que reciba eso independientemente de que se ejecuta en otras máquinas</a:t>
            </a:r>
            <a:endParaRPr sz="800"/>
          </a:p>
          <a:p>
            <a:pPr indent="-2794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 Un sistema virtualizado permite que las máquinas virtuales obtengan recursos </a:t>
            </a:r>
            <a:r>
              <a:rPr b="1" lang="en" sz="800">
                <a:solidFill>
                  <a:schemeClr val="dk1"/>
                </a:solidFill>
              </a:rPr>
              <a:t>de acuerdo a demanda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Para esto tanto COS como hypervisors utilizan calendarización de recursos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4" name="Google Shape;154;p22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</a:t>
            </a:r>
            <a:r>
              <a:rPr lang="en"/>
              <a:t>Aislamiento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995025" y="1529650"/>
            <a:ext cx="735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Fallas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Cuando falla una VM </a:t>
            </a:r>
            <a:r>
              <a:rPr b="1" lang="en" sz="1000"/>
              <a:t>no afecta el almacenamiento ni la correcta operación de otras VM</a:t>
            </a:r>
            <a:r>
              <a:rPr lang="en" sz="1000"/>
              <a:t>. Un aislamiento completo requiere que no compartan código o datos. </a:t>
            </a:r>
            <a:endParaRPr sz="1000"/>
          </a:p>
          <a:p>
            <a:pPr indent="-2921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00"/>
              <a:buChar char="-"/>
            </a:pPr>
            <a:r>
              <a:rPr b="1" lang="en" sz="1000"/>
              <a:t>En COS e hypervisor las máquinas están aisladas por completo usando espacios de dirección. </a:t>
            </a:r>
            <a:endParaRPr b="1" sz="1000"/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El único código y datos compartidos son los del sistema de virtualización, por lo tanto cualquier falla en este código implica una falla global</a:t>
            </a:r>
            <a:endParaRPr sz="1000"/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b="1" lang="en" sz="1000"/>
              <a:t>Hypervisor Xen </a:t>
            </a:r>
            <a:r>
              <a:rPr lang="en" sz="1000"/>
              <a:t>x86 son 80K líneas de código. Comúnmente en sistemas con hypervisor esto hace fácil garantizar la confiabilidad. El punto débil es que </a:t>
            </a:r>
            <a:r>
              <a:rPr b="1" lang="en" sz="1000"/>
              <a:t>requiere una máquina virtual host</a:t>
            </a:r>
            <a:r>
              <a:rPr lang="en" sz="1000"/>
              <a:t>, que contiene millones de líneas de código.</a:t>
            </a:r>
            <a:endParaRPr sz="1000"/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En su core, Linux contiene menos de 140K líneas, incrementando por los drivers, filesystems y protocolos de red. Entonces para tener mayor resiliencia de fallas se proponen aislar los drivers en IDDs usando Nooks, pero no hay estudio que demuestre la mejora de performance </a:t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La </a:t>
            </a:r>
            <a:r>
              <a:rPr b="1" lang="en" sz="1000"/>
              <a:t>principal diferencia entre Hypervisor y COS</a:t>
            </a:r>
            <a:r>
              <a:rPr lang="en" sz="1000"/>
              <a:t> es en la interfaz que exponen a las VM. Cualquier vulnerabilidad en la implementación de la interfaz puede tener una falla de una VM a otra. </a:t>
            </a:r>
            <a:endParaRPr sz="1000"/>
          </a:p>
          <a:p>
            <a:pPr indent="-2921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Para Hypervisors existe una estrecha interfaz a eventos</a:t>
            </a:r>
            <a:endParaRPr sz="1000"/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Para COS existe una llamada a sistema </a:t>
            </a:r>
            <a:endParaRPr sz="1000"/>
          </a:p>
        </p:txBody>
      </p:sp>
      <p:sp>
        <p:nvSpPr>
          <p:cNvPr id="160" name="Google Shape;160;p2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Aislamiento	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Comparación hypervisors / </a:t>
            </a:r>
            <a:r>
              <a:rPr lang="en"/>
              <a:t>contenedores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589" y="2155325"/>
            <a:ext cx="3924760" cy="12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54925" y="1449400"/>
            <a:ext cx="486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22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2"/>
              <a:buChar char="-"/>
            </a:pPr>
            <a:r>
              <a:rPr lang="en" sz="1002"/>
              <a:t>L</a:t>
            </a:r>
            <a:r>
              <a:rPr lang="en" sz="1002"/>
              <a:t>os COS recaen en una imagen de kernel, no es posible que corran múltiples kernels como un hypervisor. </a:t>
            </a:r>
            <a:endParaRPr sz="100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2"/>
          </a:p>
          <a:p>
            <a:pPr indent="-29225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02"/>
              <a:buChar char="-"/>
            </a:pPr>
            <a:r>
              <a:rPr lang="en" sz="1002"/>
              <a:t>A un acceso de más bajo nivel que se requiera, se requiere más código para preservar el aislamiento del sistema. Aunque COS pueden soportarlo.</a:t>
            </a:r>
            <a:endParaRPr sz="10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2"/>
          </a:p>
          <a:p>
            <a:pPr indent="-29225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02"/>
              <a:buChar char="-"/>
            </a:pPr>
            <a:r>
              <a:rPr lang="en" sz="1002"/>
              <a:t>Los COS permiten la migración de máquinas virtuales de una versión de kernel a otra, lo que permite a los administradores de sistema a hacer una actualización de sistema en vivo en un sistema que se está ejecutando para liberar la kernel con correcciones sin necesidad de hacer reboot de la VM</a:t>
            </a:r>
            <a:endParaRPr sz="10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2"/>
          </a:p>
          <a:p>
            <a:pPr indent="-29225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02"/>
              <a:buChar char="-"/>
            </a:pPr>
            <a:r>
              <a:rPr lang="en" sz="1002"/>
              <a:t>Es posible porque COS tienen conocimiento explícito de las dependencias dentro de la máquina virtual a las estructuras dentro del kernel</a:t>
            </a:r>
            <a:endParaRPr sz="10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002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353075"/>
            <a:ext cx="486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 las tres maneras de aislamiento comentada, las siguientes tecnologías COS cubren distintos niveles de aislamiento: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83"/>
              <a:t>1 - Solo cubre un tipo de aislamiento</a:t>
            </a:r>
            <a:endParaRPr sz="883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83"/>
              <a:t>2 - Cubren dos tipos de aislamiento</a:t>
            </a:r>
            <a:endParaRPr sz="883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83"/>
              <a:t>3 - Cubren los tres tipos de aislamiento</a:t>
            </a:r>
            <a:endParaRPr sz="883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En el eje Y se presenta la eficiencia alcanzada, podemos ver que </a:t>
            </a:r>
            <a:r>
              <a:rPr b="1" lang="en" sz="1100"/>
              <a:t>Xen presenta un aislamiento máximo a un nivel de eficiencia alto</a:t>
            </a:r>
            <a:r>
              <a:rPr lang="en" sz="1100"/>
              <a:t>, mientras que </a:t>
            </a:r>
            <a:r>
              <a:rPr b="1" lang="en" sz="1100"/>
              <a:t>Vserver una eficiencia alta, pero solo 2 tipos de aislamiento</a:t>
            </a:r>
            <a:r>
              <a:rPr lang="en" sz="1100"/>
              <a:t>. Ninguna alcanza lo máximo en ambos.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Por este motivo, al necesitar el máximo rendimiento a un nivel máximo posible de aislamiento, VServer se considera una buena elección.</a:t>
            </a:r>
            <a:endParaRPr sz="1100"/>
          </a:p>
        </p:txBody>
      </p:sp>
      <p:sp>
        <p:nvSpPr>
          <p:cNvPr id="173" name="Google Shape;173;p25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Aislamiento </a:t>
            </a:r>
            <a:r>
              <a:rPr lang="en"/>
              <a:t>y Eficiencia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900" y="1557187"/>
            <a:ext cx="3660301" cy="2815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224400" y="1337025"/>
            <a:ext cx="4347600" cy="3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Un sistema basado en contenedores (COS)</a:t>
            </a:r>
            <a:r>
              <a:rPr lang="en" sz="1000"/>
              <a:t> provee un OS virtualizado y compartido, que consiste en un sistema raíz (que se comparte de manera segura), un conjunto de librerías de sistemas y ejecutables.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Cada VM puede ser iniciada, apagada y reiniciada como un OS regular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Los recursos (espacio en disco, memoria y CPU) se asignan a cada máquina virtual cuando es creada, pero pueden ser dinámicamente cambiadas en el runtime.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Para las aplicaciones y los usuarios, las VM parecen aisladas.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Existen 3 agrupaciones de plataforma: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b="1" lang="en" sz="1000"/>
              <a:t>Hosting Platform (HP):</a:t>
            </a:r>
            <a:r>
              <a:rPr lang="en" sz="1000"/>
              <a:t> consiste en la imagen compartida del OS y un a host VM, esta es la que se usa como administrador de sistema para administrar otras VM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b="1" lang="en" sz="1000"/>
              <a:t>Virtual Platform (VP):</a:t>
            </a:r>
            <a:r>
              <a:rPr lang="en" sz="1000"/>
              <a:t> es la vista del sistema visto como una VM invitada.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Las aplicaciones</a:t>
            </a:r>
            <a:r>
              <a:rPr lang="en" sz="1000"/>
              <a:t> que corren en el VP corresponden como a una imagen de OS no basada en contenedor.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b="1" lang="en" sz="1000" u="sng"/>
              <a:t>A este nivel suena poca diferencia con el COS y el hipervisor. La principal diferencia consiste en cómo se garantiza aislamiento entre las Máquinas Virtuales</a:t>
            </a:r>
            <a:endParaRPr b="1" sz="1000" u="sng"/>
          </a:p>
        </p:txBody>
      </p:sp>
      <p:sp>
        <p:nvSpPr>
          <p:cNvPr id="180" name="Google Shape;180;p26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Based OS (COS)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553" y="1626975"/>
            <a:ext cx="3905749" cy="26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Aislamiento de seguridad en COS e hipervisores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849" y="803925"/>
            <a:ext cx="3930199" cy="146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263550" y="2428675"/>
            <a:ext cx="4347600" cy="3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Esquemas de aislamiento de seguridad y aislamiento de recursos:</a:t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Desde la perspectiva de </a:t>
            </a:r>
            <a:r>
              <a:rPr b="1" lang="en" sz="900" u="sng">
                <a:solidFill>
                  <a:schemeClr val="dk1"/>
                </a:solidFill>
              </a:rPr>
              <a:t>COS</a:t>
            </a:r>
            <a:r>
              <a:rPr lang="en" sz="900"/>
              <a:t>, </a:t>
            </a:r>
            <a:r>
              <a:rPr b="1" lang="en" sz="900" u="sng">
                <a:solidFill>
                  <a:schemeClr val="dk1"/>
                </a:solidFill>
              </a:rPr>
              <a:t>el aislamiento de seguridad</a:t>
            </a:r>
            <a:r>
              <a:rPr lang="en" sz="900"/>
              <a:t> involucra directamente objetos del sistema operativo como PIDs, UIDs, etc. Para securizar estos objetos se realiza lo siguiente:</a:t>
            </a:r>
            <a:endParaRPr sz="900"/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Separación de espacios de nombres (contextos)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Control de accesos (filtros)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Es decir, </a:t>
            </a:r>
            <a:r>
              <a:rPr b="1" lang="en" sz="900" u="sng">
                <a:solidFill>
                  <a:schemeClr val="dk1"/>
                </a:solidFill>
              </a:rPr>
              <a:t>no se puede obtener acceso  a espacios contenidos en otra máquina virtual</a:t>
            </a:r>
            <a:r>
              <a:rPr lang="en" sz="900"/>
              <a:t>, y no se tiene acceso a objetos fuera de ese espacio de nombres. 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A través de esta contextualización, los identificadores globales se convierten en identificadores por máquina virtual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4774900" y="3149675"/>
            <a:ext cx="4347600" cy="15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Para </a:t>
            </a:r>
            <a:r>
              <a:rPr b="1" lang="en" sz="900" u="sng">
                <a:solidFill>
                  <a:schemeClr val="dk1"/>
                </a:solidFill>
              </a:rPr>
              <a:t>hypervisor</a:t>
            </a:r>
            <a:r>
              <a:rPr lang="en" sz="900"/>
              <a:t>, </a:t>
            </a:r>
            <a:r>
              <a:rPr b="1" lang="en" sz="900" u="sng">
                <a:solidFill>
                  <a:schemeClr val="dk1"/>
                </a:solidFill>
              </a:rPr>
              <a:t>el aislamiento de seguridad </a:t>
            </a:r>
            <a:r>
              <a:rPr lang="en" sz="900"/>
              <a:t>es alcanzada a través de contextualización y filtros, pero generalmente aplican a un </a:t>
            </a:r>
            <a:r>
              <a:rPr b="1" lang="en" sz="900" u="sng"/>
              <a:t>nivel de hardware</a:t>
            </a:r>
            <a:r>
              <a:rPr lang="en" sz="900"/>
              <a:t>, como espacios de memoria virtual, Direcciones del PCI bus, etc</a:t>
            </a:r>
            <a:endParaRPr sz="900"/>
          </a:p>
          <a:p>
            <a:pPr indent="-28146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900"/>
              <a:t>Separación de espacios de nombres (contextos)</a:t>
            </a:r>
            <a:endParaRPr sz="900"/>
          </a:p>
          <a:p>
            <a:pPr indent="-28146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900"/>
              <a:t>Control de accesos (filtros)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Aislamiento de recursos en COS e hipervisores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191325" y="3298125"/>
            <a:ext cx="8691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Para </a:t>
            </a:r>
            <a:r>
              <a:rPr b="1" lang="en" sz="1000" u="sng">
                <a:solidFill>
                  <a:schemeClr val="dk1"/>
                </a:solidFill>
              </a:rPr>
              <a:t>el aislamiento de recursos</a:t>
            </a:r>
            <a:r>
              <a:rPr lang="en" sz="1000"/>
              <a:t> es similar. Ambos necesitan multiplexear los recursos físicos, como los ciclos de CPU, ancho de banda y almacenamiento de memoria y disco. 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En el caso del </a:t>
            </a:r>
            <a:r>
              <a:rPr b="1" lang="en" sz="1000" u="sng"/>
              <a:t>hipervisor de Xen</a:t>
            </a:r>
            <a:r>
              <a:rPr lang="en" sz="1000"/>
              <a:t>, se enfoca principalmente en </a:t>
            </a:r>
            <a:r>
              <a:rPr b="1" lang="en" sz="1000"/>
              <a:t>multiplex del CPU</a:t>
            </a:r>
            <a:r>
              <a:rPr lang="en" sz="1000"/>
              <a:t>. El control de todos los recursos físicos se delega a una máquina virtual privilegiada, que multiplexea el hardware en nombre de los VM invitadas 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Cuando el host de Xen está basado en linux, los controladores de recursos manejan la red, el disco y el ancho de banda entre las VM invitadas idéntico al usado por VServer. Solo difieren en la manera en como mapean VM a esos recursos (con pequeñas diferencias)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4424" y="959800"/>
            <a:ext cx="3930199" cy="14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Aislamiento de recursos en VServer: CPU Scheduling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Calendarización de CPU: </a:t>
            </a:r>
            <a:endParaRPr b="1" u="sng">
              <a:solidFill>
                <a:schemeClr val="dk1"/>
              </a:solidFill>
            </a:endParaRPr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VServer</a:t>
            </a:r>
            <a:r>
              <a:rPr lang="en"/>
              <a:t> implementa el aislamiento de CPU haciendo un </a:t>
            </a:r>
            <a:r>
              <a:rPr b="1" lang="en"/>
              <a:t>superposición de un Token Bucket Filter (TBF)</a:t>
            </a:r>
            <a:r>
              <a:rPr lang="en"/>
              <a:t> </a:t>
            </a:r>
            <a:r>
              <a:rPr b="1" lang="en"/>
              <a:t>sobre el O(1) scheduler de Linux:</a:t>
            </a:r>
            <a:endParaRPr b="1"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Cada Token bucket acumula tokens a una tasa específica, cada tick del temporizador, la máquina que es dueña del proceso se le carga un token.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Un VM que se queda sin tokens se le remueven sus procesos de la fila de ejecución hasta que su bucket acumula un mínimo de tokens. 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VServer TBF fue usado para poner una cota máxima del monto de CPU que recibía una máquina virtual. En el paper se provee un reparto justo y/o reservas de CPU que conservan el trabajo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La tasa en la que una VM acumula tokens dependen de si la VM tenía una reservación y/o una cuota. 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Una máquina </a:t>
            </a:r>
            <a:r>
              <a:rPr lang="en"/>
              <a:t>virtual</a:t>
            </a:r>
            <a:r>
              <a:rPr lang="en"/>
              <a:t> con reservación acumula tolens a su tasa de reserva. Por ejemplo si reserva 10%, entonces obtiene 100 tokens por segundo, ya que un token corresponde a un milisegundo.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Las máquinas virtuales sin reserva lo que hacen es repartir el </a:t>
            </a:r>
            <a:r>
              <a:rPr lang="en"/>
              <a:t>resto</a:t>
            </a:r>
            <a:r>
              <a:rPr lang="en"/>
              <a:t> entre ellas de manera proporcional. </a:t>
            </a:r>
            <a:endParaRPr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Las máquinas virtuales pueden tener tanto reservación como repartición justa de la capacidad sin uso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0" y="0"/>
            <a:ext cx="914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Aislamiento de recursos en VServer: I/O Quality of service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776025" y="2009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Reservación de ancho de banda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El Hierarchical Token Bucket (HTB) </a:t>
            </a:r>
            <a:r>
              <a:rPr lang="en"/>
              <a:t>del Linux Traffic Control facility (tc) es usado para proveer reservaciones para el ancho de banda y un servicio justo entre el VServer. </a:t>
            </a:r>
            <a:endParaRPr/>
          </a:p>
          <a:p>
            <a:pPr indent="-28019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Para cada máquina virtual un token </a:t>
            </a:r>
            <a:r>
              <a:rPr lang="en"/>
              <a:t>buckets</a:t>
            </a:r>
            <a:r>
              <a:rPr lang="en"/>
              <a:t> creado con una tasa de reserva y una cuota. El primero indica la cantidad de ancho de banda saliente dedicado a esa máquina virtual, y el segundo cómo se gestiona el ancho de banda tras esa reservación. 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Los paquetes enviados por un VServer son tagueados con su id de contexto en el kernel y después clasificados al token bucket del VServer. 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El HTB permite que cada VServer envíe paquetes a la tasa de reserva de su token bucket y distribuye en exceso de capacidad en proporción de su cuota. </a:t>
            </a:r>
            <a:endParaRPr/>
          </a:p>
          <a:p>
            <a:pPr indent="-28019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 puede tener:</a:t>
            </a:r>
            <a:endParaRPr/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Reservación acotada superiormente (especificando reserva y no cuota)</a:t>
            </a:r>
            <a:endParaRPr/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Servicio del mejor esfuerzo justo (especificando cuota y no reserva)</a:t>
            </a:r>
            <a:endParaRPr/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Reserva de conservación de trabajo (especificando ambos)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Aislamiento de recursos en VServer: Storage Limits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Asignación memoria y disco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 VServer provee la habilidad de asociar límites al monto de memoria y disco que una máquina puede adquirir. 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Para el disco puede especificar los límites de bloques que una máquina puede asignar. 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Para la memoria, se pueden especificar los límites: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Máximo RSS (Resident Set Size)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Número de páginas de memoria anónima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Número de páginas que pueden ser ancladas usando mlock() y mlockall()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Los límites en RSS no son apropiados en donde los administradores necesitan sobre-reservar máquinas Virtuales, en este caso se opta por que las máquinas compitan por la memoria y usar un daemon para recuperarse de sobrecargas (matando la máquina virtual con mayor consumo)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4924475" y="1488475"/>
            <a:ext cx="33243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Hypervisors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Una misma máquina es host de múltiples usuarios. Por lo tanto, aplicaciones no relacionadas corren al mismo tiempo para cada uno de ellos. En este caso no necesitan compartir información y es importante que no tenga impacto una sobre la otra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</a:rPr>
              <a:t>Isolation &gt; Sharing</a:t>
            </a:r>
            <a:endParaRPr b="1" sz="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dk2"/>
                </a:solidFill>
              </a:rPr>
              <a:t>Drawback: Cuando cada máquina virtual corre el mismo kernel y OS similares, se convierte en un costo de eficiencia comparado a cuando se corre en un mismo kernel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175300" y="502500"/>
            <a:ext cx="85206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Los hypervisors son algo que ya se considera como un commodity, pero existen escenarios que </a:t>
            </a:r>
            <a:r>
              <a:rPr b="1" lang="en" sz="1200"/>
              <a:t>requieren virtualización</a:t>
            </a:r>
            <a:r>
              <a:rPr lang="en" sz="1200"/>
              <a:t> del sistema al mismo tiempo que se alcanza alto nivel de </a:t>
            </a:r>
            <a:r>
              <a:rPr b="1" lang="en" sz="1200"/>
              <a:t>aislamiento</a:t>
            </a:r>
            <a:r>
              <a:rPr lang="en" sz="1200"/>
              <a:t> y </a:t>
            </a:r>
            <a:r>
              <a:rPr b="1" lang="en" sz="1200"/>
              <a:t>eficiencia</a:t>
            </a:r>
            <a:r>
              <a:rPr lang="en" sz="1200"/>
              <a:t>, por ejemplo, los clusters de HPC. </a:t>
            </a:r>
            <a:endParaRPr sz="1000"/>
          </a:p>
        </p:txBody>
      </p:sp>
      <p:sp>
        <p:nvSpPr>
          <p:cNvPr id="95" name="Google Shape;95;p14"/>
          <p:cNvSpPr txBox="1"/>
          <p:nvPr/>
        </p:nvSpPr>
        <p:spPr>
          <a:xfrm>
            <a:off x="453750" y="1624900"/>
            <a:ext cx="3078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Sistemas para cómputo personal:</a:t>
            </a:r>
            <a:r>
              <a:rPr lang="en" sz="800">
                <a:solidFill>
                  <a:schemeClr val="dk1"/>
                </a:solidFill>
              </a:rPr>
              <a:t>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Proveen un aislamiento débil (con procesos diseñados para compartir, por ejemplo el global file system o el global process id). Permiten correr varias aplicaciones para un mismo usuario, sobre el aislamiento. 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dk2"/>
                </a:solidFill>
              </a:rPr>
              <a:t>Sharing &gt; Isolation</a:t>
            </a:r>
            <a:endParaRPr b="1" sz="800">
              <a:solidFill>
                <a:schemeClr val="dk2"/>
              </a:solidFill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551" y="3433993"/>
            <a:ext cx="1658899" cy="1361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2774" y="3326875"/>
            <a:ext cx="1975925" cy="174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Aislamiento de seguridad: Process Filtering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VServer reusa el espacio global de PID entre todas las Máquinas Virtuales. </a:t>
            </a:r>
            <a:endParaRPr b="1" u="sng">
              <a:solidFill>
                <a:schemeClr val="dk1"/>
              </a:solidFill>
            </a:endParaRPr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En contraste otras soluciones COS como OpenVZ </a:t>
            </a:r>
            <a:r>
              <a:rPr b="1" lang="en" u="sng"/>
              <a:t>contextualiza el espacio PID por máquina virtual.</a:t>
            </a:r>
            <a:r>
              <a:rPr lang="en"/>
              <a:t> 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Existen beneficios de OpenVZ, </a:t>
            </a:r>
            <a:r>
              <a:rPr lang="en"/>
              <a:t>específicamente</a:t>
            </a:r>
            <a:r>
              <a:rPr lang="en"/>
              <a:t> facilita la implementación de checkpoint de las máquinas, así como reanudar y migrar más </a:t>
            </a:r>
            <a:r>
              <a:rPr lang="en"/>
              <a:t>fácilmente</a:t>
            </a:r>
            <a:r>
              <a:rPr lang="en"/>
              <a:t> procesos que sean re-instanciados con el mismo PID que tenían en el momento del checkpoint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 u="sng"/>
              <a:t>Se menciona que VServer se moverá a este modelo</a:t>
            </a:r>
            <a:r>
              <a:rPr lang="en"/>
              <a:t>, pero todavía no lo tiene, por lo que se explica el actual: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VServer filtra los procesos para poder esconder los procesos fuera del alcance de la máquina virtual y </a:t>
            </a:r>
            <a:r>
              <a:rPr lang="en"/>
              <a:t>prohíbe</a:t>
            </a:r>
            <a:r>
              <a:rPr lang="en"/>
              <a:t> cualquier interacción entre procesos dentro de una VM y un proceso perteneciente a otra máquina virtual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Esta separación requiere añadir algunas estructuras de datos en el kernel que permitan:</a:t>
            </a:r>
            <a:endParaRPr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Identificar a que VM pertenece cada proceso</a:t>
            </a:r>
            <a:endParaRPr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Diferenciar entre idénticos UIDs usados por VMs diferentes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Cuando un sistema VServer inicia todos los procesos pertenecen al default host VM. Este host no tiene ninguna diferenciación con otra VM invitada, por lo que solo puede observar y manipular procesos que le pertenecen. Sin embargo permite ver globalmente los procesos. Solo funciona como un espectador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Aislamiento de seguridad: Network Separation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Actualmente VServer no virtualiza por completo el subsistema de redes, como se realiza con OpenVZ y otras COS. </a:t>
            </a:r>
            <a:endParaRPr b="1" u="sng"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En su lugar comparte el subsistema de red (tablas de ruteo, tablas de IP) entre todas las VMs</a:t>
            </a:r>
            <a:r>
              <a:rPr lang="en"/>
              <a:t>,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Pero solo permite que las VM vinculen sockets a un conjunto de direcciones IP disponibles especificadas al crear la máquina virtual o bien asignados dinámicamente por la VM host.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Tiene la desventaja que no permite que las máquinas cambien sus tablas de ruteo o tablas de reglas de 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Aislamiento de seguridad: Chroot Barrier</a:t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major problema con el chroot* del sistema usado en linux es que la información es volátil y puede ser cambiada en el siguiente chroot de la llamada del sistema. Un método simple es de salir de un ambiente chrooted como sigue: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 crea o abre un archivo y se retiene el descriptor de archivo. Entonces chroot en un subdirectorio a un nivel igual o menor con respecto al archivo. Esto causa que el root se mueva abajo en el sistema de archivos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 usa fchdir() en el descriptor de archivo para salir de ese nuevo root. Esto tiene como consecuencia que se sale del viejo root.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VServer usa un atributo especial de archivo, conocido como Chrrot Barrier en el directorio padre de cada VN para prevenir modificaciones no autorizadas.</a:t>
            </a:r>
            <a:endParaRPr/>
          </a:p>
        </p:txBody>
      </p:sp>
      <p:sp>
        <p:nvSpPr>
          <p:cNvPr id="233" name="Google Shape;233;p34"/>
          <p:cNvSpPr txBox="1"/>
          <p:nvPr/>
        </p:nvSpPr>
        <p:spPr>
          <a:xfrm>
            <a:off x="623450" y="4804800"/>
            <a:ext cx="309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*change root directory for process and children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Un objetivo de VServer es reducir el consumo total de recursos cuando sea posible</a:t>
            </a:r>
            <a:r>
              <a:rPr lang="en"/>
              <a:t>. VServer implementa técnicas de ahorro de espacio utilizando una unificación a un nivel de archivo completo. </a:t>
            </a:r>
            <a:endParaRPr/>
          </a:p>
          <a:p>
            <a:pPr indent="-275920" lvl="0" marL="457200" rtl="0" algn="l">
              <a:spcBef>
                <a:spcPts val="1200"/>
              </a:spcBef>
              <a:spcAft>
                <a:spcPts val="0"/>
              </a:spcAft>
              <a:buSzPts val="745"/>
              <a:buChar char="-"/>
            </a:pPr>
            <a:r>
              <a:rPr b="1" lang="en" sz="745"/>
              <a:t>Los archivos comunes a más de una VM que raramente van a cambiar (librerías y binarios) pueden tener un hard-link en un sistema de archivos compartido.</a:t>
            </a:r>
            <a:endParaRPr b="1" sz="745"/>
          </a:p>
          <a:p>
            <a:pPr indent="-275920" lvl="0" marL="457200" rtl="0" algn="l">
              <a:spcBef>
                <a:spcPts val="0"/>
              </a:spcBef>
              <a:spcAft>
                <a:spcPts val="0"/>
              </a:spcAft>
              <a:buSzPts val="745"/>
              <a:buChar char="-"/>
            </a:pPr>
            <a:r>
              <a:rPr lang="en" sz="745"/>
              <a:t>Esto es posible porque los VM invitados </a:t>
            </a:r>
            <a:r>
              <a:rPr b="1" lang="en" sz="745"/>
              <a:t>pueden seguramente compartir objetos</a:t>
            </a:r>
            <a:r>
              <a:rPr lang="en" sz="745"/>
              <a:t> del sistema de archivos.</a:t>
            </a:r>
            <a:endParaRPr sz="745"/>
          </a:p>
          <a:p>
            <a:pPr indent="-275920" lvl="0" marL="457200" rtl="0" algn="l">
              <a:spcBef>
                <a:spcPts val="0"/>
              </a:spcBef>
              <a:spcAft>
                <a:spcPts val="0"/>
              </a:spcAft>
              <a:buSzPts val="745"/>
              <a:buChar char="-"/>
            </a:pPr>
            <a:r>
              <a:rPr lang="en" sz="745"/>
              <a:t>Esto reduce el monto de espacio de disco, caches inode e incluso mapeos de memoria para librerías compartidas</a:t>
            </a:r>
            <a:endParaRPr sz="745"/>
          </a:p>
          <a:p>
            <a:pPr indent="-275920" lvl="0" marL="457200" rtl="0" algn="l">
              <a:spcBef>
                <a:spcPts val="0"/>
              </a:spcBef>
              <a:spcAft>
                <a:spcPts val="0"/>
              </a:spcAft>
              <a:buSzPts val="745"/>
              <a:buChar char="-"/>
            </a:pPr>
            <a:r>
              <a:rPr lang="en" sz="745"/>
              <a:t>La desventaja es que sin medidas adicionales, una </a:t>
            </a:r>
            <a:r>
              <a:rPr b="1" lang="en" sz="745"/>
              <a:t>VM puede no intencionadamente destruir o modificar esos archivos compartidos y dañaría otras VMs</a:t>
            </a:r>
            <a:endParaRPr b="1" sz="745"/>
          </a:p>
          <a:p>
            <a:pPr indent="-275920" lvl="0" marL="457200" rtl="0" algn="l">
              <a:spcBef>
                <a:spcPts val="0"/>
              </a:spcBef>
              <a:spcAft>
                <a:spcPts val="0"/>
              </a:spcAft>
              <a:buSzPts val="745"/>
              <a:buChar char="-"/>
            </a:pPr>
            <a:r>
              <a:rPr lang="en" sz="745"/>
              <a:t>VServer marca esas archivos como copy-on-write (CoW). Cuando una VM trata de cambiarlo, entonces la VM recibe una copia privada del documento</a:t>
            </a:r>
            <a:endParaRPr sz="745"/>
          </a:p>
          <a:p>
            <a:pPr indent="-275920" lvl="0" marL="457200" rtl="0" algn="l">
              <a:spcBef>
                <a:spcPts val="0"/>
              </a:spcBef>
              <a:spcAft>
                <a:spcPts val="0"/>
              </a:spcAft>
              <a:buSzPts val="745"/>
              <a:buChar char="-"/>
            </a:pPr>
            <a:r>
              <a:rPr lang="en" sz="745"/>
              <a:t>Estos archivos CoW son llamados unificados y el proceso de encontrar archivos comunes se llama unificación. Esto reduce el consumo </a:t>
            </a:r>
            <a:r>
              <a:rPr lang="en" sz="745"/>
              <a:t>de recursos</a:t>
            </a:r>
            <a:r>
              <a:rPr lang="en" sz="745"/>
              <a:t>. Por ejemplo un Servidor Linux consume 500 MB de espacio, mientras que 10 servidores unificados solamente 700 MB</a:t>
            </a:r>
            <a:endParaRPr sz="745"/>
          </a:p>
        </p:txBody>
      </p:sp>
      <p:sp>
        <p:nvSpPr>
          <p:cNvPr id="239" name="Google Shape;239;p35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Vserver Filesystem unification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Eficiencia de sistema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la combinación de rendimiento y escalamiento se le nombra como </a:t>
            </a:r>
            <a:r>
              <a:rPr b="1" lang="en" u="sng">
                <a:solidFill>
                  <a:schemeClr val="dk1"/>
                </a:solidFill>
              </a:rPr>
              <a:t>eficiencia del sistema</a:t>
            </a:r>
            <a:r>
              <a:rPr lang="en"/>
              <a:t> y esas métricas corresponden directamente a que tan bien el sistema virtualizador orquesta los recursos </a:t>
            </a:r>
            <a:r>
              <a:rPr lang="en"/>
              <a:t>físicos</a:t>
            </a:r>
            <a:r>
              <a:rPr lang="en"/>
              <a:t> para una carga de trabajo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Para todas las pruebas, </a:t>
            </a:r>
            <a:r>
              <a:rPr lang="en" u="sng"/>
              <a:t>el rendimiento del VServer es comparable a una kernel no virtualizada de Linux</a:t>
            </a:r>
            <a:r>
              <a:rPr lang="en"/>
              <a:t>. Como comparación Xen3 tiene overhead generado por el subsistema de memoria virtual e introduce un overhead de: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 49% para la ejecución en shell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 términos de rendimiento absoluto, Xen3 está por detrás de un sistema no virtualizado: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 40% del ancho de banda de red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Demanda de CPU mayor, con 50% para cargas de trabajo intensivas en disco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Eficiencia de sistema: </a:t>
            </a:r>
            <a:r>
              <a:rPr lang="en"/>
              <a:t>Configuración</a:t>
            </a:r>
            <a:endParaRPr/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11700" y="1152475"/>
            <a:ext cx="532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experimentos se realizan en una: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HP Proliant DL360 G4p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Dual 3.2 GHz Xeon processor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4GB RAM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2 Broadcom NetXtreme GigE Ethernet controllers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2 160GB 7.2 RPM SATA disk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Cada procesador Xeon 2MB L2 </a:t>
            </a:r>
            <a:r>
              <a:rPr lang="en"/>
              <a:t>cache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 deshabilita el hyperthreading por degradación de performance.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Los tres kernels bajo prueba fueron compilados para uniprocesador así como arquitecturas SMP. Todos se ejecutan dentro de una VM provisionada con todos los recursos disponibles.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 las pruebas, la VM host reserva 512 MB y el restante es asignado a las VM invitadas. El propósito es asegurar que las diferencias en performance se deben a las arquitecturas de virtualización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 configuración del Hypervisor está basado en Xen3.0.4, que era la última versión estable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 configuración del COS consiste en VServer 2.0.3-rcl. (con el otro scheduler mencionado añadido) </a:t>
            </a: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046" y="1593026"/>
            <a:ext cx="3485103" cy="161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/>
        </p:nvSpPr>
        <p:spPr>
          <a:xfrm>
            <a:off x="4783975" y="3148500"/>
            <a:ext cx="4030500" cy="80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Xen incurre en una penalización por virtualizar el hardware de memoria virtual.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Fork, exec, sh</a:t>
            </a:r>
            <a:r>
              <a:rPr lang="en" sz="800">
                <a:solidFill>
                  <a:schemeClr val="dk1"/>
                </a:solidFill>
              </a:rPr>
              <a:t>: </a:t>
            </a:r>
            <a:r>
              <a:rPr lang="en" sz="800"/>
              <a:t>Vserver cerca de Linux (1%), Xen3 con overhead que dobla tiempo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Ctx</a:t>
            </a:r>
            <a:r>
              <a:rPr b="1" lang="en" sz="800"/>
              <a:t>:</a:t>
            </a:r>
            <a:r>
              <a:rPr lang="en" sz="800"/>
              <a:t> Los siguientes muestra el overhead de cambio de contexto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Mmap (64mb/256mb)</a:t>
            </a:r>
            <a:r>
              <a:rPr lang="en" sz="800"/>
              <a:t>: overhead más del doble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Page fault</a:t>
            </a:r>
            <a:r>
              <a:rPr lang="en" sz="800"/>
              <a:t>: overhead del tripe</a:t>
            </a:r>
            <a:endParaRPr sz="800"/>
          </a:p>
        </p:txBody>
      </p:sp>
      <p:sp>
        <p:nvSpPr>
          <p:cNvPr id="258" name="Google Shape;258;p38"/>
          <p:cNvSpPr txBox="1"/>
          <p:nvPr>
            <p:ph type="title"/>
          </p:nvPr>
        </p:nvSpPr>
        <p:spPr>
          <a:xfrm>
            <a:off x="0" y="4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Eficiencia de sistema: </a:t>
            </a:r>
            <a:r>
              <a:rPr lang="en"/>
              <a:t>Micro-benchmark</a:t>
            </a:r>
            <a:endParaRPr/>
          </a:p>
        </p:txBody>
      </p:sp>
      <p:sp>
        <p:nvSpPr>
          <p:cNvPr id="259" name="Google Shape;259;p38"/>
          <p:cNvSpPr txBox="1"/>
          <p:nvPr>
            <p:ph idx="1" type="body"/>
          </p:nvPr>
        </p:nvSpPr>
        <p:spPr>
          <a:xfrm>
            <a:off x="376375" y="1309424"/>
            <a:ext cx="7688700" cy="12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Los microbenchmarks son indicadores incompletos</a:t>
            </a:r>
            <a:r>
              <a:rPr lang="en"/>
              <a:t> del comportamiento del sistema para cargas reales, aunque ofrecen una oportunidad de observar impactos detallados de las técnicas de virtualización en el funcionamiento del sistema operativo. </a:t>
            </a:r>
            <a:r>
              <a:rPr b="1" lang="en"/>
              <a:t>Se usa el McVoy’s lmbench benchmark</a:t>
            </a:r>
            <a:r>
              <a:rPr lang="en"/>
              <a:t> que incluye experimentos diseñados para esos subsistemas</a:t>
            </a:r>
            <a:endParaRPr/>
          </a:p>
          <a:p>
            <a:pPr indent="-28545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053"/>
              <a:t>Se </a:t>
            </a:r>
            <a:r>
              <a:rPr lang="en" sz="1053"/>
              <a:t>comparan</a:t>
            </a:r>
            <a:r>
              <a:rPr lang="en" sz="1053"/>
              <a:t> las versiones SMP (symmetric multiprocessor) y UP (uniprocesador) de la kernel. En general peor en SMP, ya que hay overhead por sincronización, comunicación interna, etc. </a:t>
            </a:r>
            <a:endParaRPr sz="1053"/>
          </a:p>
          <a:p>
            <a:pPr indent="-2854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053"/>
              <a:t>Por esto se compara en la siguiente tabla solo los UP</a:t>
            </a:r>
            <a:endParaRPr sz="1053"/>
          </a:p>
        </p:txBody>
      </p:sp>
      <p:pic>
        <p:nvPicPr>
          <p:cNvPr descr="Community Verified icon" id="260" name="Google Shape;2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50" y="7727325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750" y="2810472"/>
            <a:ext cx="3942826" cy="20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Eficiencia de sistema: </a:t>
            </a:r>
            <a:r>
              <a:rPr lang="en"/>
              <a:t>System benchmark</a:t>
            </a:r>
            <a:endParaRPr/>
          </a:p>
        </p:txBody>
      </p:sp>
      <p:sp>
        <p:nvSpPr>
          <p:cNvPr id="267" name="Google Shape;267;p39"/>
          <p:cNvSpPr txBox="1"/>
          <p:nvPr>
            <p:ph idx="1" type="body"/>
          </p:nvPr>
        </p:nvSpPr>
        <p:spPr>
          <a:xfrm>
            <a:off x="368375" y="1653575"/>
            <a:ext cx="5585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dos factores que influyen en el overhead de Xen3 hypervisor son: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Overhead en I/O de la red:</a:t>
            </a:r>
            <a:endParaRPr b="1"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 usa Iperf para medir la salida con TCP y UDP.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 hace con dos experimentos separados para evitar que se mida el overhead interferido con el rendimiento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Máximo rendimiento es menor cuando se registra la utilización de CPU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La figura representa el porcentaje de CPU necesario para alcanzar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VServer se acerca a Linux (UP y SMP)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Overhead del I/O del disco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 explorar esas dimensiones aisladas se puede tener más información de estos overheads en los ambientes. Para hacer esto, se repiten los benchmarks usados. </a:t>
            </a:r>
            <a:endParaRPr/>
          </a:p>
        </p:txBody>
      </p:sp>
      <p:pic>
        <p:nvPicPr>
          <p:cNvPr id="268" name="Google Shape;2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895" y="1598887"/>
            <a:ext cx="3031100" cy="237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315675" y="1329000"/>
            <a:ext cx="453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esta sección se evalúa una serie de benchmark que son de </a:t>
            </a:r>
            <a:r>
              <a:rPr b="1" lang="en" u="sng">
                <a:solidFill>
                  <a:schemeClr val="dk1"/>
                </a:solidFill>
              </a:rPr>
              <a:t>CPU y/o Disco I/O</a:t>
            </a:r>
            <a:r>
              <a:rPr lang="en"/>
              <a:t>. El resultado de estos benchmarks se muestran a continuación (Están normalizados contra Linux)</a:t>
            </a:r>
            <a:endParaRPr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-"/>
            </a:pPr>
            <a:r>
              <a:rPr b="1" lang="en" sz="1000"/>
              <a:t>El Benchmark DD</a:t>
            </a:r>
            <a:r>
              <a:rPr lang="en" sz="1000"/>
              <a:t> </a:t>
            </a:r>
            <a:r>
              <a:rPr lang="en" sz="1000" u="sng"/>
              <a:t>escribe un archivo de 6 GB</a:t>
            </a:r>
            <a:r>
              <a:rPr lang="en" sz="1000"/>
              <a:t> a un “scratch device”. Xen es peor debido al adicional buffering, copiado y sincronización entre el host VM y el Guest VM</a:t>
            </a:r>
            <a:endParaRPr sz="1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-"/>
            </a:pPr>
            <a:r>
              <a:rPr b="1" lang="en" sz="1000"/>
              <a:t>Dbench</a:t>
            </a:r>
            <a:r>
              <a:rPr lang="en" sz="1000"/>
              <a:t> se deriva del estándar de industria del benchmark de sistema de archivos NetBench y emula la </a:t>
            </a:r>
            <a:r>
              <a:rPr lang="en" sz="1000" u="sng"/>
              <a:t>carga colocada en un servidor (90,00 operaciones del sistema de archivos)</a:t>
            </a:r>
            <a:r>
              <a:rPr lang="en" sz="1000"/>
              <a:t>. Es una aplicación con un solo hilo</a:t>
            </a:r>
            <a:endParaRPr sz="1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-"/>
            </a:pPr>
            <a:r>
              <a:rPr b="1" lang="en" sz="1000"/>
              <a:t>Postmark</a:t>
            </a:r>
            <a:r>
              <a:rPr lang="en" sz="1000"/>
              <a:t> es un benchmark de una aplicación de un hilo que está diseñado a </a:t>
            </a:r>
            <a:r>
              <a:rPr lang="en" sz="1000" u="sng"/>
              <a:t>estresar el sistema de archivos con muchas operaciones pequeñas</a:t>
            </a:r>
            <a:r>
              <a:rPr lang="en" sz="1000"/>
              <a:t> (100,000 archivos y 200,000 transacciones)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74" name="Google Shape;274;p40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 Benchmark</a:t>
            </a:r>
            <a:endParaRPr/>
          </a:p>
        </p:txBody>
      </p:sp>
      <p:pic>
        <p:nvPicPr>
          <p:cNvPr id="275" name="Google Shape;275;p40"/>
          <p:cNvPicPr preferRelativeResize="0"/>
          <p:nvPr/>
        </p:nvPicPr>
        <p:blipFill rotWithShape="1">
          <a:blip r:embed="rId3">
            <a:alphaModFix/>
          </a:blip>
          <a:srcRect b="48301" l="0" r="0" t="0"/>
          <a:stretch/>
        </p:blipFill>
        <p:spPr>
          <a:xfrm>
            <a:off x="5580925" y="1378638"/>
            <a:ext cx="3457624" cy="23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311700" y="1513575"/>
            <a:ext cx="527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También se midió el rendimiento relativo de </a:t>
            </a:r>
            <a:r>
              <a:rPr b="1" lang="en" sz="1100"/>
              <a:t>varios CPU y actividades de memoria</a:t>
            </a:r>
            <a:r>
              <a:rPr lang="en" sz="1100"/>
              <a:t>, evitando el overhead de I/O previo. De esta manera la ineficiencia está dada como consecuencia de la memoria virtual, scheduling y otras limitantes de performance. </a:t>
            </a:r>
            <a:endParaRPr sz="11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-"/>
            </a:pPr>
            <a:r>
              <a:rPr b="1" lang="en" sz="1000"/>
              <a:t>La primera prueba</a:t>
            </a:r>
            <a:r>
              <a:rPr lang="en" sz="1000"/>
              <a:t> es un proceso de un hilo y solo de CPU. No se compite por el tiempo de CPU. </a:t>
            </a:r>
            <a:r>
              <a:rPr b="1" lang="en" sz="1000" u="sng">
                <a:solidFill>
                  <a:schemeClr val="dk1"/>
                </a:solidFill>
              </a:rPr>
              <a:t>0% overhead</a:t>
            </a:r>
            <a:endParaRPr b="1" sz="1000" u="sng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b="1" lang="en" sz="1000"/>
              <a:t>La segunda prueba</a:t>
            </a:r>
            <a:r>
              <a:rPr lang="en" sz="1000"/>
              <a:t> es un compilamiento estándar de kernel. Utiliza múltiples hilos y es cómputo intensivo en CPU y con varias cargas de creación de archivos y lectura. Rendimiento bien para Xen relativo a LinuxUP. Xen3 SMP </a:t>
            </a:r>
            <a:r>
              <a:rPr b="1" lang="en" sz="1000" u="sng">
                <a:solidFill>
                  <a:schemeClr val="dk1"/>
                </a:solidFill>
              </a:rPr>
              <a:t>7% overhead</a:t>
            </a:r>
            <a:endParaRPr b="1" sz="1000" u="sng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b="1" lang="en" sz="1000"/>
              <a:t>El OSDB Open Source Database Benchmark</a:t>
            </a:r>
            <a:r>
              <a:rPr lang="en" sz="1000"/>
              <a:t> provee una carga realista en un servidor de base de datos con múltiples clientes. Muchas transacciones pequeñas leyendo información de base de 40MB, cacheadas en memoria. Xen3 SMP </a:t>
            </a:r>
            <a:r>
              <a:rPr b="1" lang="en" sz="1000" u="sng">
                <a:solidFill>
                  <a:schemeClr val="dk1"/>
                </a:solidFill>
              </a:rPr>
              <a:t>39% overhead</a:t>
            </a:r>
            <a:endParaRPr b="1" sz="1000" u="sng">
              <a:solidFill>
                <a:schemeClr val="dk1"/>
              </a:solidFill>
            </a:endParaRPr>
          </a:p>
        </p:txBody>
      </p:sp>
      <p:sp>
        <p:nvSpPr>
          <p:cNvPr id="281" name="Google Shape;281;p41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Macro Benchmark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1"/>
          <p:cNvPicPr preferRelativeResize="0"/>
          <p:nvPr/>
        </p:nvPicPr>
        <p:blipFill rotWithShape="1">
          <a:blip r:embed="rId3">
            <a:alphaModFix/>
          </a:blip>
          <a:srcRect b="0" l="0" r="0" t="51700"/>
          <a:stretch/>
        </p:blipFill>
        <p:spPr>
          <a:xfrm>
            <a:off x="5686375" y="1747950"/>
            <a:ext cx="3457624" cy="222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891725" y="3340475"/>
            <a:ext cx="4734300" cy="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 contrasta la arquitectura de </a:t>
            </a:r>
            <a:r>
              <a:rPr b="1" lang="en" sz="1000"/>
              <a:t>VServer</a:t>
            </a:r>
            <a:r>
              <a:rPr lang="en" sz="1000"/>
              <a:t> con una generación de </a:t>
            </a:r>
            <a:r>
              <a:rPr b="1" lang="en" sz="1000"/>
              <a:t>Xen</a:t>
            </a:r>
            <a:r>
              <a:rPr lang="en" sz="1000"/>
              <a:t>. Las dos soluciones resultan en performance similar con cargas de trabajo de CPU similares, aunque </a:t>
            </a:r>
            <a:r>
              <a:rPr b="1" lang="en" sz="1000"/>
              <a:t>para cargas de alto I/O, VServer se desempeña mejor</a:t>
            </a:r>
            <a:r>
              <a:rPr lang="en" sz="1000"/>
              <a:t>.</a:t>
            </a:r>
            <a:endParaRPr sz="1000"/>
          </a:p>
          <a:p>
            <a:pPr indent="-279400" lvl="1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00"/>
              <a:buAutoNum type="alphaLcParenR"/>
            </a:pPr>
            <a:r>
              <a:rPr lang="en" sz="800"/>
              <a:t>Para escenarios donde se requiere un overbooking de recursos de sistema gana VServer</a:t>
            </a:r>
            <a:endParaRPr sz="1000"/>
          </a:p>
        </p:txBody>
      </p:sp>
      <p:sp>
        <p:nvSpPr>
          <p:cNvPr id="104" name="Google Shape;104;p15"/>
          <p:cNvSpPr txBox="1"/>
          <p:nvPr/>
        </p:nvSpPr>
        <p:spPr>
          <a:xfrm>
            <a:off x="0" y="481450"/>
            <a:ext cx="9144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El paper describe un modelo de virtualización que </a:t>
            </a: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busque un alto nivel de aislamiento entre máquinas virtuales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al mismo tiempo que mantenga un </a:t>
            </a: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uso eficiente de los recursos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300"/>
          </a:p>
        </p:txBody>
      </p:sp>
      <p:cxnSp>
        <p:nvCxnSpPr>
          <p:cNvPr id="105" name="Google Shape;105;p15"/>
          <p:cNvCxnSpPr>
            <a:stCxn id="106" idx="2"/>
            <a:endCxn id="107" idx="1"/>
          </p:cNvCxnSpPr>
          <p:nvPr/>
        </p:nvCxnSpPr>
        <p:spPr>
          <a:xfrm>
            <a:off x="1261625" y="2971650"/>
            <a:ext cx="609600" cy="92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" name="Google Shape;108;p15"/>
          <p:cNvCxnSpPr>
            <a:stCxn id="106" idx="2"/>
            <a:endCxn id="109" idx="1"/>
          </p:cNvCxnSpPr>
          <p:nvPr/>
        </p:nvCxnSpPr>
        <p:spPr>
          <a:xfrm flipH="1" rot="10800000">
            <a:off x="1261625" y="2075850"/>
            <a:ext cx="609600" cy="89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5"/>
          <p:cNvSpPr/>
          <p:nvPr/>
        </p:nvSpPr>
        <p:spPr>
          <a:xfrm rot="-5400000">
            <a:off x="-621625" y="2709000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840D35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Dos contribuciones del paper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1871225" y="18130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Primer documento audiencia académica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1871225" y="36326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Contrasta VServer vs Xen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3891725" y="1667875"/>
            <a:ext cx="4539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 selecciona el Linux-VServer y se presenta el primer documento para audiencia académica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AutoNum type="alphaLcParenR"/>
            </a:pPr>
            <a:r>
              <a:rPr lang="en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Es Open source, está en uso productivo</a:t>
            </a:r>
            <a:endParaRPr sz="1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Rendimiento a escala</a:t>
            </a:r>
            <a:endParaRPr/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418525" y="1393175"/>
            <a:ext cx="8629200" cy="17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Cuando se habla de </a:t>
            </a:r>
            <a:r>
              <a:rPr lang="en" sz="1100"/>
              <a:t>la escala</a:t>
            </a:r>
            <a:r>
              <a:rPr lang="en" sz="1100"/>
              <a:t>, es correr </a:t>
            </a:r>
            <a:r>
              <a:rPr lang="en" sz="1100"/>
              <a:t>múltiples</a:t>
            </a:r>
            <a:r>
              <a:rPr lang="en" sz="1100"/>
              <a:t> instancias. VServer se prueba con OSDB para demostrar que el aislamiento de seguridad disponible en VServer y el rendimiento superior en sistemas COS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Para el IR del OSDB se requiere memoria y CPU.  Si se domina por una VM, entonces las otras no recibirán algo comparable, causando que el rendimiento agregado sufra. Se muestra el resultado de correr 1,2,4 y 8 instancias simultáneas de OSBD IR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3750" y="2781625"/>
            <a:ext cx="2424851" cy="215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-45000" y="-36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Aislamiento: CPU cotas justas y reservas</a:t>
            </a:r>
            <a:endParaRPr/>
          </a:p>
        </p:txBody>
      </p:sp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149625" y="1788450"/>
            <a:ext cx="4910700" cy="27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investigar el aislamiento de un solo recurso y garantizar la reserva, se usa una combinación de tareas de CPU intensivas. Se utiliza HourGlass que es una aplicación real-time sintética útil para investigar ese comportamiento de scheduleo a un nivel de microsegundo. Está acotado por CPU y no involucra I/O: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8 VM se corren simultáneamente. 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Cada máquina virtual corre una instancia de HourGlass, que registra periodos contiguos de tiempo scheduleados. 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Como no se usa I/O entonces se infiere que esos gaps en el tiempo es que otra VM está corriendo o que el sistema virtualizado corre en nombre de otra VM en un cambio de contexto. 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 evaluan dos experimentos: 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1) Todas las VM se asignan el mismo tiempo de CPU:</a:t>
            </a:r>
            <a:endParaRPr/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Para el primer experimento, VServer y Xen para UP y SMP hacen un buen trabajo de scheduleo de CPU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2) una de las VM recibe una reservación de ¼ del tiempo de CPU</a:t>
            </a:r>
            <a:endParaRPr/>
          </a:p>
        </p:txBody>
      </p:sp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125" y="1850046"/>
            <a:ext cx="3865124" cy="162955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3"/>
          <p:cNvSpPr txBox="1"/>
          <p:nvPr/>
        </p:nvSpPr>
        <p:spPr>
          <a:xfrm>
            <a:off x="5245275" y="3705125"/>
            <a:ext cx="377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Xen está off por 6% en el peor caso, Xen no ofrece una manera xplicta para especificar reservación de CPU.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Aislamiento: Aislamiento de performance</a:t>
            </a:r>
            <a:endParaRPr/>
          </a:p>
        </p:txBody>
      </p:sp>
      <p:pic>
        <p:nvPicPr>
          <p:cNvPr id="303" name="Google Shape;3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225" y="1519125"/>
            <a:ext cx="3775150" cy="332322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4"/>
          <p:cNvSpPr txBox="1"/>
          <p:nvPr/>
        </p:nvSpPr>
        <p:spPr>
          <a:xfrm>
            <a:off x="237625" y="1519125"/>
            <a:ext cx="4585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 lugar de correr todas las máquinas virtuales una base de datos, una se comportará maliciosamente, ejecutando un dd de un archivo de 6gb a una partición de disco común a ambas VMs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El performance sobre el OSDB en VServer se ve impactado entre 13%-14% para UP y SMP cuando compiten con un activo dd.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Xen, por su parte explicitamente particiona la memoria a cada máquina virtual, como resultado, el caché de bloque se mantiene en cada instancia de kernel. Xen-UP decrece 12% y Xen3-SMP obtiene boost de 1%.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310" name="Google Shape;310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La tecnología de virtualización beneficia en una </a:t>
            </a:r>
            <a:r>
              <a:rPr lang="en"/>
              <a:t>variedad</a:t>
            </a:r>
            <a:r>
              <a:rPr lang="en"/>
              <a:t> de escenarios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 prometen </a:t>
            </a:r>
            <a:r>
              <a:rPr lang="en"/>
              <a:t>características</a:t>
            </a:r>
            <a:r>
              <a:rPr lang="en"/>
              <a:t> como independencia de configuración, interoperabilidad de software, mejor utilización de sistema, </a:t>
            </a:r>
            <a:r>
              <a:rPr lang="en"/>
              <a:t>garantía</a:t>
            </a:r>
            <a:r>
              <a:rPr lang="en"/>
              <a:t> de recursos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El paper compara dos alternativas actuales para proveer esas </a:t>
            </a:r>
            <a:r>
              <a:rPr lang="en"/>
              <a:t>características</a:t>
            </a:r>
            <a:r>
              <a:rPr lang="en"/>
              <a:t> al tiempo que balance la </a:t>
            </a:r>
            <a:r>
              <a:rPr lang="en"/>
              <a:t>tensión</a:t>
            </a:r>
            <a:r>
              <a:rPr lang="en"/>
              <a:t> entre aislamiento completo y máquinas </a:t>
            </a:r>
            <a:r>
              <a:rPr lang="en"/>
              <a:t>virtuales</a:t>
            </a:r>
            <a:r>
              <a:rPr lang="en"/>
              <a:t>. Al tiempo que garantiza una repartición eficiente de los recursos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Xen puede soportar múltiples </a:t>
            </a:r>
            <a:r>
              <a:rPr lang="en"/>
              <a:t>kernels</a:t>
            </a:r>
            <a:r>
              <a:rPr lang="en"/>
              <a:t> mientras VServer no. 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Xen </a:t>
            </a:r>
            <a:r>
              <a:rPr lang="en"/>
              <a:t>también</a:t>
            </a:r>
            <a:r>
              <a:rPr lang="en"/>
              <a:t> soporta mayor virtualización en el stack de red y permite la migración de máquinas </a:t>
            </a:r>
            <a:r>
              <a:rPr lang="en"/>
              <a:t>virtuales</a:t>
            </a:r>
            <a:r>
              <a:rPr lang="en"/>
              <a:t>. En Vserver no todavía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VServer mantiene una huella de un kernel pequeño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No existe una solución </a:t>
            </a:r>
            <a:r>
              <a:rPr lang="en"/>
              <a:t>que se ajuste</a:t>
            </a:r>
            <a:r>
              <a:rPr lang="en"/>
              <a:t> a todos. En los test realizados, i/o relacionados se desempeña peor Xen en comparación de Vserver, esto debido a que se virtualiza por medio de un host VM. 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Esto no es problema para sistemas COS, donde todas las I/O son a velocidad </a:t>
            </a:r>
            <a:r>
              <a:rPr lang="en"/>
              <a:t>nativa</a:t>
            </a:r>
            <a:r>
              <a:rPr lang="en"/>
              <a:t>. 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El trade-off entre aislamiento y eficiencia es de suma importancia. Las soluciones </a:t>
            </a:r>
            <a:r>
              <a:rPr lang="en"/>
              <a:t>contenerizadas</a:t>
            </a:r>
            <a:r>
              <a:rPr lang="en"/>
              <a:t> como VServer proveen hasta 2x el rendimiento de hypervisors. 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 espera que los </a:t>
            </a:r>
            <a:r>
              <a:rPr lang="en"/>
              <a:t>sistemas</a:t>
            </a:r>
            <a:r>
              <a:rPr lang="en"/>
              <a:t> COS incorporen más características que llevan a un hipervisor (virtualización </a:t>
            </a:r>
            <a:r>
              <a:rPr lang="en"/>
              <a:t>completa</a:t>
            </a:r>
            <a:r>
              <a:rPr lang="en"/>
              <a:t> de red, migración, etc).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type="ctrTitle"/>
          </p:nvPr>
        </p:nvSpPr>
        <p:spPr>
          <a:xfrm>
            <a:off x="621000" y="1739400"/>
            <a:ext cx="790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</a:t>
            </a:r>
            <a:r>
              <a:rPr lang="en" sz="30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30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Virtual Machines at Scale: </a:t>
            </a:r>
            <a:r>
              <a:rPr b="0" lang="en" sz="26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Comparative Study</a:t>
            </a:r>
            <a:endParaRPr sz="2440"/>
          </a:p>
        </p:txBody>
      </p:sp>
      <p:sp>
        <p:nvSpPr>
          <p:cNvPr id="316" name="Google Shape;316;p46"/>
          <p:cNvSpPr txBox="1"/>
          <p:nvPr>
            <p:ph idx="1" type="subTitle"/>
          </p:nvPr>
        </p:nvSpPr>
        <p:spPr>
          <a:xfrm>
            <a:off x="621000" y="3132975"/>
            <a:ext cx="76881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Lucas Chaufournier, Prateek Sharma, Prashant Shenoy, Y.C. Tay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>
            <p:ph idx="1" type="body"/>
          </p:nvPr>
        </p:nvSpPr>
        <p:spPr>
          <a:xfrm>
            <a:off x="808200" y="741263"/>
            <a:ext cx="75276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Virtualización  desde la perspectiva de un  centro de datos.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7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pic>
        <p:nvPicPr>
          <p:cNvPr id="323" name="Google Shape;3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200" y="1763500"/>
            <a:ext cx="4070350" cy="25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7"/>
          <p:cNvSpPr txBox="1"/>
          <p:nvPr/>
        </p:nvSpPr>
        <p:spPr>
          <a:xfrm>
            <a:off x="5152275" y="1497200"/>
            <a:ext cx="3583800" cy="30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Frameworks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Hardware (VM) </a:t>
            </a:r>
            <a:endParaRPr b="1" sz="1300">
              <a:solidFill>
                <a:schemeClr val="dk1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Pesada </a:t>
            </a:r>
            <a:endParaRPr sz="1300"/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Vcenter, OpenStack</a:t>
            </a:r>
            <a:endParaRPr sz="1300"/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Mejor aislamiento entre vecinos</a:t>
            </a:r>
            <a:endParaRPr sz="1300"/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Funcionalidad adquirida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Sistema operativo (Container) </a:t>
            </a:r>
            <a:endParaRPr b="1" sz="1300">
              <a:solidFill>
                <a:schemeClr val="dk1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Ligera </a:t>
            </a:r>
            <a:endParaRPr sz="1300"/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Kubernetes, Docker, LXC </a:t>
            </a:r>
            <a:endParaRPr sz="1300"/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Desarrollo e implementación </a:t>
            </a:r>
            <a:endParaRPr sz="9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idx="1" type="body"/>
          </p:nvPr>
        </p:nvSpPr>
        <p:spPr>
          <a:xfrm>
            <a:off x="764500" y="1349400"/>
            <a:ext cx="7688700" cy="32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Operativo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(Ubuntu 14.04.3 con kernel de Linux: 3.19)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Hypervisor: KVM </a:t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ontenedores LXC </a:t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cores, 4 GB de memoria y 50 GB disco duro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Benchmarks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Filebench (para I/O)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Kernel-compile (para CPU)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SpecJBB2005 (CPU y memoria 3-tier web)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RUBiS (emula eBay multi-tier web)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YCSB (50% reads, 50% writes para load, insert, update, y read)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8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</a:t>
            </a:r>
            <a:endParaRPr/>
          </a:p>
        </p:txBody>
      </p:sp>
      <p:sp>
        <p:nvSpPr>
          <p:cNvPr id="331" name="Google Shape;331;p48"/>
          <p:cNvSpPr txBox="1"/>
          <p:nvPr/>
        </p:nvSpPr>
        <p:spPr>
          <a:xfrm>
            <a:off x="695650" y="634325"/>
            <a:ext cx="830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/>
              <a:t>Rendimiento de una sola máquina, Gestión de Clusters, Implementación end-to-end</a:t>
            </a:r>
            <a:endParaRPr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>
            <p:ph type="title"/>
          </p:nvPr>
        </p:nvSpPr>
        <p:spPr>
          <a:xfrm>
            <a:off x="5958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Rendimiento de una sola máquina - </a:t>
            </a:r>
            <a:r>
              <a:rPr lang="en"/>
              <a:t>Baseline</a:t>
            </a:r>
            <a:endParaRPr/>
          </a:p>
        </p:txBody>
      </p:sp>
      <p:pic>
        <p:nvPicPr>
          <p:cNvPr id="337" name="Google Shape;33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26" y="1993575"/>
            <a:ext cx="8745325" cy="1994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0"/>
          <p:cNvSpPr txBox="1"/>
          <p:nvPr>
            <p:ph idx="1" type="body"/>
          </p:nvPr>
        </p:nvSpPr>
        <p:spPr>
          <a:xfrm>
            <a:off x="4267275" y="1033950"/>
            <a:ext cx="4433700" cy="3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Múltiples aplicaciones de diferentes tipos y diferentes usuarios en el mismo host.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Procesos de interferencia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Competencia (mismo recurso)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Ortogonales (recursos distintos)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Adversariales (ataque a recursos)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Mitigado para VMs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Peor interferencia en 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contenedores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0"/>
          <p:cNvSpPr txBox="1"/>
          <p:nvPr>
            <p:ph type="title"/>
          </p:nvPr>
        </p:nvSpPr>
        <p:spPr>
          <a:xfrm>
            <a:off x="366900" y="0"/>
            <a:ext cx="7993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4490" lvl="0" marL="457200" rtl="0" algn="l">
              <a:spcBef>
                <a:spcPts val="0"/>
              </a:spcBef>
              <a:spcAft>
                <a:spcPts val="0"/>
              </a:spcAft>
              <a:buSzPts val="2140"/>
              <a:buAutoNum type="arabicPeriod"/>
            </a:pPr>
            <a:r>
              <a:rPr lang="en" sz="2140"/>
              <a:t>Rendimiento de una sola máquina - </a:t>
            </a:r>
            <a:r>
              <a:rPr lang="en" sz="2140"/>
              <a:t>Aislamiento de CPU </a:t>
            </a:r>
            <a:endParaRPr sz="2140"/>
          </a:p>
        </p:txBody>
      </p:sp>
      <p:pic>
        <p:nvPicPr>
          <p:cNvPr id="344" name="Google Shape;344;p50"/>
          <p:cNvPicPr preferRelativeResize="0"/>
          <p:nvPr/>
        </p:nvPicPr>
        <p:blipFill rotWithShape="1">
          <a:blip r:embed="rId3">
            <a:alphaModFix/>
          </a:blip>
          <a:srcRect b="0" l="0" r="6820" t="0"/>
          <a:stretch/>
        </p:blipFill>
        <p:spPr>
          <a:xfrm>
            <a:off x="168649" y="1483250"/>
            <a:ext cx="394965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1"/>
          <p:cNvSpPr txBox="1"/>
          <p:nvPr>
            <p:ph idx="1" type="body"/>
          </p:nvPr>
        </p:nvSpPr>
        <p:spPr>
          <a:xfrm>
            <a:off x="633075" y="1629775"/>
            <a:ext cx="3397500" cy="29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Baseline de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bench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contra los 3 tipos de procesos de interferencia.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VM mejor aislamiento             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(pero I/O paths compartido)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Más interferencia en contenedores 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(I/O scheduler compartido)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51"/>
          <p:cNvSpPr txBox="1"/>
          <p:nvPr>
            <p:ph type="title"/>
          </p:nvPr>
        </p:nvSpPr>
        <p:spPr>
          <a:xfrm>
            <a:off x="633075" y="0"/>
            <a:ext cx="7777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ts val="2040"/>
              <a:buAutoNum type="arabicPeriod"/>
            </a:pPr>
            <a:r>
              <a:rPr lang="en" sz="2040"/>
              <a:t>Rendimiento de una sola máquina - </a:t>
            </a:r>
            <a:r>
              <a:rPr lang="en" sz="2040"/>
              <a:t>Aislamiento de disco </a:t>
            </a:r>
            <a:endParaRPr sz="2040"/>
          </a:p>
        </p:txBody>
      </p:sp>
      <p:pic>
        <p:nvPicPr>
          <p:cNvPr id="351" name="Google Shape;3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650" y="1448250"/>
            <a:ext cx="4601675" cy="28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Definiciones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727650" y="1725825"/>
            <a:ext cx="6470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1) </a:t>
            </a:r>
            <a:r>
              <a:rPr b="1" lang="en"/>
              <a:t>Máquina Virtual (VM): </a:t>
            </a:r>
            <a:r>
              <a:rPr lang="en"/>
              <a:t>Contexto de ejecución aislado que corre sobre un sistema subyacente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2) </a:t>
            </a:r>
            <a:r>
              <a:rPr b="1" lang="en"/>
              <a:t>Arquitectura</a:t>
            </a:r>
            <a:r>
              <a:rPr b="1" lang="en"/>
              <a:t> de Máquina Virtual.</a:t>
            </a:r>
            <a:r>
              <a:rPr lang="en"/>
              <a:t> Varían desde: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Basadas en Hardware (Intel’s VT)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Basadas en Software: </a:t>
            </a:r>
            <a:endParaRPr/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Máquinas virtuales con </a:t>
            </a:r>
            <a:r>
              <a:rPr b="1" lang="en"/>
              <a:t>capa de abstracción de Hardware</a:t>
            </a:r>
            <a:r>
              <a:rPr lang="en"/>
              <a:t> (</a:t>
            </a:r>
            <a:r>
              <a:rPr lang="en"/>
              <a:t>Xen, VMWare ESX)</a:t>
            </a:r>
            <a:endParaRPr/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Máquinas virtuales con </a:t>
            </a:r>
            <a:r>
              <a:rPr b="1" lang="en"/>
              <a:t>capa de llamada a sistema</a:t>
            </a:r>
            <a:r>
              <a:rPr lang="en"/>
              <a:t> (Solaris, VServer)</a:t>
            </a:r>
            <a:endParaRPr/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Máquinas virtuales </a:t>
            </a:r>
            <a:r>
              <a:rPr b="1" lang="en"/>
              <a:t>anfitriones</a:t>
            </a:r>
            <a:r>
              <a:rPr lang="en"/>
              <a:t> (VMware GSX)</a:t>
            </a:r>
            <a:endParaRPr/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Emuladores </a:t>
            </a:r>
            <a:r>
              <a:rPr lang="en"/>
              <a:t>(QEMU)</a:t>
            </a:r>
            <a:endParaRPr/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Máquinas Virtuales de </a:t>
            </a:r>
            <a:r>
              <a:rPr b="1" lang="en"/>
              <a:t>lenguaje de Alto Nivel</a:t>
            </a:r>
            <a:r>
              <a:rPr lang="en"/>
              <a:t> (Java)</a:t>
            </a:r>
            <a:endParaRPr/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Máquinas Virtuales a </a:t>
            </a:r>
            <a:r>
              <a:rPr b="1" lang="en"/>
              <a:t>nivel de aplicación</a:t>
            </a:r>
            <a:r>
              <a:rPr lang="en"/>
              <a:t> (Apache Virtual Hosting)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El paper se</a:t>
            </a:r>
            <a:r>
              <a:rPr lang="en"/>
              <a:t> </a:t>
            </a:r>
            <a:r>
              <a:rPr lang="en"/>
              <a:t>centra</a:t>
            </a:r>
            <a:r>
              <a:rPr lang="en"/>
              <a:t> en comparar la tecnología de hipervisor que aísla las máquinas virtuales </a:t>
            </a:r>
            <a:r>
              <a:rPr b="1" lang="en">
                <a:solidFill>
                  <a:schemeClr val="dk1"/>
                </a:solidFill>
              </a:rPr>
              <a:t>a nivel de capa de hardware (Xen) </a:t>
            </a:r>
            <a:r>
              <a:rPr lang="en"/>
              <a:t>con un Sistema Operativo basado en contenedores </a:t>
            </a:r>
            <a:r>
              <a:rPr b="1" lang="en">
                <a:solidFill>
                  <a:schemeClr val="dk1"/>
                </a:solidFill>
              </a:rPr>
              <a:t>(COS) que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aísla a nivel de llamada de sistema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2"/>
          <p:cNvSpPr txBox="1"/>
          <p:nvPr>
            <p:ph idx="1" type="body"/>
          </p:nvPr>
        </p:nvSpPr>
        <p:spPr>
          <a:xfrm>
            <a:off x="867600" y="3741525"/>
            <a:ext cx="33033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Throughput de RUBiS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hay diferencia significativa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2"/>
          <p:cNvSpPr txBox="1"/>
          <p:nvPr>
            <p:ph type="title"/>
          </p:nvPr>
        </p:nvSpPr>
        <p:spPr>
          <a:xfrm>
            <a:off x="303400" y="0"/>
            <a:ext cx="8310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 </a:t>
            </a:r>
            <a:r>
              <a:rPr lang="en"/>
              <a:t>Aislamiento de red				Overcommitment</a:t>
            </a:r>
            <a:endParaRPr/>
          </a:p>
        </p:txBody>
      </p:sp>
      <p:pic>
        <p:nvPicPr>
          <p:cNvPr id="358" name="Google Shape;35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75" y="1353550"/>
            <a:ext cx="3704325" cy="23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995" y="1173350"/>
            <a:ext cx="3869855" cy="23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2"/>
          <p:cNvSpPr txBox="1"/>
          <p:nvPr/>
        </p:nvSpPr>
        <p:spPr>
          <a:xfrm>
            <a:off x="5147725" y="3696925"/>
            <a:ext cx="35991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recursos 1.5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1% de diferencia para CPU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/>
              <a:t>contenedores</a:t>
            </a:r>
            <a:r>
              <a:rPr b="1" lang="en" sz="1300"/>
              <a:t> 10% mejores para memoria</a:t>
            </a:r>
            <a:endParaRPr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3"/>
          <p:cNvSpPr txBox="1"/>
          <p:nvPr>
            <p:ph idx="1" type="body"/>
          </p:nvPr>
        </p:nvSpPr>
        <p:spPr>
          <a:xfrm>
            <a:off x="4776600" y="1819775"/>
            <a:ext cx="4071900" cy="29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Satisfacer los requerimientos de recursos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Aumentar consolidación para bajar costos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53"/>
          <p:cNvSpPr txBox="1"/>
          <p:nvPr>
            <p:ph type="title"/>
          </p:nvPr>
        </p:nvSpPr>
        <p:spPr>
          <a:xfrm>
            <a:off x="729450" y="0"/>
            <a:ext cx="695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Gestión de Clusters</a:t>
            </a:r>
            <a:endParaRPr/>
          </a:p>
        </p:txBody>
      </p:sp>
      <p:sp>
        <p:nvSpPr>
          <p:cNvPr id="367" name="Google Shape;367;p53"/>
          <p:cNvSpPr txBox="1"/>
          <p:nvPr/>
        </p:nvSpPr>
        <p:spPr>
          <a:xfrm>
            <a:off x="508375" y="3026375"/>
            <a:ext cx="46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3"/>
          <p:cNvSpPr txBox="1"/>
          <p:nvPr/>
        </p:nvSpPr>
        <p:spPr>
          <a:xfrm>
            <a:off x="814900" y="606425"/>
            <a:ext cx="70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Asignación de recursos y Migración</a:t>
            </a:r>
            <a:endParaRPr/>
          </a:p>
        </p:txBody>
      </p:sp>
      <p:pic>
        <p:nvPicPr>
          <p:cNvPr id="369" name="Google Shape;36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625" y="1639300"/>
            <a:ext cx="3600000" cy="27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4"/>
          <p:cNvSpPr txBox="1"/>
          <p:nvPr>
            <p:ph idx="1" type="body"/>
          </p:nvPr>
        </p:nvSpPr>
        <p:spPr>
          <a:xfrm>
            <a:off x="779850" y="1384450"/>
            <a:ext cx="7921200" cy="3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Requerimientos de recursos físicos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ontenedores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Límites duros y suaves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VMs: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Límites duros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4"/>
          <p:cNvSpPr txBox="1"/>
          <p:nvPr>
            <p:ph type="title"/>
          </p:nvPr>
        </p:nvSpPr>
        <p:spPr>
          <a:xfrm>
            <a:off x="729450" y="0"/>
            <a:ext cx="695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Asignación de recursos</a:t>
            </a:r>
            <a:endParaRPr/>
          </a:p>
        </p:txBody>
      </p:sp>
      <p:pic>
        <p:nvPicPr>
          <p:cNvPr id="376" name="Google Shape;37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825" y="3075575"/>
            <a:ext cx="2091900" cy="15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0900" y="921879"/>
            <a:ext cx="2929000" cy="3858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2325" y="2966417"/>
            <a:ext cx="2419975" cy="1678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 txBox="1"/>
          <p:nvPr>
            <p:ph idx="1" type="body"/>
          </p:nvPr>
        </p:nvSpPr>
        <p:spPr>
          <a:xfrm>
            <a:off x="779850" y="1384450"/>
            <a:ext cx="7921200" cy="3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ontenedores: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Memory footprint 50-90% menor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Matar y reiniciar contenedores sin estados de aplicaciones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Migración depende de disponibilidad de librerías y features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VMs: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Transferencia de estados de aplicaciones y de SO.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Implica más tiempo que sólo migrar la aplicación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5"/>
          <p:cNvSpPr txBox="1"/>
          <p:nvPr>
            <p:ph type="title"/>
          </p:nvPr>
        </p:nvSpPr>
        <p:spPr>
          <a:xfrm>
            <a:off x="729450" y="0"/>
            <a:ext cx="695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Migración</a:t>
            </a:r>
            <a:endParaRPr/>
          </a:p>
        </p:txBody>
      </p:sp>
      <p:sp>
        <p:nvSpPr>
          <p:cNvPr id="385" name="Google Shape;385;p55"/>
          <p:cNvSpPr txBox="1"/>
          <p:nvPr/>
        </p:nvSpPr>
        <p:spPr>
          <a:xfrm>
            <a:off x="846650" y="6279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Cambio de host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6"/>
          <p:cNvSpPr txBox="1"/>
          <p:nvPr>
            <p:ph idx="1" type="body"/>
          </p:nvPr>
        </p:nvSpPr>
        <p:spPr>
          <a:xfrm>
            <a:off x="5102800" y="1551550"/>
            <a:ext cx="3555600" cy="3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más rápido y menos costoso crear imágenes de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contenedores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(sin SO ni librerías redundantes)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6"/>
          <p:cNvSpPr txBox="1"/>
          <p:nvPr>
            <p:ph type="title"/>
          </p:nvPr>
        </p:nvSpPr>
        <p:spPr>
          <a:xfrm>
            <a:off x="729450" y="0"/>
            <a:ext cx="695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Implement</a:t>
            </a:r>
            <a:r>
              <a:rPr lang="en"/>
              <a:t>ación end-to-end</a:t>
            </a:r>
            <a:endParaRPr/>
          </a:p>
        </p:txBody>
      </p:sp>
      <p:pic>
        <p:nvPicPr>
          <p:cNvPr id="392" name="Google Shape;39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74" y="1551550"/>
            <a:ext cx="4570125" cy="2864063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6"/>
          <p:cNvSpPr txBox="1"/>
          <p:nvPr/>
        </p:nvSpPr>
        <p:spPr>
          <a:xfrm>
            <a:off x="809575" y="64307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Construcción de imágenes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/>
          <p:nvPr>
            <p:ph idx="1" type="body"/>
          </p:nvPr>
        </p:nvSpPr>
        <p:spPr>
          <a:xfrm>
            <a:off x="5047125" y="1270575"/>
            <a:ext cx="3259800" cy="3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7"/>
          <p:cNvSpPr txBox="1"/>
          <p:nvPr>
            <p:ph type="title"/>
          </p:nvPr>
        </p:nvSpPr>
        <p:spPr>
          <a:xfrm>
            <a:off x="782175" y="543275"/>
            <a:ext cx="7524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de versiones	e	Integración continua</a:t>
            </a:r>
            <a:endParaRPr sz="2377"/>
          </a:p>
        </p:txBody>
      </p:sp>
      <p:sp>
        <p:nvSpPr>
          <p:cNvPr id="400" name="Google Shape;400;p57"/>
          <p:cNvSpPr txBox="1"/>
          <p:nvPr/>
        </p:nvSpPr>
        <p:spPr>
          <a:xfrm>
            <a:off x="911275" y="3499600"/>
            <a:ext cx="76056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 usan más </a:t>
            </a:r>
            <a:r>
              <a:rPr b="1" lang="en" sz="1600"/>
              <a:t>contenedores</a:t>
            </a:r>
            <a:r>
              <a:rPr b="1" lang="en" sz="1600"/>
              <a:t> 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Cambios en el código se reflejan en las aplicaciones automáticamente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Las capas </a:t>
            </a:r>
            <a:r>
              <a:rPr lang="en" sz="1600"/>
              <a:t>copy-on-write para control de versiones </a:t>
            </a:r>
            <a:r>
              <a:rPr lang="en" sz="1600"/>
              <a:t>reducen el performance (I/O) </a:t>
            </a:r>
            <a:endParaRPr sz="1300"/>
          </a:p>
        </p:txBody>
      </p:sp>
      <p:pic>
        <p:nvPicPr>
          <p:cNvPr id="401" name="Google Shape;40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288" y="1767625"/>
            <a:ext cx="4605575" cy="14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8"/>
          <p:cNvSpPr txBox="1"/>
          <p:nvPr>
            <p:ph idx="1" type="body"/>
          </p:nvPr>
        </p:nvSpPr>
        <p:spPr>
          <a:xfrm>
            <a:off x="5047125" y="1270575"/>
            <a:ext cx="3645000" cy="3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Anidar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contenedores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VMs: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Aislamiento de VM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Límites de recursos suaves de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contenedores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Mejor performance que VMs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Lightweight VMs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personalizado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Interfaces para-virtualizadas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 archivos compartido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8"/>
          <p:cNvSpPr txBox="1"/>
          <p:nvPr>
            <p:ph type="title"/>
          </p:nvPr>
        </p:nvSpPr>
        <p:spPr>
          <a:xfrm>
            <a:off x="852275" y="0"/>
            <a:ext cx="7524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8" name="Google Shape;40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275" y="1324225"/>
            <a:ext cx="3834451" cy="33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Escenarios de uso: ejemplos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727650" y="1725825"/>
            <a:ext cx="7688700" cy="25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escenarios de uso de la máquinas virtuales son variados: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Securizar ambientes de trabajo en laptops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Detectar ataques de virus en tiempo real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Determinar la causa de interrupciones de la computadora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Debugear fallas de sistemas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Pero predominantemente son usados por: 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Programadores para facilitar desarrollo de software y testing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Por Centros de IT para consolidar servidores dedicados en hardware que sea cost-effective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Venta de servidores privados virtuales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HPC Clusters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Escenarios de uso: Granjas de cómputo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Granjas de Cómputo</a:t>
            </a:r>
            <a:r>
              <a:rPr b="1"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aprovechan una visión de Grid y se realizan comúnmente con clusters de HPC.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Buscan soportar diferentes aplicaciones de usuarios en una manera de batch calendarizados.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Estas granjas no necesariamente necesitan Maquinas Virtuales concurrentes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Sin embargo son muy sensitivas a problemas de rendimiento si se trata de maximizar el número de trabajos que pueden procesar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 mayor parte de problemas que presentan estos sistemas son por incompatibilidades del software que se provee, en lugar de la Kernel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Escenarios de uso: Hosting Organizations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69575" y="1886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</a:t>
            </a:r>
            <a:r>
              <a:rPr b="1" lang="en">
                <a:solidFill>
                  <a:schemeClr val="dk1"/>
                </a:solidFill>
              </a:rPr>
              <a:t>Hosting Organizations</a:t>
            </a:r>
            <a:r>
              <a:rPr lang="en"/>
              <a:t> suelen correr múltiples copias del mismo software, sistema operativo y kernels en el mix de máquinas virtuales (VM).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 buscan beneficiar de la economía de escala y necesitan reducir el costo marginal por Máquina Virtual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Son sensitivas a problemas de eficiencia, ya que tratan de suscribir el </a:t>
            </a:r>
            <a:r>
              <a:rPr lang="en"/>
              <a:t>máximo número</a:t>
            </a:r>
            <a:r>
              <a:rPr lang="en"/>
              <a:t> de VMs posible, reduciendo la calidad de servicio.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 son datos públicos cuántas VM operan en su hardware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Escenarios de uso: PlanetLab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PlanetLab:</a:t>
            </a:r>
            <a:r>
              <a:rPr lang="en"/>
              <a:t>  es un consorcio sin fines de lucro que busca la investigación de redes y sistemas distribuidos a una escala mundial. 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Las instituciones de investigación se pueden unir dedicando al menos dos máquinas conectadas a internet a PlanetLab. Los investigadores pueden usar estas máquinas y cada proyecto de investigación se coloca en una máquina virtual por separado (slice)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100"/>
              <a:t>CoMon:</a:t>
            </a:r>
            <a:r>
              <a:rPr lang="en" sz="1100"/>
              <a:t> es su servicio de monitoreo de rendimiento que brinda estadísticas de las máquinas virtuales operando. Este servicio clasifica como activo un nodo si contiene un proceso y vivo si al menos en los últimos 5 minutos se usa al menos 0.1% del CPU. </a:t>
            </a:r>
            <a:endParaRPr sz="1100"/>
          </a:p>
        </p:txBody>
      </p:sp>
      <p:pic>
        <p:nvPicPr>
          <p:cNvPr descr="Community Verified icon"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520025"/>
            <a:ext cx="152400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585025" y="1517200"/>
            <a:ext cx="7046100" cy="27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razón de la existencia de la </a:t>
            </a:r>
            <a:r>
              <a:rPr b="1" lang="en">
                <a:solidFill>
                  <a:schemeClr val="dk1"/>
                </a:solidFill>
              </a:rPr>
              <a:t>virtualización COS</a:t>
            </a:r>
            <a:r>
              <a:rPr lang="en"/>
              <a:t>  es que es aceptable </a:t>
            </a:r>
            <a:r>
              <a:rPr b="1" lang="en">
                <a:solidFill>
                  <a:schemeClr val="dk1"/>
                </a:solidFill>
              </a:rPr>
              <a:t>realizar un trade-off entre aislamiento y eficiencia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(más adelante definida):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Como resultado se presentarán que cuantitativamente es más eficiente un </a:t>
            </a:r>
            <a:r>
              <a:rPr b="1" lang="en">
                <a:solidFill>
                  <a:schemeClr val="dk1"/>
                </a:solidFill>
              </a:rPr>
              <a:t>COS (VServer)</a:t>
            </a:r>
            <a:r>
              <a:rPr lang="en"/>
              <a:t> que un </a:t>
            </a:r>
            <a:r>
              <a:rPr b="1" lang="en">
                <a:solidFill>
                  <a:schemeClr val="dk1"/>
                </a:solidFill>
              </a:rPr>
              <a:t>hypervisor bien diseñado (Xen).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La pregunta recae en ¿Qué se debe sacrificar para lograr esta mejora en eficiencia?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¿Cómo se mide la eficiencia?</a:t>
            </a:r>
            <a:r>
              <a:rPr lang="en"/>
              <a:t> Puede ser medida a través de ancho de rendimiento, latencia o escalabilidad (en términos de número de VMs).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¿Cómo se mide el aislamiento?</a:t>
            </a:r>
            <a:r>
              <a:rPr lang="en"/>
              <a:t> Es más difícil de medir que la eficiencia. Un sistema tiene aislamiento completo cuando soporta una combinación de aislamiento de fallas, aislamiento de recursos y aislamiento de seguridad ( en este aspecto se parecen bastante COS e hypervisor)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Virtualización COS (Container-based OS)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