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9"/>
  </p:notesMasterIdLst>
  <p:sldIdLst>
    <p:sldId id="273" r:id="rId5"/>
    <p:sldId id="312" r:id="rId6"/>
    <p:sldId id="305" r:id="rId7"/>
    <p:sldId id="306" r:id="rId8"/>
    <p:sldId id="307" r:id="rId9"/>
    <p:sldId id="308" r:id="rId10"/>
    <p:sldId id="309" r:id="rId11"/>
    <p:sldId id="288" r:id="rId12"/>
    <p:sldId id="310" r:id="rId13"/>
    <p:sldId id="313" r:id="rId14"/>
    <p:sldId id="314" r:id="rId15"/>
    <p:sldId id="315" r:id="rId16"/>
    <p:sldId id="316" r:id="rId17"/>
    <p:sldId id="311" r:id="rId18"/>
  </p:sldIdLst>
  <p:sldSz cx="9144000" cy="5143500" type="screen16x9"/>
  <p:notesSz cx="6858000" cy="9144000"/>
  <p:embeddedFontLst>
    <p:embeddedFont>
      <p:font typeface="Segoe UI" panose="020B0502040204020203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5D0"/>
    <a:srgbClr val="363437"/>
    <a:srgbClr val="696969"/>
    <a:srgbClr val="773E8F"/>
    <a:srgbClr val="4C2F72"/>
    <a:srgbClr val="35152D"/>
    <a:srgbClr val="000D27"/>
    <a:srgbClr val="1A1D1B"/>
    <a:srgbClr val="4D2E72"/>
    <a:srgbClr val="2DB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18" autoAdjust="0"/>
    <p:restoredTop sz="95256" autoAdjust="0"/>
  </p:normalViewPr>
  <p:slideViewPr>
    <p:cSldViewPr snapToGrid="0">
      <p:cViewPr varScale="1">
        <p:scale>
          <a:sx n="104" d="100"/>
          <a:sy n="104" d="100"/>
        </p:scale>
        <p:origin x="461" y="82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8375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0d30641e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0d30641e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458389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0d30641e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0d30641e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90915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0d30641e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0d30641e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111000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0d30641e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0d30641e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625576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0d30641e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0d30641e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09565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0d30641e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0d30641e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828034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0d30641e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0d30641e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929469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0d30641e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0d30641e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760089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0d30641e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0d30641e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322253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0d30641e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0d30641e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041204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0d30641e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0d30641e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319813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0d30641e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0d30641e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022049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0d30641e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0d30641e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52281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300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A42C6F69-B8DE-41E7-9B60-ADD87BBF939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2333" b="71437"/>
          <a:stretch/>
        </p:blipFill>
        <p:spPr>
          <a:xfrm>
            <a:off x="7527460" y="0"/>
            <a:ext cx="1615440" cy="14691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76A2051-C97F-4676-9336-67FE7CC8760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150" y="232118"/>
            <a:ext cx="8521700" cy="2052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solidFill>
                  <a:srgbClr val="363437"/>
                </a:solidFill>
                <a:cs typeface="Times New Roman" panose="02020603050405020304" pitchFamily="18" charset="0"/>
              </a:rPr>
              <a:t>Цифровая культура</a:t>
            </a:r>
            <a:br>
              <a:rPr lang="ru-RU" sz="2800" dirty="0">
                <a:solidFill>
                  <a:srgbClr val="363437"/>
                </a:solidFill>
                <a:cs typeface="Times New Roman" panose="02020603050405020304" pitchFamily="18" charset="0"/>
              </a:rPr>
            </a:br>
            <a:r>
              <a:rPr lang="ru-RU" sz="2800" dirty="0">
                <a:solidFill>
                  <a:srgbClr val="363437"/>
                </a:solidFill>
                <a:cs typeface="Times New Roman" panose="02020603050405020304" pitchFamily="18" charset="0"/>
              </a:rPr>
              <a:t>«Изучение основ методов машинного обучения и искусственного интеллекта»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14F96B7A-F9EC-42BE-9F09-831368903C3D}"/>
              </a:ext>
            </a:extLst>
          </p:cNvPr>
          <p:cNvSpPr txBox="1">
            <a:spLocks/>
          </p:cNvSpPr>
          <p:nvPr/>
        </p:nvSpPr>
        <p:spPr>
          <a:xfrm>
            <a:off x="747028" y="3100395"/>
            <a:ext cx="8203480" cy="2101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00000"/>
              </a:lnSpc>
              <a:spcBef>
                <a:spcPts val="0"/>
              </a:spcBef>
            </a:pPr>
            <a:endParaRPr lang="ru-RU" sz="1400" dirty="0"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B81E1CE-1495-468B-A639-11C1C204C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240" y="210701"/>
            <a:ext cx="1697383" cy="4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7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4"/>
    </mc:Choice>
    <mc:Fallback xmlns="">
      <p:transition spd="slow" advTm="296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C2DC7D9-8876-4623-A726-186C88EB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07" y="1968897"/>
            <a:ext cx="8028878" cy="1319993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2 часть лабораторной работы.</a:t>
            </a:r>
            <a:br>
              <a:rPr lang="ru-RU" sz="32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ru-RU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Внедрение классификатора в </a:t>
            </a: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Telegram</a:t>
            </a:r>
            <a:r>
              <a:rPr lang="ru-RU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-бот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C7168A0-E8CA-4A8B-BBCA-F18DAED14AA0}"/>
              </a:ext>
            </a:extLst>
          </p:cNvPr>
          <p:cNvSpPr/>
          <p:nvPr/>
        </p:nvSpPr>
        <p:spPr>
          <a:xfrm>
            <a:off x="226207" y="937426"/>
            <a:ext cx="8520601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endParaRPr lang="ru-RU" sz="20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4F4420C-3C33-429C-B3CA-13752D1FBD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400" smtClean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fld>
            <a:endParaRPr lang="r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631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C2DC7D9-8876-4623-A726-186C88EB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8028878" cy="723047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Создание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Telegram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-бота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C7168A0-E8CA-4A8B-BBCA-F18DAED14AA0}"/>
              </a:ext>
            </a:extLst>
          </p:cNvPr>
          <p:cNvSpPr/>
          <p:nvPr/>
        </p:nvSpPr>
        <p:spPr>
          <a:xfrm>
            <a:off x="226207" y="723047"/>
            <a:ext cx="85206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ru-RU" sz="20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Получаете токен для работы с </a:t>
            </a:r>
            <a:r>
              <a:rPr lang="en-US" sz="20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Telegram-</a:t>
            </a:r>
            <a:r>
              <a:rPr lang="ru-RU" sz="20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ботом. Для этого обращаетесь к боту </a:t>
            </a:r>
            <a:r>
              <a:rPr lang="en-US" sz="20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@BotFather</a:t>
            </a:r>
            <a:endParaRPr lang="ru-RU" sz="20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4F4420C-3C33-429C-B3CA-13752D1FBD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400" smtClean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fld>
            <a:endParaRPr lang="r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66FCC7-C6B6-E473-6583-0FFD91519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42" y="1373907"/>
            <a:ext cx="3963342" cy="34861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FFE08F6-474E-E812-795F-68CF397E1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468" y="1906623"/>
            <a:ext cx="4797690" cy="260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20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C2DC7D9-8876-4623-A726-186C88EB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8028878" cy="723047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Разработка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Telegram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-бота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C7168A0-E8CA-4A8B-BBCA-F18DAED14AA0}"/>
              </a:ext>
            </a:extLst>
          </p:cNvPr>
          <p:cNvSpPr/>
          <p:nvPr/>
        </p:nvSpPr>
        <p:spPr>
          <a:xfrm>
            <a:off x="226207" y="723047"/>
            <a:ext cx="85206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ru-RU" sz="20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en-US" sz="20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Библиотека для работы с </a:t>
            </a:r>
            <a:r>
              <a:rPr lang="en-US" sz="20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Telegram</a:t>
            </a:r>
            <a:r>
              <a:rPr lang="ru-RU" sz="20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ботом – </a:t>
            </a:r>
            <a:r>
              <a:rPr lang="en-US" sz="200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telebot</a:t>
            </a:r>
            <a:r>
              <a:rPr lang="en-US" sz="20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(https://pypi.org/project/pyTelegramBotAPI/) </a:t>
            </a:r>
          </a:p>
          <a:p>
            <a:pPr lvl="0" algn="just">
              <a:defRPr/>
            </a:pPr>
            <a:endParaRPr lang="en-US" sz="20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defRPr/>
            </a:pPr>
            <a:r>
              <a:rPr lang="ru-RU" sz="20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Установка модуля - </a:t>
            </a:r>
            <a:r>
              <a:rPr lang="en-US" sz="20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pip install </a:t>
            </a:r>
            <a:r>
              <a:rPr lang="en-US" sz="200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telebot</a:t>
            </a:r>
            <a:endParaRPr lang="ru-RU" sz="20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4F4420C-3C33-429C-B3CA-13752D1FBD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400" smtClean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fld>
            <a:endParaRPr lang="r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65967CD-F826-82C9-66F5-7DCEE479F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41" y="2375243"/>
            <a:ext cx="6335009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11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C2DC7D9-8876-4623-A726-186C88EB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8028878" cy="723047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Терминология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C7168A0-E8CA-4A8B-BBCA-F18DAED14AA0}"/>
              </a:ext>
            </a:extLst>
          </p:cNvPr>
          <p:cNvSpPr/>
          <p:nvPr/>
        </p:nvSpPr>
        <p:spPr>
          <a:xfrm>
            <a:off x="226207" y="723047"/>
            <a:ext cx="852060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ru-RU" sz="20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Идентификация</a:t>
            </a:r>
            <a:r>
              <a:rPr lang="ru-RU" sz="20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процедура, в результате выполнения которой для субъекта идентификации выявляется его идентификатор, однозначно определяющий этого субъекта в информационной системе.</a:t>
            </a:r>
          </a:p>
          <a:p>
            <a:pPr lvl="0" algn="just">
              <a:defRPr/>
            </a:pPr>
            <a:endParaRPr lang="ru-RU" sz="20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defRPr/>
            </a:pPr>
            <a:r>
              <a:rPr lang="ru-RU" sz="20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Аутентификация</a:t>
            </a:r>
            <a:r>
              <a:rPr lang="ru-RU" sz="20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процедура проверки подлинности, например проверка подлинности пользователя путем сравнения введенного им пароля с паролем, сохраненным в базе данных.</a:t>
            </a:r>
          </a:p>
          <a:p>
            <a:pPr lvl="0" algn="just">
              <a:defRPr/>
            </a:pPr>
            <a:endParaRPr lang="ru-RU" sz="20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defRPr/>
            </a:pPr>
            <a:r>
              <a:rPr lang="ru-RU" sz="20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Авторизация</a:t>
            </a:r>
            <a:r>
              <a:rPr lang="ru-RU" sz="20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предоставление определенному лицу или группе лиц прав на выполнение определенных действий.</a:t>
            </a:r>
            <a:endParaRPr lang="ru-RU" sz="20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4F4420C-3C33-429C-B3CA-13752D1FBD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400" smtClean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fld>
            <a:endParaRPr lang="r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244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C2DC7D9-8876-4623-A726-186C88EB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8028878" cy="723047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Лабораторная работа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C7168A0-E8CA-4A8B-BBCA-F18DAED14AA0}"/>
              </a:ext>
            </a:extLst>
          </p:cNvPr>
          <p:cNvSpPr/>
          <p:nvPr/>
        </p:nvSpPr>
        <p:spPr>
          <a:xfrm>
            <a:off x="226207" y="937426"/>
            <a:ext cx="8520601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endParaRPr lang="ru-RU" sz="20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4F4420C-3C33-429C-B3CA-13752D1FBD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400" smtClean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fld>
            <a:endParaRPr lang="r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E2DD60-A200-7D6D-CA04-B600A5CFC568}"/>
              </a:ext>
            </a:extLst>
          </p:cNvPr>
          <p:cNvSpPr txBox="1"/>
          <p:nvPr/>
        </p:nvSpPr>
        <p:spPr>
          <a:xfrm>
            <a:off x="309716" y="723047"/>
            <a:ext cx="7300452" cy="3930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Изучить исходный код выданного скрипта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Запустить выданный исходный код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Найти или собрать собственный </a:t>
            </a:r>
            <a:r>
              <a:rPr lang="ru-RU" dirty="0" err="1"/>
              <a:t>датасет</a:t>
            </a:r>
            <a:r>
              <a:rPr lang="ru-RU" dirty="0"/>
              <a:t> согласно варианту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Обучить модель с помощью полученного набора данных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Увеличить точность прогнозирования путем изменения параметров модели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Реализовать </a:t>
            </a:r>
            <a:r>
              <a:rPr lang="en-US" dirty="0"/>
              <a:t>Telegram</a:t>
            </a:r>
            <a:r>
              <a:rPr lang="ru-RU" dirty="0"/>
              <a:t>-бот, имеющий функционал</a:t>
            </a:r>
            <a:r>
              <a:rPr lang="en-US" dirty="0"/>
              <a:t>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/>
              <a:t>регистрация (</a:t>
            </a:r>
            <a:r>
              <a:rPr lang="en-US" b="1" dirty="0"/>
              <a:t>/register</a:t>
            </a:r>
            <a:r>
              <a:rPr lang="en-US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/>
              <a:t>аутентификация (</a:t>
            </a:r>
            <a:r>
              <a:rPr lang="en-US" b="1" dirty="0"/>
              <a:t>/login</a:t>
            </a:r>
            <a:r>
              <a:rPr lang="en-US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/>
              <a:t>проведение бинарной классификации изображения с помощью модели из п.5 (</a:t>
            </a:r>
            <a:r>
              <a:rPr lang="en-US" b="1" dirty="0"/>
              <a:t>/predict</a:t>
            </a:r>
            <a:r>
              <a:rPr lang="en-US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/>
              <a:t>Выход пользователя из системы (</a:t>
            </a:r>
            <a:r>
              <a:rPr lang="en-US" b="1" dirty="0"/>
              <a:t>/logout</a:t>
            </a:r>
            <a:r>
              <a:rPr lang="en-US" dirty="0"/>
              <a:t>)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en-US" dirty="0"/>
              <a:t>7.   </a:t>
            </a:r>
            <a:r>
              <a:rPr lang="ru-RU" dirty="0"/>
              <a:t>Написать отчет</a:t>
            </a:r>
          </a:p>
        </p:txBody>
      </p:sp>
    </p:spTree>
    <p:extLst>
      <p:ext uri="{BB962C8B-B14F-4D97-AF65-F5344CB8AC3E}">
        <p14:creationId xmlns:p14="http://schemas.microsoft.com/office/powerpoint/2010/main" val="406851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C2DC7D9-8876-4623-A726-186C88EB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07" y="1968897"/>
            <a:ext cx="8028878" cy="723047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1 часть лабораторной работы.</a:t>
            </a:r>
            <a:br>
              <a:rPr lang="ru-RU" sz="32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ru-RU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Методы искусственного интеллекта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C7168A0-E8CA-4A8B-BBCA-F18DAED14AA0}"/>
              </a:ext>
            </a:extLst>
          </p:cNvPr>
          <p:cNvSpPr/>
          <p:nvPr/>
        </p:nvSpPr>
        <p:spPr>
          <a:xfrm>
            <a:off x="226207" y="937426"/>
            <a:ext cx="8520601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endParaRPr lang="ru-RU" sz="20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4F4420C-3C33-429C-B3CA-13752D1FBD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40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r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86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C2DC7D9-8876-4623-A726-186C88EB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8028878" cy="723047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Терминология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C7168A0-E8CA-4A8B-BBCA-F18DAED14AA0}"/>
              </a:ext>
            </a:extLst>
          </p:cNvPr>
          <p:cNvSpPr/>
          <p:nvPr/>
        </p:nvSpPr>
        <p:spPr>
          <a:xfrm>
            <a:off x="226207" y="937426"/>
            <a:ext cx="8520601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endParaRPr lang="ru-RU" sz="20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4F4420C-3C33-429C-B3CA-13752D1FBD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40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lang="r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 descr="Искусственный интеллект, машинное обучение, нейросети, глубокое обучение:  Разбор | Droider.ru">
            <a:extLst>
              <a:ext uri="{FF2B5EF4-FFF2-40B4-BE49-F238E27FC236}">
                <a16:creationId xmlns:a16="http://schemas.microsoft.com/office/drawing/2014/main" id="{678C34B5-802A-20B2-EB21-9BFA0BBF5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" y="402694"/>
            <a:ext cx="4420453" cy="442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9B3B85-44EE-FA4B-6C3E-0D57DC6FD463}"/>
              </a:ext>
            </a:extLst>
          </p:cNvPr>
          <p:cNvSpPr txBox="1"/>
          <p:nvPr/>
        </p:nvSpPr>
        <p:spPr>
          <a:xfrm>
            <a:off x="4427514" y="1190572"/>
            <a:ext cx="479114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i="0" dirty="0">
                <a:solidFill>
                  <a:srgbClr val="161616"/>
                </a:solidFill>
                <a:effectLst/>
                <a:latin typeface="+mn-lt"/>
              </a:rPr>
              <a:t>Искусственный интеллект (ИИ)</a:t>
            </a:r>
            <a:r>
              <a:rPr lang="ru-RU" sz="1600" b="0" i="0" dirty="0">
                <a:solidFill>
                  <a:srgbClr val="161616"/>
                </a:solidFill>
                <a:effectLst/>
                <a:latin typeface="+mn-lt"/>
              </a:rPr>
              <a:t> — это методика, которая позволяет компьютерам имитировать человеческий интеллект. </a:t>
            </a:r>
          </a:p>
          <a:p>
            <a:endParaRPr lang="ru-RU" sz="1600" dirty="0">
              <a:solidFill>
                <a:srgbClr val="161616"/>
              </a:solidFill>
              <a:latin typeface="+mn-lt"/>
            </a:endParaRPr>
          </a:p>
          <a:p>
            <a:r>
              <a:rPr lang="ru-RU" sz="1600" b="1" i="0" dirty="0">
                <a:solidFill>
                  <a:srgbClr val="161616"/>
                </a:solidFill>
                <a:effectLst/>
                <a:latin typeface="+mn-lt"/>
              </a:rPr>
              <a:t>Машинное обучение</a:t>
            </a:r>
            <a:r>
              <a:rPr lang="ru-RU" sz="1600" b="0" i="0" dirty="0">
                <a:solidFill>
                  <a:srgbClr val="161616"/>
                </a:solidFill>
                <a:effectLst/>
                <a:latin typeface="+mn-lt"/>
              </a:rPr>
              <a:t> — это подмножество искусственного интеллекта, при котором используются методы (например, глубокое обучение), позволяющие компьютерам использовать опыт для совершенствования в решении задач.</a:t>
            </a:r>
          </a:p>
        </p:txBody>
      </p:sp>
    </p:spTree>
    <p:extLst>
      <p:ext uri="{BB962C8B-B14F-4D97-AF65-F5344CB8AC3E}">
        <p14:creationId xmlns:p14="http://schemas.microsoft.com/office/powerpoint/2010/main" val="428361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C2DC7D9-8876-4623-A726-186C88EB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8028878" cy="723047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Терминология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C7168A0-E8CA-4A8B-BBCA-F18DAED14AA0}"/>
              </a:ext>
            </a:extLst>
          </p:cNvPr>
          <p:cNvSpPr/>
          <p:nvPr/>
        </p:nvSpPr>
        <p:spPr>
          <a:xfrm>
            <a:off x="226207" y="937426"/>
            <a:ext cx="8520601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endParaRPr lang="ru-RU" sz="20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4F4420C-3C33-429C-B3CA-13752D1FBD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40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lang="r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 descr="Искусственный интеллект, машинное обучение, нейросети, глубокое обучение:  Разбор | Droider.ru">
            <a:extLst>
              <a:ext uri="{FF2B5EF4-FFF2-40B4-BE49-F238E27FC236}">
                <a16:creationId xmlns:a16="http://schemas.microsoft.com/office/drawing/2014/main" id="{678C34B5-802A-20B2-EB21-9BFA0BBF5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" y="402694"/>
            <a:ext cx="4420453" cy="442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EAF46A-08DA-6FE6-0D4B-515B43270C65}"/>
              </a:ext>
            </a:extLst>
          </p:cNvPr>
          <p:cNvSpPr txBox="1"/>
          <p:nvPr/>
        </p:nvSpPr>
        <p:spPr>
          <a:xfrm>
            <a:off x="4357084" y="743289"/>
            <a:ext cx="4608870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1400" b="0" i="0" dirty="0">
              <a:solidFill>
                <a:srgbClr val="161616"/>
              </a:solidFill>
              <a:effectLst/>
              <a:latin typeface="+mn-lt"/>
            </a:endParaRPr>
          </a:p>
          <a:p>
            <a:r>
              <a:rPr lang="ru-RU" sz="1600" b="1" dirty="0">
                <a:solidFill>
                  <a:srgbClr val="161616"/>
                </a:solidFill>
                <a:latin typeface="+mn-lt"/>
              </a:rPr>
              <a:t>Нейронные сети</a:t>
            </a:r>
            <a:r>
              <a:rPr lang="ru-RU" sz="1600" dirty="0">
                <a:solidFill>
                  <a:srgbClr val="161616"/>
                </a:solidFill>
                <a:latin typeface="+mn-lt"/>
              </a:rPr>
              <a:t> - </a:t>
            </a:r>
            <a:r>
              <a:rPr lang="ru-RU" sz="1600" b="0" i="0" dirty="0">
                <a:solidFill>
                  <a:srgbClr val="222222"/>
                </a:solidFill>
                <a:effectLst/>
                <a:latin typeface="+mn-lt"/>
              </a:rPr>
              <a:t>упрощенная модель биологической нейронной сети, представляющая собой совокупность искусственных нейронов, взаимодействующих между собой.</a:t>
            </a:r>
            <a:endParaRPr lang="ru-RU" sz="1600" b="0" i="0" dirty="0">
              <a:solidFill>
                <a:srgbClr val="161616"/>
              </a:solidFill>
              <a:effectLst/>
              <a:latin typeface="+mn-lt"/>
            </a:endParaRPr>
          </a:p>
          <a:p>
            <a:endParaRPr lang="ru-RU" sz="1600" b="0" i="0" dirty="0">
              <a:solidFill>
                <a:srgbClr val="161616"/>
              </a:solidFill>
              <a:effectLst/>
              <a:latin typeface="+mn-lt"/>
            </a:endParaRPr>
          </a:p>
          <a:p>
            <a:r>
              <a:rPr lang="ru-RU" sz="1600" b="1" i="0" dirty="0">
                <a:solidFill>
                  <a:srgbClr val="161616"/>
                </a:solidFill>
                <a:effectLst/>
                <a:latin typeface="+mn-lt"/>
              </a:rPr>
              <a:t>Глубокое обучение</a:t>
            </a:r>
            <a:r>
              <a:rPr lang="ru-RU" sz="1600" b="0" i="0" dirty="0">
                <a:solidFill>
                  <a:srgbClr val="161616"/>
                </a:solidFill>
                <a:effectLst/>
                <a:latin typeface="+mn-lt"/>
              </a:rPr>
              <a:t> — это разновидность машинного обучения на основе искусственных нейронных сетей. </a:t>
            </a:r>
            <a:r>
              <a:rPr lang="ru-RU" sz="1600" b="0" i="1" dirty="0">
                <a:solidFill>
                  <a:srgbClr val="161616"/>
                </a:solidFill>
                <a:effectLst/>
                <a:latin typeface="+mn-lt"/>
              </a:rPr>
              <a:t>Процесс обучения</a:t>
            </a:r>
            <a:r>
              <a:rPr lang="ru-RU" sz="1600" b="0" i="0" dirty="0">
                <a:solidFill>
                  <a:srgbClr val="161616"/>
                </a:solidFill>
                <a:effectLst/>
                <a:latin typeface="+mn-lt"/>
              </a:rPr>
              <a:t> называется </a:t>
            </a:r>
            <a:r>
              <a:rPr lang="ru-RU" sz="1600" b="0" i="1" dirty="0">
                <a:solidFill>
                  <a:srgbClr val="161616"/>
                </a:solidFill>
                <a:effectLst/>
                <a:latin typeface="+mn-lt"/>
              </a:rPr>
              <a:t>глубоким</a:t>
            </a:r>
            <a:r>
              <a:rPr lang="ru-RU" sz="1600" b="0" i="0" dirty="0">
                <a:solidFill>
                  <a:srgbClr val="161616"/>
                </a:solidFill>
                <a:effectLst/>
                <a:latin typeface="+mn-lt"/>
              </a:rPr>
              <a:t>, так как структура искусственных нейронных сетей состоит из нескольких входных, выходных и скрытых слоев.</a:t>
            </a:r>
            <a:r>
              <a:rPr lang="ru-RU" sz="1400" b="0" i="0" dirty="0">
                <a:solidFill>
                  <a:srgbClr val="161616"/>
                </a:solidFill>
                <a:effectLst/>
                <a:latin typeface="+mn-lt"/>
              </a:rPr>
              <a:t> </a:t>
            </a:r>
          </a:p>
          <a:p>
            <a:endParaRPr lang="ru-RU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4035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C2DC7D9-8876-4623-A726-186C88EB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8028878" cy="723047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Решаемые задачи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C7168A0-E8CA-4A8B-BBCA-F18DAED14AA0}"/>
              </a:ext>
            </a:extLst>
          </p:cNvPr>
          <p:cNvSpPr/>
          <p:nvPr/>
        </p:nvSpPr>
        <p:spPr>
          <a:xfrm>
            <a:off x="226207" y="937426"/>
            <a:ext cx="8520601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endParaRPr lang="ru-RU" sz="20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4F4420C-3C33-429C-B3CA-13752D1FBD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400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lang="r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ACAC9F-5258-049E-3380-AB96682423AA}"/>
              </a:ext>
            </a:extLst>
          </p:cNvPr>
          <p:cNvSpPr txBox="1"/>
          <p:nvPr/>
        </p:nvSpPr>
        <p:spPr>
          <a:xfrm>
            <a:off x="226207" y="631344"/>
            <a:ext cx="802887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600" b="1" dirty="0"/>
              <a:t>Регрессия</a:t>
            </a:r>
            <a:r>
              <a:rPr lang="ru-RU" sz="1600" dirty="0"/>
              <a:t> – прогноз на основе выборки объектов с различными признаками. На выходе – вещественное число, например, ожидаемый доход магазина на следующий месяц.</a:t>
            </a:r>
          </a:p>
          <a:p>
            <a:pPr marL="342900" indent="-342900">
              <a:buAutoNum type="arabicPeriod"/>
            </a:pPr>
            <a:endParaRPr lang="ru-RU" sz="1600" dirty="0"/>
          </a:p>
          <a:p>
            <a:pPr marL="342900" indent="-342900">
              <a:buAutoNum type="arabicPeriod"/>
            </a:pPr>
            <a:r>
              <a:rPr lang="ru-RU" sz="1600" b="1" dirty="0"/>
              <a:t>Классификация </a:t>
            </a:r>
            <a:r>
              <a:rPr lang="ru-RU" sz="1600" dirty="0"/>
              <a:t>– получение категориального ответа на основе набора признаков. Имеет конечное число ответов, например, есть ли на фотографии кот.</a:t>
            </a:r>
          </a:p>
          <a:p>
            <a:pPr marL="342900" indent="-342900">
              <a:buAutoNum type="arabicPeriod"/>
            </a:pPr>
            <a:endParaRPr lang="ru-RU" sz="1600" dirty="0"/>
          </a:p>
          <a:p>
            <a:pPr marL="342900" indent="-342900">
              <a:buAutoNum type="arabicPeriod"/>
            </a:pPr>
            <a:r>
              <a:rPr lang="ru-RU" sz="1600" b="1" dirty="0"/>
              <a:t>Кластеризация </a:t>
            </a:r>
            <a:r>
              <a:rPr lang="ru-RU" sz="1600" dirty="0"/>
              <a:t>– распределение данных на группы. Например, разделение всех клиентов мобильного оператора по уровню платежеспособности.</a:t>
            </a:r>
          </a:p>
          <a:p>
            <a:pPr marL="342900" indent="-342900">
              <a:buAutoNum type="arabicPeriod"/>
            </a:pPr>
            <a:endParaRPr lang="ru-RU" sz="1600" dirty="0"/>
          </a:p>
          <a:p>
            <a:pPr marL="342900" indent="-342900">
              <a:buAutoNum type="arabicPeriod"/>
            </a:pPr>
            <a:r>
              <a:rPr lang="ru-RU" sz="1600" b="1" dirty="0"/>
              <a:t>Уменьшение размерности </a:t>
            </a:r>
            <a:r>
              <a:rPr lang="ru-RU" sz="1600" dirty="0"/>
              <a:t>– сведение большого числа признаков к меньшему для удобства их последующей визуализации.</a:t>
            </a:r>
          </a:p>
          <a:p>
            <a:pPr marL="342900" indent="-342900">
              <a:buAutoNum type="arabicPeriod"/>
            </a:pPr>
            <a:endParaRPr lang="ru-RU" sz="1600" dirty="0"/>
          </a:p>
          <a:p>
            <a:pPr marL="342900" indent="-342900">
              <a:buAutoNum type="arabicPeriod"/>
            </a:pPr>
            <a:r>
              <a:rPr lang="ru-RU" sz="1600" b="1" dirty="0"/>
              <a:t>Выявление аномалий </a:t>
            </a:r>
            <a:r>
              <a:rPr lang="ru-RU" sz="1600" dirty="0"/>
              <a:t>– отделение аномалий от стандартных случаев. Например, выявление мошеннических действий с банковскими картами.</a:t>
            </a:r>
          </a:p>
        </p:txBody>
      </p:sp>
    </p:spTree>
    <p:extLst>
      <p:ext uri="{BB962C8B-B14F-4D97-AF65-F5344CB8AC3E}">
        <p14:creationId xmlns:p14="http://schemas.microsoft.com/office/powerpoint/2010/main" val="119920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C2DC7D9-8876-4623-A726-186C88EB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8028878" cy="723047"/>
          </a:xfrm>
        </p:spPr>
        <p:txBody>
          <a:bodyPr>
            <a:normAutofit/>
          </a:bodyPr>
          <a:lstStyle/>
          <a:p>
            <a:pPr algn="ctr"/>
            <a:r>
              <a:rPr lang="ru-RU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Датасеты</a:t>
            </a:r>
            <a:endParaRPr lang="ru-R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C7168A0-E8CA-4A8B-BBCA-F18DAED14AA0}"/>
              </a:ext>
            </a:extLst>
          </p:cNvPr>
          <p:cNvSpPr/>
          <p:nvPr/>
        </p:nvSpPr>
        <p:spPr>
          <a:xfrm>
            <a:off x="226207" y="937426"/>
            <a:ext cx="8520601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endParaRPr lang="ru-RU" sz="20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4F4420C-3C33-429C-B3CA-13752D1FBD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40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lang="r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ACAC9F-5258-049E-3380-AB96682423AA}"/>
              </a:ext>
            </a:extLst>
          </p:cNvPr>
          <p:cNvSpPr txBox="1"/>
          <p:nvPr/>
        </p:nvSpPr>
        <p:spPr>
          <a:xfrm>
            <a:off x="226207" y="631344"/>
            <a:ext cx="802887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err="1"/>
              <a:t>Датасет</a:t>
            </a:r>
            <a:r>
              <a:rPr lang="ru-RU" sz="1600" b="1" dirty="0"/>
              <a:t> (набор данных) </a:t>
            </a:r>
            <a:r>
              <a:rPr lang="ru-RU" sz="1600" dirty="0"/>
              <a:t>– это обработанный и структурированный массив данных. В нем у каждого объекта есть конкретные свойства</a:t>
            </a:r>
            <a:r>
              <a:rPr lang="en-US" sz="1600" dirty="0"/>
              <a:t>: </a:t>
            </a:r>
            <a:r>
              <a:rPr lang="ru-RU" sz="1600" dirty="0"/>
              <a:t>признаки, связи между объектами или определенное место в выборке данных.</a:t>
            </a:r>
          </a:p>
          <a:p>
            <a:endParaRPr lang="ru-RU" sz="1600" b="1" dirty="0"/>
          </a:p>
          <a:p>
            <a:r>
              <a:rPr lang="ru-RU" sz="1600" b="1" dirty="0"/>
              <a:t>Обучающий набор данных</a:t>
            </a:r>
            <a:r>
              <a:rPr lang="ru-RU" sz="1600" dirty="0"/>
              <a:t> – набор записей, используемый для обучения модели искусственного интеллекта.</a:t>
            </a:r>
          </a:p>
          <a:p>
            <a:endParaRPr lang="ru-RU" sz="1600" dirty="0"/>
          </a:p>
          <a:p>
            <a:r>
              <a:rPr lang="ru-RU" sz="1600" b="1" dirty="0"/>
              <a:t>Тестирующий (тестовый) набор данных</a:t>
            </a:r>
            <a:r>
              <a:rPr lang="ru-RU" sz="1600" dirty="0"/>
              <a:t> – набор записей для тестирования обученной модели, для оценки точности прогнозирования.</a:t>
            </a:r>
          </a:p>
          <a:p>
            <a:endParaRPr lang="ru-RU" sz="1600" dirty="0"/>
          </a:p>
          <a:p>
            <a:r>
              <a:rPr lang="ru-RU" sz="1600" b="1" dirty="0"/>
              <a:t>Признаки </a:t>
            </a:r>
            <a:r>
              <a:rPr lang="ru-RU" sz="1600" dirty="0"/>
              <a:t>– набор свойств записи, которые используются вначале для обучения модели, а потом для прогнозирования.</a:t>
            </a:r>
            <a:endParaRPr lang="ru-RU" sz="1600" b="1" dirty="0"/>
          </a:p>
          <a:p>
            <a:endParaRPr lang="ru-RU" sz="1600" dirty="0"/>
          </a:p>
          <a:p>
            <a:r>
              <a:rPr lang="ru-RU" sz="1600" b="1" dirty="0"/>
              <a:t>Метка </a:t>
            </a:r>
            <a:r>
              <a:rPr lang="ru-RU" sz="1600" dirty="0"/>
              <a:t>– целевой атрибут записи, который необходимо спрогнозировать модели искусственного интеллекта.</a:t>
            </a:r>
            <a:endParaRPr lang="ru-RU" sz="1600" b="1" dirty="0"/>
          </a:p>
          <a:p>
            <a:endParaRPr lang="ru-RU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292532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C2DC7D9-8876-4623-A726-186C88EB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8028878" cy="723047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Обучение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C7168A0-E8CA-4A8B-BBCA-F18DAED14AA0}"/>
              </a:ext>
            </a:extLst>
          </p:cNvPr>
          <p:cNvSpPr/>
          <p:nvPr/>
        </p:nvSpPr>
        <p:spPr>
          <a:xfrm>
            <a:off x="226207" y="937426"/>
            <a:ext cx="8520601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endParaRPr lang="ru-RU" sz="20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4F4420C-3C33-429C-B3CA-13752D1FBD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400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lang="r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ACAC9F-5258-049E-3380-AB96682423AA}"/>
              </a:ext>
            </a:extLst>
          </p:cNvPr>
          <p:cNvSpPr txBox="1"/>
          <p:nvPr/>
        </p:nvSpPr>
        <p:spPr>
          <a:xfrm>
            <a:off x="226207" y="631344"/>
            <a:ext cx="852060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Основные три типа обучения</a:t>
            </a:r>
            <a:r>
              <a:rPr lang="en-US" sz="1600" dirty="0"/>
              <a:t>:</a:t>
            </a:r>
          </a:p>
          <a:p>
            <a:pPr marL="342900" indent="-342900">
              <a:buAutoNum type="arabicPeriod"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Обучение с учителем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600" b="0" i="0" dirty="0">
                <a:solidFill>
                  <a:srgbClr val="191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предполагает наличие полного набора размеченных данных для тренировки модели на всех этапах ее построения. То есть, каждой записи </a:t>
            </a:r>
            <a:r>
              <a:rPr lang="ru-RU" sz="1600" dirty="0">
                <a:solidFill>
                  <a:srgbClr val="191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 </a:t>
            </a:r>
            <a:r>
              <a:rPr lang="ru-RU" sz="1600" b="0" i="0" dirty="0">
                <a:solidFill>
                  <a:srgbClr val="191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набора данных соответствует определенный класс. Например, </a:t>
            </a:r>
            <a:r>
              <a:rPr lang="ru-RU" sz="1600" b="0" i="0" dirty="0" err="1">
                <a:solidFill>
                  <a:srgbClr val="191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датасет</a:t>
            </a:r>
            <a:r>
              <a:rPr lang="ru-RU" sz="1600" b="0" i="0" dirty="0">
                <a:solidFill>
                  <a:srgbClr val="191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состоит из 100 картинок котов и 100 картинок собак, где для каждой картинки указывается, что на ней изображено.</a:t>
            </a:r>
          </a:p>
          <a:p>
            <a:pPr marL="342900" indent="-342900">
              <a:buAutoNum type="arabicPeriod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Обучение без учителя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600" b="0" i="0" dirty="0">
                <a:solidFill>
                  <a:srgbClr val="191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у модели есть набор данных, и нет явных указаний, что с ним делать. Метод искусственного интеллекта пытается самостоятельно найти корреляции в данных, извлекая полезные признаки и анализируя их.</a:t>
            </a:r>
          </a:p>
          <a:p>
            <a:pPr marL="342900" indent="-342900">
              <a:buAutoNum type="arabicPeriod"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Обучение с подкреплением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– обучение с поощрением. </a:t>
            </a:r>
            <a:r>
              <a:rPr lang="ru-RU" sz="1600" b="0" i="0" dirty="0">
                <a:solidFill>
                  <a:srgbClr val="191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Агенты ИИ пытаются найти оптимальный способ достижения цели или улучшения производительности для конкретной среды. Когда агент предпринимает действия, способствующие достижению цели, он получает награду. Глобальная цель — предсказывать следующие шаги, чтобы заработать максимальную награду в конечном итоге.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772312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C2DC7D9-8876-4623-A726-186C88EB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8028878" cy="723047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Методы глубокого обучения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C7168A0-E8CA-4A8B-BBCA-F18DAED14AA0}"/>
              </a:ext>
            </a:extLst>
          </p:cNvPr>
          <p:cNvSpPr/>
          <p:nvPr/>
        </p:nvSpPr>
        <p:spPr>
          <a:xfrm>
            <a:off x="226207" y="937426"/>
            <a:ext cx="8520601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endParaRPr lang="ru-RU" sz="20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4F4420C-3C33-429C-B3CA-13752D1FBD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400" smtClean="0">
                <a:latin typeface="Calibri" panose="020F0502020204030204" pitchFamily="34" charset="0"/>
                <a:cs typeface="Calibri" panose="020F0502020204030204" pitchFamily="34" charset="0"/>
              </a:rPr>
              <a:t>8</a:t>
            </a:fld>
            <a:endParaRPr lang="r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 descr="Глубокое обучение (Deep Learning): краткий туториал">
            <a:extLst>
              <a:ext uri="{FF2B5EF4-FFF2-40B4-BE49-F238E27FC236}">
                <a16:creationId xmlns:a16="http://schemas.microsoft.com/office/drawing/2014/main" id="{6E8FEE8E-C419-CDF5-987B-D352ED4FE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091" y="2814092"/>
            <a:ext cx="4565548" cy="224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235804-E7A8-777B-43EC-D201B3A2A0EE}"/>
              </a:ext>
            </a:extLst>
          </p:cNvPr>
          <p:cNvSpPr txBox="1"/>
          <p:nvPr/>
        </p:nvSpPr>
        <p:spPr>
          <a:xfrm>
            <a:off x="95864" y="535777"/>
            <a:ext cx="898176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161616"/>
                </a:solidFill>
                <a:latin typeface="+mn-lt"/>
              </a:rPr>
              <a:t>С</a:t>
            </a:r>
            <a:r>
              <a:rPr lang="ru-RU" sz="1600" b="0" i="0" dirty="0">
                <a:solidFill>
                  <a:srgbClr val="161616"/>
                </a:solidFill>
                <a:effectLst/>
                <a:latin typeface="+mn-lt"/>
              </a:rPr>
              <a:t>труктура состоит из </a:t>
            </a:r>
            <a:r>
              <a:rPr lang="ru-RU" sz="1600" b="1" i="0" dirty="0">
                <a:solidFill>
                  <a:srgbClr val="161616"/>
                </a:solidFill>
                <a:effectLst/>
                <a:latin typeface="+mn-lt"/>
              </a:rPr>
              <a:t>нескольких</a:t>
            </a:r>
            <a:r>
              <a:rPr lang="ru-RU" sz="1600" b="0" i="0" dirty="0">
                <a:solidFill>
                  <a:srgbClr val="161616"/>
                </a:solidFill>
                <a:effectLst/>
                <a:latin typeface="+mn-lt"/>
              </a:rPr>
              <a:t> входных, выходных и скрытых слоев.</a:t>
            </a:r>
          </a:p>
          <a:p>
            <a:endParaRPr lang="ru-RU" sz="1600" dirty="0">
              <a:solidFill>
                <a:srgbClr val="161616"/>
              </a:solidFill>
              <a:latin typeface="+mn-lt"/>
            </a:endParaRPr>
          </a:p>
          <a:p>
            <a:r>
              <a:rPr lang="ru-RU" sz="1600" b="1" dirty="0">
                <a:solidFill>
                  <a:srgbClr val="161616"/>
                </a:solidFill>
                <a:latin typeface="+mn-lt"/>
              </a:rPr>
              <a:t>Слой</a:t>
            </a:r>
            <a:r>
              <a:rPr lang="ru-RU" sz="1600" dirty="0">
                <a:solidFill>
                  <a:srgbClr val="161616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161616"/>
                </a:solidFill>
                <a:latin typeface="+mn-lt"/>
              </a:rPr>
              <a:t>– </a:t>
            </a:r>
            <a:r>
              <a:rPr lang="ru-RU" sz="1600" dirty="0">
                <a:solidFill>
                  <a:srgbClr val="161616"/>
                </a:solidFill>
                <a:latin typeface="+mn-lt"/>
              </a:rPr>
              <a:t>составляющая нейронной сети. Каждый слой состоит из нейронов и выполняет определенную функцию, такую как вычисление линейной комбинации входных данных, применение нелинейной функции активации, объединение данных из нескольких источников и т.д.</a:t>
            </a:r>
          </a:p>
          <a:p>
            <a:endParaRPr lang="ru-RU" sz="1600" dirty="0">
              <a:solidFill>
                <a:srgbClr val="161616"/>
              </a:solidFill>
              <a:latin typeface="+mn-lt"/>
            </a:endParaRPr>
          </a:p>
          <a:p>
            <a:r>
              <a:rPr lang="ru-RU" sz="1600" b="1" dirty="0">
                <a:solidFill>
                  <a:srgbClr val="161616"/>
                </a:solidFill>
                <a:latin typeface="+mn-lt"/>
              </a:rPr>
              <a:t>Нейрон</a:t>
            </a:r>
            <a:r>
              <a:rPr lang="ru-RU" sz="1600" dirty="0">
                <a:solidFill>
                  <a:srgbClr val="161616"/>
                </a:solidFill>
                <a:latin typeface="+mn-lt"/>
              </a:rPr>
              <a:t> –  имитирует работу биологического нейрона в мозге человека, который принимает входные сигналы и передает их дальше через синапсы. Множество нейронов образуют слой.</a:t>
            </a:r>
          </a:p>
        </p:txBody>
      </p:sp>
    </p:spTree>
    <p:extLst>
      <p:ext uri="{BB962C8B-B14F-4D97-AF65-F5344CB8AC3E}">
        <p14:creationId xmlns:p14="http://schemas.microsoft.com/office/powerpoint/2010/main" val="363705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C2DC7D9-8876-4623-A726-186C88EB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8028878" cy="723047"/>
          </a:xfrm>
        </p:spPr>
        <p:txBody>
          <a:bodyPr>
            <a:normAutofit/>
          </a:bodyPr>
          <a:lstStyle/>
          <a:p>
            <a:pPr algn="ctr"/>
            <a:r>
              <a:rPr lang="ru-RU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Сверточные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нейронные сети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C7168A0-E8CA-4A8B-BBCA-F18DAED14AA0}"/>
              </a:ext>
            </a:extLst>
          </p:cNvPr>
          <p:cNvSpPr/>
          <p:nvPr/>
        </p:nvSpPr>
        <p:spPr>
          <a:xfrm>
            <a:off x="226207" y="937426"/>
            <a:ext cx="8520601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endParaRPr lang="ru-RU" sz="20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4F4420C-3C33-429C-B3CA-13752D1FBD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400" smtClean="0">
                <a:latin typeface="Calibri" panose="020F0502020204030204" pitchFamily="34" charset="0"/>
                <a:cs typeface="Calibri" panose="020F0502020204030204" pitchFamily="34" charset="0"/>
              </a:rPr>
              <a:t>9</a:t>
            </a:fld>
            <a:endParaRPr lang="r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03C769-DFE5-6BB4-E1DB-6FB65C201FA6}"/>
              </a:ext>
            </a:extLst>
          </p:cNvPr>
          <p:cNvSpPr txBox="1"/>
          <p:nvPr/>
        </p:nvSpPr>
        <p:spPr>
          <a:xfrm>
            <a:off x="226206" y="723047"/>
            <a:ext cx="86915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Сверточные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нейронные сети (CNN)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– вид нейронных сетей, которые хотя бы на одном из своих слоев в качестве преобразования используют операцию «свертки». Представляет собой метод глубокого обучения.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Основные операции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подвыборка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пулинг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это операция уменьшения размерности. Чаще всего – выбор максимума или поиск среднего по нескольким соседним нейронам.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свертка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это основной блок </a:t>
            </a:r>
            <a:r>
              <a:rPr lang="ru-RU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сверточной</a:t>
            </a:r>
            <a:r>
              <a:rPr lang="ru-RU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нейронной сети. Слой свёртки включает в себя для каждого канала свой фильтр, ядро свёртки которого обрабатывает предыдущий слой по фрагментам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400" dirty="0"/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EE301DA5-25CC-7F29-4AAB-3565652BF08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67" y="3449828"/>
            <a:ext cx="8889268" cy="12658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49297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3270E472E7D88645B8487C94F55C57E4" ma:contentTypeVersion="8" ma:contentTypeDescription="Создание документа." ma:contentTypeScope="" ma:versionID="011858d82998890f8aa9a30e970185af">
  <xsd:schema xmlns:xsd="http://www.w3.org/2001/XMLSchema" xmlns:xs="http://www.w3.org/2001/XMLSchema" xmlns:p="http://schemas.microsoft.com/office/2006/metadata/properties" xmlns:ns2="be335d89-bd64-4a1e-8dab-b538df780c52" xmlns:ns3="3a0fbcde-c620-4157-9cda-79f705708a8d" targetNamespace="http://schemas.microsoft.com/office/2006/metadata/properties" ma:root="true" ma:fieldsID="b88bf4f72657d48165814401f3e4c0ba" ns2:_="" ns3:_="">
    <xsd:import namespace="be335d89-bd64-4a1e-8dab-b538df780c52"/>
    <xsd:import namespace="3a0fbcde-c620-4157-9cda-79f705708a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335d89-bd64-4a1e-8dab-b538df780c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0fbcde-c620-4157-9cda-79f705708a8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BDE5D4-E01A-4E36-AD66-DE75454EA5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8CF4E6-B00F-472D-8378-0C9ADF21846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0B14770-41B5-4625-8223-BB5B6BFAEB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335d89-bd64-4a1e-8dab-b538df780c52"/>
    <ds:schemaRef ds:uri="3a0fbcde-c620-4157-9cda-79f705708a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12820</TotalTime>
  <Words>852</Words>
  <Application>Microsoft Office PowerPoint</Application>
  <PresentationFormat>Экран (16:9)</PresentationFormat>
  <Paragraphs>88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Calibri Light</vt:lpstr>
      <vt:lpstr>Arial</vt:lpstr>
      <vt:lpstr>Calibri</vt:lpstr>
      <vt:lpstr>Segoe UI</vt:lpstr>
      <vt:lpstr>Times New Roman</vt:lpstr>
      <vt:lpstr>Simple Light</vt:lpstr>
      <vt:lpstr>Цифровая культура «Изучение основ методов машинного обучения и искусственного интеллекта»</vt:lpstr>
      <vt:lpstr>1 часть лабораторной работы.  Методы искусственного интеллекта</vt:lpstr>
      <vt:lpstr>Терминология</vt:lpstr>
      <vt:lpstr>Терминология</vt:lpstr>
      <vt:lpstr>Решаемые задачи</vt:lpstr>
      <vt:lpstr>Датасеты</vt:lpstr>
      <vt:lpstr>Обучение</vt:lpstr>
      <vt:lpstr>Методы глубокого обучения</vt:lpstr>
      <vt:lpstr>Сверточные нейронные сети</vt:lpstr>
      <vt:lpstr>2 часть лабораторной работы. Внедрение классификатора в Telegram-бот</vt:lpstr>
      <vt:lpstr>Создание Telegram-бота</vt:lpstr>
      <vt:lpstr>Разработка Telegram-бота</vt:lpstr>
      <vt:lpstr>Терминология </vt:lpstr>
      <vt:lpstr>Лабораторная работа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Цифровая культура</dc:title>
  <cp:lastModifiedBy>Владислав Данилов</cp:lastModifiedBy>
  <cp:revision>21</cp:revision>
  <dcterms:modified xsi:type="dcterms:W3CDTF">2024-03-31T17:09:22Z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0x0101003270E472E7D88645B8487C94F55C57E4</vt:lpwstr>
  </property>
</Properties>
</file>