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7"/>
  </p:notesMasterIdLst>
  <p:handoutMasterIdLst>
    <p:handoutMasterId r:id="rId18"/>
  </p:handoutMasterIdLst>
  <p:sldIdLst>
    <p:sldId id="256" r:id="rId5"/>
    <p:sldId id="271" r:id="rId6"/>
    <p:sldId id="272" r:id="rId7"/>
    <p:sldId id="273" r:id="rId8"/>
    <p:sldId id="279" r:id="rId9"/>
    <p:sldId id="278" r:id="rId10"/>
    <p:sldId id="280" r:id="rId11"/>
    <p:sldId id="281" r:id="rId12"/>
    <p:sldId id="282" r:id="rId13"/>
    <p:sldId id="275" r:id="rId14"/>
    <p:sldId id="277"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2"/>
            <p14:sldId id="273"/>
            <p14:sldId id="279"/>
            <p14:sldId id="278"/>
            <p14:sldId id="280"/>
            <p14:sldId id="281"/>
            <p14:sldId id="282"/>
            <p14:sldId id="275"/>
            <p14:sldId id="277"/>
            <p14:sldId id="276"/>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28D718-F697-4E95-956E-31210323F2DD}" v="2" dt="2019-12-15T08:42:50.7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241" autoAdjust="0"/>
  </p:normalViewPr>
  <p:slideViewPr>
    <p:cSldViewPr snapToGrid="0">
      <p:cViewPr varScale="1">
        <p:scale>
          <a:sx n="65" d="100"/>
          <a:sy n="65" d="100"/>
        </p:scale>
        <p:origin x="52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12/5/2019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12/5/2019</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12/5/2019</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Question Answering system</a:t>
            </a:r>
          </a:p>
        </p:txBody>
      </p:sp>
      <p:pic>
        <p:nvPicPr>
          <p:cNvPr id="4" name="Picture 3" descr="PowerPoin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0C3F-D58B-4FAA-A2F7-CFD9925631E1}"/>
              </a:ext>
            </a:extLst>
          </p:cNvPr>
          <p:cNvSpPr>
            <a:spLocks noGrp="1"/>
          </p:cNvSpPr>
          <p:nvPr>
            <p:ph type="title"/>
          </p:nvPr>
        </p:nvSpPr>
        <p:spPr/>
        <p:txBody>
          <a:bodyPr/>
          <a:lstStyle/>
          <a:p>
            <a:r>
              <a:rPr lang="en-US" dirty="0" err="1"/>
              <a:t>Mlops</a:t>
            </a:r>
            <a:r>
              <a:rPr lang="en-US" dirty="0"/>
              <a:t> flow</a:t>
            </a:r>
          </a:p>
        </p:txBody>
      </p:sp>
      <p:pic>
        <p:nvPicPr>
          <p:cNvPr id="4" name="Picture 3">
            <a:extLst>
              <a:ext uri="{FF2B5EF4-FFF2-40B4-BE49-F238E27FC236}">
                <a16:creationId xmlns:a16="http://schemas.microsoft.com/office/drawing/2014/main" id="{6D1E4698-0180-4687-B3A2-8507A2610F41}"/>
              </a:ext>
            </a:extLst>
          </p:cNvPr>
          <p:cNvPicPr>
            <a:picLocks noChangeAspect="1"/>
          </p:cNvPicPr>
          <p:nvPr/>
        </p:nvPicPr>
        <p:blipFill>
          <a:blip r:embed="rId2"/>
          <a:stretch>
            <a:fillRect/>
          </a:stretch>
        </p:blipFill>
        <p:spPr>
          <a:xfrm>
            <a:off x="2042602" y="1309361"/>
            <a:ext cx="8620482" cy="4984956"/>
          </a:xfrm>
          <a:prstGeom prst="rect">
            <a:avLst/>
          </a:prstGeom>
        </p:spPr>
      </p:pic>
    </p:spTree>
    <p:extLst>
      <p:ext uri="{BB962C8B-B14F-4D97-AF65-F5344CB8AC3E}">
        <p14:creationId xmlns:p14="http://schemas.microsoft.com/office/powerpoint/2010/main" val="2137428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0F7EB-89B3-4AD4-9353-52E5AF10EF80}"/>
              </a:ext>
            </a:extLst>
          </p:cNvPr>
          <p:cNvSpPr>
            <a:spLocks noGrp="1"/>
          </p:cNvSpPr>
          <p:nvPr>
            <p:ph type="title"/>
          </p:nvPr>
        </p:nvSpPr>
        <p:spPr/>
        <p:txBody>
          <a:bodyPr>
            <a:normAutofit/>
          </a:bodyPr>
          <a:lstStyle/>
          <a:p>
            <a:r>
              <a:rPr lang="en-US" b="1" dirty="0"/>
              <a:t> Bi-Directional Attention Flow (</a:t>
            </a:r>
            <a:r>
              <a:rPr lang="en-US" b="1" dirty="0" err="1"/>
              <a:t>BiDAF</a:t>
            </a:r>
            <a:r>
              <a:rPr lang="en-US" b="1" dirty="0"/>
              <a:t>)</a:t>
            </a:r>
          </a:p>
        </p:txBody>
      </p:sp>
      <p:sp>
        <p:nvSpPr>
          <p:cNvPr id="3" name="Content Placeholder 2">
            <a:extLst>
              <a:ext uri="{FF2B5EF4-FFF2-40B4-BE49-F238E27FC236}">
                <a16:creationId xmlns:a16="http://schemas.microsoft.com/office/drawing/2014/main" id="{A1E34202-3FFC-4D03-8140-23896D5F7949}"/>
              </a:ext>
            </a:extLst>
          </p:cNvPr>
          <p:cNvSpPr>
            <a:spLocks noGrp="1"/>
          </p:cNvSpPr>
          <p:nvPr>
            <p:ph sz="quarter" idx="10"/>
          </p:nvPr>
        </p:nvSpPr>
        <p:spPr/>
        <p:txBody>
          <a:bodyPr/>
          <a:lstStyle/>
          <a:p>
            <a:r>
              <a:rPr lang="en-US" dirty="0"/>
              <a:t>LSTM-Deep learning model in </a:t>
            </a:r>
            <a:r>
              <a:rPr lang="en-US" dirty="0" err="1"/>
              <a:t>Pytorch</a:t>
            </a:r>
            <a:endParaRPr lang="en-US" dirty="0"/>
          </a:p>
        </p:txBody>
      </p:sp>
      <p:pic>
        <p:nvPicPr>
          <p:cNvPr id="5" name="Picture 4">
            <a:extLst>
              <a:ext uri="{FF2B5EF4-FFF2-40B4-BE49-F238E27FC236}">
                <a16:creationId xmlns:a16="http://schemas.microsoft.com/office/drawing/2014/main" id="{008168B6-7292-4661-BBE4-15BB94BF9526}"/>
              </a:ext>
            </a:extLst>
          </p:cNvPr>
          <p:cNvPicPr>
            <a:picLocks noChangeAspect="1"/>
          </p:cNvPicPr>
          <p:nvPr/>
        </p:nvPicPr>
        <p:blipFill>
          <a:blip r:embed="rId2"/>
          <a:stretch>
            <a:fillRect/>
          </a:stretch>
        </p:blipFill>
        <p:spPr>
          <a:xfrm>
            <a:off x="635044" y="1977422"/>
            <a:ext cx="6227309" cy="3783298"/>
          </a:xfrm>
          <a:prstGeom prst="rect">
            <a:avLst/>
          </a:prstGeom>
        </p:spPr>
      </p:pic>
    </p:spTree>
    <p:extLst>
      <p:ext uri="{BB962C8B-B14F-4D97-AF65-F5344CB8AC3E}">
        <p14:creationId xmlns:p14="http://schemas.microsoft.com/office/powerpoint/2010/main" val="2724654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A7F39-FB5E-4BEE-BD34-787E8B8729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CAC3CD-92FB-4CDD-A645-73FE1E7619DF}"/>
              </a:ext>
            </a:extLst>
          </p:cNvPr>
          <p:cNvSpPr>
            <a:spLocks noGrp="1"/>
          </p:cNvSpPr>
          <p:nvPr>
            <p:ph sz="quarter" idx="10"/>
          </p:nvPr>
        </p:nvSpPr>
        <p:spPr/>
        <p:txBody>
          <a:bodyPr/>
          <a:lstStyle/>
          <a:p>
            <a:r>
              <a:rPr lang="en-US" dirty="0"/>
              <a:t>Azure </a:t>
            </a:r>
            <a:r>
              <a:rPr lang="en-US" dirty="0" err="1"/>
              <a:t>Ml</a:t>
            </a:r>
            <a:r>
              <a:rPr lang="en-US" dirty="0"/>
              <a:t>-&gt;</a:t>
            </a:r>
            <a:r>
              <a:rPr lang="en-US" dirty="0" err="1"/>
              <a:t>Pkl</a:t>
            </a:r>
            <a:r>
              <a:rPr lang="en-US" dirty="0"/>
              <a:t> file</a:t>
            </a:r>
          </a:p>
          <a:p>
            <a:r>
              <a:rPr lang="en-US" dirty="0" err="1"/>
              <a:t>Pkl</a:t>
            </a:r>
            <a:r>
              <a:rPr lang="en-US" dirty="0"/>
              <a:t>-&gt;file to predict without azure ml</a:t>
            </a:r>
          </a:p>
        </p:txBody>
      </p:sp>
    </p:spTree>
    <p:extLst>
      <p:ext uri="{BB962C8B-B14F-4D97-AF65-F5344CB8AC3E}">
        <p14:creationId xmlns:p14="http://schemas.microsoft.com/office/powerpoint/2010/main" val="3222999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Architecture</a:t>
            </a:r>
          </a:p>
        </p:txBody>
      </p:sp>
      <p:sp>
        <p:nvSpPr>
          <p:cNvPr id="38" name="Content Placeholder 17"/>
          <p:cNvSpPr txBox="1">
            <a:spLocks/>
          </p:cNvSpPr>
          <p:nvPr/>
        </p:nvSpPr>
        <p:spPr>
          <a:xfrm>
            <a:off x="541610" y="1524708"/>
            <a:ext cx="3412983" cy="378869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Azure ML </a:t>
            </a:r>
          </a:p>
          <a:p>
            <a:pPr marL="0" lvl="0" indent="0">
              <a:spcAft>
                <a:spcPts val="600"/>
              </a:spcAft>
              <a:buNone/>
              <a:defRPr/>
            </a:pPr>
            <a:r>
              <a:rPr lang="en-US" dirty="0">
                <a:latin typeface="Segoe UI" panose="020B0502040204020203" pitchFamily="34" charset="0"/>
                <a:cs typeface="Segoe UI" panose="020B0502040204020203" pitchFamily="34" charset="0"/>
              </a:rPr>
              <a:t>Azure Container instance</a:t>
            </a:r>
          </a:p>
        </p:txBody>
      </p:sp>
      <p:pic>
        <p:nvPicPr>
          <p:cNvPr id="2" name="Picture 1">
            <a:extLst>
              <a:ext uri="{FF2B5EF4-FFF2-40B4-BE49-F238E27FC236}">
                <a16:creationId xmlns:a16="http://schemas.microsoft.com/office/drawing/2014/main" id="{8B7D8925-8A3D-4B28-BFDF-72F56EBD45F7}"/>
              </a:ext>
            </a:extLst>
          </p:cNvPr>
          <p:cNvPicPr>
            <a:picLocks noChangeAspect="1"/>
          </p:cNvPicPr>
          <p:nvPr/>
        </p:nvPicPr>
        <p:blipFill>
          <a:blip r:embed="rId2"/>
          <a:stretch>
            <a:fillRect/>
          </a:stretch>
        </p:blipFill>
        <p:spPr>
          <a:xfrm>
            <a:off x="3744528" y="1386766"/>
            <a:ext cx="7723032" cy="4407181"/>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A56D9-D97C-48E3-AC20-40C2BF862BAF}"/>
              </a:ext>
            </a:extLst>
          </p:cNvPr>
          <p:cNvSpPr>
            <a:spLocks noGrp="1"/>
          </p:cNvSpPr>
          <p:nvPr>
            <p:ph type="title"/>
          </p:nvPr>
        </p:nvSpPr>
        <p:spPr/>
        <p:txBody>
          <a:bodyPr/>
          <a:lstStyle/>
          <a:p>
            <a:r>
              <a:rPr lang="en-US" dirty="0"/>
              <a:t>First model workflow</a:t>
            </a:r>
          </a:p>
        </p:txBody>
      </p:sp>
      <p:sp>
        <p:nvSpPr>
          <p:cNvPr id="3" name="Content Placeholder 2">
            <a:extLst>
              <a:ext uri="{FF2B5EF4-FFF2-40B4-BE49-F238E27FC236}">
                <a16:creationId xmlns:a16="http://schemas.microsoft.com/office/drawing/2014/main" id="{8D99AA7C-956F-4D8C-85E0-CE6B7EDF1827}"/>
              </a:ext>
            </a:extLst>
          </p:cNvPr>
          <p:cNvSpPr>
            <a:spLocks noGrp="1"/>
          </p:cNvSpPr>
          <p:nvPr>
            <p:ph sz="quarter" idx="10"/>
          </p:nvPr>
        </p:nvSpPr>
        <p:spPr>
          <a:xfrm>
            <a:off x="606490" y="1474237"/>
            <a:ext cx="5253134" cy="4721289"/>
          </a:xfrm>
        </p:spPr>
        <p:txBody>
          <a:bodyPr>
            <a:normAutofit fontScale="92500" lnSpcReduction="10000"/>
          </a:bodyPr>
          <a:lstStyle/>
          <a:p>
            <a:pPr marL="457200" lvl="2" indent="0">
              <a:buNone/>
            </a:pPr>
            <a:r>
              <a:rPr lang="en-US" b="1" dirty="0"/>
              <a:t>Create and Deploy model</a:t>
            </a:r>
          </a:p>
          <a:p>
            <a:pPr lvl="2"/>
            <a:r>
              <a:rPr lang="en-US" b="1" dirty="0"/>
              <a:t>Create a Workspace</a:t>
            </a:r>
          </a:p>
          <a:p>
            <a:pPr lvl="2"/>
            <a:r>
              <a:rPr lang="en-US" b="1" dirty="0"/>
              <a:t>Register pretrained model for Deployment</a:t>
            </a:r>
          </a:p>
          <a:p>
            <a:pPr lvl="2"/>
            <a:r>
              <a:rPr lang="en-US" b="1" dirty="0"/>
              <a:t>Create Scoring Script</a:t>
            </a:r>
          </a:p>
          <a:p>
            <a:pPr lvl="2"/>
            <a:r>
              <a:rPr lang="en-US" b="1" dirty="0"/>
              <a:t>Create a YAML File for the Environment</a:t>
            </a:r>
          </a:p>
          <a:p>
            <a:pPr lvl="2"/>
            <a:r>
              <a:rPr lang="en-US" b="1" dirty="0"/>
              <a:t>Image Creation</a:t>
            </a:r>
          </a:p>
          <a:p>
            <a:pPr lvl="2"/>
            <a:r>
              <a:rPr lang="en-US" b="1" dirty="0"/>
              <a:t>Deploy the Image as a Web Service to Azure Container Instance</a:t>
            </a:r>
          </a:p>
          <a:p>
            <a:endParaRPr lang="en-US" b="1" dirty="0"/>
          </a:p>
          <a:p>
            <a:r>
              <a:rPr lang="en-US" b="1" dirty="0"/>
              <a:t>2. Test Deployed Webservice</a:t>
            </a:r>
          </a:p>
          <a:p>
            <a:endParaRPr lang="en-US" b="1" dirty="0"/>
          </a:p>
          <a:p>
            <a:endParaRPr lang="en-US" b="1" dirty="0"/>
          </a:p>
          <a:p>
            <a:endParaRPr lang="en-US" b="1" dirty="0"/>
          </a:p>
          <a:p>
            <a:endParaRPr lang="en-US" dirty="0"/>
          </a:p>
        </p:txBody>
      </p:sp>
    </p:spTree>
    <p:extLst>
      <p:ext uri="{BB962C8B-B14F-4D97-AF65-F5344CB8AC3E}">
        <p14:creationId xmlns:p14="http://schemas.microsoft.com/office/powerpoint/2010/main" val="3969100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20C8B-0C9D-46D7-96D5-D0ED02883673}"/>
              </a:ext>
            </a:extLst>
          </p:cNvPr>
          <p:cNvSpPr>
            <a:spLocks noGrp="1"/>
          </p:cNvSpPr>
          <p:nvPr>
            <p:ph type="title"/>
          </p:nvPr>
        </p:nvSpPr>
        <p:spPr/>
        <p:txBody>
          <a:bodyPr/>
          <a:lstStyle/>
          <a:p>
            <a:r>
              <a:rPr lang="en-US" dirty="0"/>
              <a:t>Requirement</a:t>
            </a:r>
          </a:p>
        </p:txBody>
      </p:sp>
      <p:sp>
        <p:nvSpPr>
          <p:cNvPr id="3" name="Content Placeholder 2">
            <a:extLst>
              <a:ext uri="{FF2B5EF4-FFF2-40B4-BE49-F238E27FC236}">
                <a16:creationId xmlns:a16="http://schemas.microsoft.com/office/drawing/2014/main" id="{9E096C9A-9935-450D-92DC-138FB3D86F92}"/>
              </a:ext>
            </a:extLst>
          </p:cNvPr>
          <p:cNvSpPr>
            <a:spLocks noGrp="1"/>
          </p:cNvSpPr>
          <p:nvPr>
            <p:ph sz="quarter" idx="10"/>
          </p:nvPr>
        </p:nvSpPr>
        <p:spPr/>
        <p:txBody>
          <a:bodyPr/>
          <a:lstStyle/>
          <a:p>
            <a:endParaRPr lang="en-US"/>
          </a:p>
        </p:txBody>
      </p:sp>
      <p:pic>
        <p:nvPicPr>
          <p:cNvPr id="4" name="Picture 3">
            <a:extLst>
              <a:ext uri="{FF2B5EF4-FFF2-40B4-BE49-F238E27FC236}">
                <a16:creationId xmlns:a16="http://schemas.microsoft.com/office/drawing/2014/main" id="{39500C54-4E3A-43E1-9279-58F60833382F}"/>
              </a:ext>
            </a:extLst>
          </p:cNvPr>
          <p:cNvPicPr>
            <a:picLocks noChangeAspect="1"/>
          </p:cNvPicPr>
          <p:nvPr/>
        </p:nvPicPr>
        <p:blipFill>
          <a:blip r:embed="rId2"/>
          <a:stretch>
            <a:fillRect/>
          </a:stretch>
        </p:blipFill>
        <p:spPr>
          <a:xfrm>
            <a:off x="-37986" y="1600281"/>
            <a:ext cx="12267971" cy="3977640"/>
          </a:xfrm>
          <a:prstGeom prst="rect">
            <a:avLst/>
          </a:prstGeom>
        </p:spPr>
      </p:pic>
    </p:spTree>
    <p:extLst>
      <p:ext uri="{BB962C8B-B14F-4D97-AF65-F5344CB8AC3E}">
        <p14:creationId xmlns:p14="http://schemas.microsoft.com/office/powerpoint/2010/main" val="632413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86B5A-3688-420D-A013-B55FE49B4727}"/>
              </a:ext>
            </a:extLst>
          </p:cNvPr>
          <p:cNvSpPr>
            <a:spLocks noGrp="1"/>
          </p:cNvSpPr>
          <p:nvPr>
            <p:ph type="title"/>
          </p:nvPr>
        </p:nvSpPr>
        <p:spPr/>
        <p:txBody>
          <a:bodyPr/>
          <a:lstStyle/>
          <a:p>
            <a:r>
              <a:rPr lang="en-US" dirty="0"/>
              <a:t>Models suggested</a:t>
            </a:r>
          </a:p>
        </p:txBody>
      </p:sp>
      <p:graphicFrame>
        <p:nvGraphicFramePr>
          <p:cNvPr id="8" name="Table 8">
            <a:extLst>
              <a:ext uri="{FF2B5EF4-FFF2-40B4-BE49-F238E27FC236}">
                <a16:creationId xmlns:a16="http://schemas.microsoft.com/office/drawing/2014/main" id="{140B871B-FB96-49BB-8A7D-79637FEEB5AD}"/>
              </a:ext>
            </a:extLst>
          </p:cNvPr>
          <p:cNvGraphicFramePr>
            <a:graphicFrameLocks noGrp="1"/>
          </p:cNvGraphicFramePr>
          <p:nvPr>
            <p:ph sz="quarter" idx="10"/>
            <p:extLst>
              <p:ext uri="{D42A27DB-BD31-4B8C-83A1-F6EECF244321}">
                <p14:modId xmlns:p14="http://schemas.microsoft.com/office/powerpoint/2010/main" val="2453455442"/>
              </p:ext>
            </p:extLst>
          </p:nvPr>
        </p:nvGraphicFramePr>
        <p:xfrm>
          <a:off x="4227872" y="2035277"/>
          <a:ext cx="6381136" cy="737420"/>
        </p:xfrm>
        <a:graphic>
          <a:graphicData uri="http://schemas.openxmlformats.org/drawingml/2006/table">
            <a:tbl>
              <a:tblPr firstRow="1" bandRow="1">
                <a:tableStyleId>{5C22544A-7EE6-4342-B048-85BDC9FD1C3A}</a:tableStyleId>
              </a:tblPr>
              <a:tblGrid>
                <a:gridCol w="678425">
                  <a:extLst>
                    <a:ext uri="{9D8B030D-6E8A-4147-A177-3AD203B41FA5}">
                      <a16:colId xmlns:a16="http://schemas.microsoft.com/office/drawing/2014/main" val="195323188"/>
                    </a:ext>
                  </a:extLst>
                </a:gridCol>
                <a:gridCol w="688258">
                  <a:extLst>
                    <a:ext uri="{9D8B030D-6E8A-4147-A177-3AD203B41FA5}">
                      <a16:colId xmlns:a16="http://schemas.microsoft.com/office/drawing/2014/main" val="2405902168"/>
                    </a:ext>
                  </a:extLst>
                </a:gridCol>
                <a:gridCol w="1307690">
                  <a:extLst>
                    <a:ext uri="{9D8B030D-6E8A-4147-A177-3AD203B41FA5}">
                      <a16:colId xmlns:a16="http://schemas.microsoft.com/office/drawing/2014/main" val="3501062694"/>
                    </a:ext>
                  </a:extLst>
                </a:gridCol>
                <a:gridCol w="2430536">
                  <a:extLst>
                    <a:ext uri="{9D8B030D-6E8A-4147-A177-3AD203B41FA5}">
                      <a16:colId xmlns:a16="http://schemas.microsoft.com/office/drawing/2014/main" val="398809483"/>
                    </a:ext>
                  </a:extLst>
                </a:gridCol>
                <a:gridCol w="1276227">
                  <a:extLst>
                    <a:ext uri="{9D8B030D-6E8A-4147-A177-3AD203B41FA5}">
                      <a16:colId xmlns:a16="http://schemas.microsoft.com/office/drawing/2014/main" val="2974464814"/>
                    </a:ext>
                  </a:extLst>
                </a:gridCol>
              </a:tblGrid>
              <a:tr h="737420">
                <a:tc>
                  <a:txBody>
                    <a:bodyPr/>
                    <a:lstStyle/>
                    <a:p>
                      <a:r>
                        <a:rPr lang="en-US" dirty="0"/>
                        <a:t>URN</a:t>
                      </a:r>
                    </a:p>
                  </a:txBody>
                  <a:tcPr/>
                </a:tc>
                <a:tc>
                  <a:txBody>
                    <a:bodyPr/>
                    <a:lstStyle/>
                    <a:p>
                      <a:r>
                        <a:rPr lang="en-US" dirty="0"/>
                        <a:t>PO</a:t>
                      </a:r>
                    </a:p>
                  </a:txBody>
                  <a:tcPr/>
                </a:tc>
                <a:tc>
                  <a:txBody>
                    <a:bodyPr/>
                    <a:lstStyle/>
                    <a:p>
                      <a:r>
                        <a:rPr lang="en-US" dirty="0"/>
                        <a:t>Vendor no</a:t>
                      </a:r>
                    </a:p>
                  </a:txBody>
                  <a:tcPr/>
                </a:tc>
                <a:tc>
                  <a:txBody>
                    <a:bodyPr/>
                    <a:lstStyle/>
                    <a:p>
                      <a:r>
                        <a:rPr lang="en-US" dirty="0"/>
                        <a:t>Invoice that starts with INV</a:t>
                      </a:r>
                    </a:p>
                  </a:txBody>
                  <a:tcPr/>
                </a:tc>
                <a:tc>
                  <a:txBody>
                    <a:bodyPr/>
                    <a:lstStyle/>
                    <a:p>
                      <a:endParaRPr lang="en-US" dirty="0"/>
                    </a:p>
                  </a:txBody>
                  <a:tcPr/>
                </a:tc>
                <a:extLst>
                  <a:ext uri="{0D108BD9-81ED-4DB2-BD59-A6C34878D82A}">
                    <a16:rowId xmlns:a16="http://schemas.microsoft.com/office/drawing/2014/main" val="3835626822"/>
                  </a:ext>
                </a:extLst>
              </a:tr>
            </a:tbl>
          </a:graphicData>
        </a:graphic>
      </p:graphicFrame>
      <p:sp>
        <p:nvSpPr>
          <p:cNvPr id="4" name="TextBox 3">
            <a:extLst>
              <a:ext uri="{FF2B5EF4-FFF2-40B4-BE49-F238E27FC236}">
                <a16:creationId xmlns:a16="http://schemas.microsoft.com/office/drawing/2014/main" id="{26711A5A-0165-4296-A428-9BF82B385DEF}"/>
              </a:ext>
            </a:extLst>
          </p:cNvPr>
          <p:cNvSpPr txBox="1"/>
          <p:nvPr/>
        </p:nvSpPr>
        <p:spPr>
          <a:xfrm>
            <a:off x="1111045" y="2035277"/>
            <a:ext cx="943897" cy="369332"/>
          </a:xfrm>
          <a:prstGeom prst="rect">
            <a:avLst/>
          </a:prstGeom>
          <a:noFill/>
        </p:spPr>
        <p:txBody>
          <a:bodyPr wrap="square" rtlCol="0">
            <a:spAutoFit/>
          </a:bodyPr>
          <a:lstStyle/>
          <a:p>
            <a:r>
              <a:rPr lang="en-US" dirty="0"/>
              <a:t>Regex</a:t>
            </a:r>
          </a:p>
        </p:txBody>
      </p:sp>
      <p:sp>
        <p:nvSpPr>
          <p:cNvPr id="5" name="TextBox 4">
            <a:extLst>
              <a:ext uri="{FF2B5EF4-FFF2-40B4-BE49-F238E27FC236}">
                <a16:creationId xmlns:a16="http://schemas.microsoft.com/office/drawing/2014/main" id="{C04C34AD-6395-45E9-9ECD-E731020943FC}"/>
              </a:ext>
            </a:extLst>
          </p:cNvPr>
          <p:cNvSpPr txBox="1"/>
          <p:nvPr/>
        </p:nvSpPr>
        <p:spPr>
          <a:xfrm>
            <a:off x="934065" y="3283974"/>
            <a:ext cx="1799303" cy="923330"/>
          </a:xfrm>
          <a:prstGeom prst="rect">
            <a:avLst/>
          </a:prstGeom>
          <a:noFill/>
        </p:spPr>
        <p:txBody>
          <a:bodyPr wrap="square" rtlCol="0">
            <a:spAutoFit/>
          </a:bodyPr>
          <a:lstStyle/>
          <a:p>
            <a:r>
              <a:rPr lang="en-US" dirty="0" err="1"/>
              <a:t>BiDaf</a:t>
            </a:r>
            <a:endParaRPr lang="en-US" dirty="0"/>
          </a:p>
          <a:p>
            <a:r>
              <a:rPr lang="en-US" dirty="0"/>
              <a:t>Deep Learning model</a:t>
            </a:r>
          </a:p>
        </p:txBody>
      </p:sp>
      <p:sp>
        <p:nvSpPr>
          <p:cNvPr id="6" name="Arrow: Right 5">
            <a:extLst>
              <a:ext uri="{FF2B5EF4-FFF2-40B4-BE49-F238E27FC236}">
                <a16:creationId xmlns:a16="http://schemas.microsoft.com/office/drawing/2014/main" id="{C00A621E-249C-45BB-B574-477558E2F1AB}"/>
              </a:ext>
            </a:extLst>
          </p:cNvPr>
          <p:cNvSpPr/>
          <p:nvPr/>
        </p:nvSpPr>
        <p:spPr>
          <a:xfrm>
            <a:off x="2981358" y="203527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9AD53DB4-BA12-4837-BCF4-752221568AB7}"/>
              </a:ext>
            </a:extLst>
          </p:cNvPr>
          <p:cNvSpPr/>
          <p:nvPr/>
        </p:nvSpPr>
        <p:spPr>
          <a:xfrm>
            <a:off x="2981358" y="357402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8">
            <a:extLst>
              <a:ext uri="{FF2B5EF4-FFF2-40B4-BE49-F238E27FC236}">
                <a16:creationId xmlns:a16="http://schemas.microsoft.com/office/drawing/2014/main" id="{FDAEF293-C85B-42AE-8FB0-3C84BEE12BBA}"/>
              </a:ext>
            </a:extLst>
          </p:cNvPr>
          <p:cNvGraphicFramePr>
            <a:graphicFrameLocks/>
          </p:cNvGraphicFramePr>
          <p:nvPr>
            <p:extLst>
              <p:ext uri="{D42A27DB-BD31-4B8C-83A1-F6EECF244321}">
                <p14:modId xmlns:p14="http://schemas.microsoft.com/office/powerpoint/2010/main" val="4064892542"/>
              </p:ext>
            </p:extLst>
          </p:nvPr>
        </p:nvGraphicFramePr>
        <p:xfrm>
          <a:off x="4070555" y="3699329"/>
          <a:ext cx="6695765" cy="640080"/>
        </p:xfrm>
        <a:graphic>
          <a:graphicData uri="http://schemas.openxmlformats.org/drawingml/2006/table">
            <a:tbl>
              <a:tblPr firstRow="1" bandRow="1">
                <a:tableStyleId>{5C22544A-7EE6-4342-B048-85BDC9FD1C3A}</a:tableStyleId>
              </a:tblPr>
              <a:tblGrid>
                <a:gridCol w="1396180">
                  <a:extLst>
                    <a:ext uri="{9D8B030D-6E8A-4147-A177-3AD203B41FA5}">
                      <a16:colId xmlns:a16="http://schemas.microsoft.com/office/drawing/2014/main" val="195323188"/>
                    </a:ext>
                  </a:extLst>
                </a:gridCol>
                <a:gridCol w="1282126">
                  <a:extLst>
                    <a:ext uri="{9D8B030D-6E8A-4147-A177-3AD203B41FA5}">
                      <a16:colId xmlns:a16="http://schemas.microsoft.com/office/drawing/2014/main" val="2405902168"/>
                    </a:ext>
                  </a:extLst>
                </a:gridCol>
                <a:gridCol w="1339153">
                  <a:extLst>
                    <a:ext uri="{9D8B030D-6E8A-4147-A177-3AD203B41FA5}">
                      <a16:colId xmlns:a16="http://schemas.microsoft.com/office/drawing/2014/main" val="3501062694"/>
                    </a:ext>
                  </a:extLst>
                </a:gridCol>
                <a:gridCol w="1339153">
                  <a:extLst>
                    <a:ext uri="{9D8B030D-6E8A-4147-A177-3AD203B41FA5}">
                      <a16:colId xmlns:a16="http://schemas.microsoft.com/office/drawing/2014/main" val="398809483"/>
                    </a:ext>
                  </a:extLst>
                </a:gridCol>
                <a:gridCol w="1339153">
                  <a:extLst>
                    <a:ext uri="{9D8B030D-6E8A-4147-A177-3AD203B41FA5}">
                      <a16:colId xmlns:a16="http://schemas.microsoft.com/office/drawing/2014/main" val="2974464814"/>
                    </a:ext>
                  </a:extLst>
                </a:gridCol>
              </a:tblGrid>
              <a:tr h="370840">
                <a:tc>
                  <a:txBody>
                    <a:bodyPr/>
                    <a:lstStyle/>
                    <a:p>
                      <a:r>
                        <a:rPr lang="en-US" dirty="0"/>
                        <a:t>Customer no</a:t>
                      </a:r>
                    </a:p>
                  </a:txBody>
                  <a:tcPr/>
                </a:tc>
                <a:tc>
                  <a:txBody>
                    <a:bodyPr/>
                    <a:lstStyle/>
                    <a:p>
                      <a:r>
                        <a:rPr lang="en-US" dirty="0"/>
                        <a:t>Reference No</a:t>
                      </a:r>
                    </a:p>
                  </a:txBody>
                  <a:tcPr/>
                </a:tc>
                <a:tc>
                  <a:txBody>
                    <a:bodyPr/>
                    <a:lstStyle/>
                    <a:p>
                      <a:r>
                        <a:rPr lang="en-US" dirty="0"/>
                        <a:t>Document number</a:t>
                      </a:r>
                    </a:p>
                  </a:txBody>
                  <a:tcPr/>
                </a:tc>
                <a:tc>
                  <a:txBody>
                    <a:bodyPr/>
                    <a:lstStyle/>
                    <a:p>
                      <a:r>
                        <a:rPr lang="en-US" dirty="0"/>
                        <a:t>Invoice number</a:t>
                      </a:r>
                    </a:p>
                  </a:txBody>
                  <a:tcPr/>
                </a:tc>
                <a:tc>
                  <a:txBody>
                    <a:bodyPr/>
                    <a:lstStyle/>
                    <a:p>
                      <a:r>
                        <a:rPr lang="en-US" dirty="0"/>
                        <a:t>Request </a:t>
                      </a:r>
                    </a:p>
                    <a:p>
                      <a:r>
                        <a:rPr lang="en-US" dirty="0"/>
                        <a:t>number</a:t>
                      </a:r>
                    </a:p>
                  </a:txBody>
                  <a:tcPr/>
                </a:tc>
                <a:extLst>
                  <a:ext uri="{0D108BD9-81ED-4DB2-BD59-A6C34878D82A}">
                    <a16:rowId xmlns:a16="http://schemas.microsoft.com/office/drawing/2014/main" val="3835626822"/>
                  </a:ext>
                </a:extLst>
              </a:tr>
            </a:tbl>
          </a:graphicData>
        </a:graphic>
      </p:graphicFrame>
    </p:spTree>
    <p:extLst>
      <p:ext uri="{BB962C8B-B14F-4D97-AF65-F5344CB8AC3E}">
        <p14:creationId xmlns:p14="http://schemas.microsoft.com/office/powerpoint/2010/main" val="110183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833D3-3F64-4B60-A700-F018BEFDDBBB}"/>
              </a:ext>
            </a:extLst>
          </p:cNvPr>
          <p:cNvSpPr>
            <a:spLocks noGrp="1"/>
          </p:cNvSpPr>
          <p:nvPr>
            <p:ph type="title"/>
          </p:nvPr>
        </p:nvSpPr>
        <p:spPr/>
        <p:txBody>
          <a:bodyPr/>
          <a:lstStyle/>
          <a:p>
            <a:r>
              <a:rPr lang="en-US" dirty="0"/>
              <a:t>Invoice number prediction-confusion</a:t>
            </a:r>
          </a:p>
        </p:txBody>
      </p:sp>
      <p:sp>
        <p:nvSpPr>
          <p:cNvPr id="3" name="Content Placeholder 2">
            <a:extLst>
              <a:ext uri="{FF2B5EF4-FFF2-40B4-BE49-F238E27FC236}">
                <a16:creationId xmlns:a16="http://schemas.microsoft.com/office/drawing/2014/main" id="{20F6CFBF-8D3E-4FEE-AD65-44860A40AC0E}"/>
              </a:ext>
            </a:extLst>
          </p:cNvPr>
          <p:cNvSpPr>
            <a:spLocks noGrp="1"/>
          </p:cNvSpPr>
          <p:nvPr>
            <p:ph sz="quarter" idx="10"/>
          </p:nvPr>
        </p:nvSpPr>
        <p:spPr>
          <a:xfrm>
            <a:off x="539495" y="1435608"/>
            <a:ext cx="10236659" cy="3977640"/>
          </a:xfrm>
        </p:spPr>
        <p:txBody>
          <a:bodyPr/>
          <a:lstStyle/>
          <a:p>
            <a:pPr marL="171450" indent="-171450">
              <a:buFont typeface="Arial" panose="020B0604020202020204" pitchFamily="34" charset="0"/>
              <a:buChar char="•"/>
            </a:pPr>
            <a:r>
              <a:rPr lang="en-US" sz="1800" dirty="0" err="1">
                <a:latin typeface="Arial" panose="020B0604020202020204" pitchFamily="34" charset="0"/>
                <a:cs typeface="Arial" panose="020B0604020202020204" pitchFamily="34" charset="0"/>
              </a:rPr>
              <a:t>Eg</a:t>
            </a:r>
            <a:r>
              <a:rPr lang="en-US" sz="1800" dirty="0">
                <a:latin typeface="Arial" panose="020B0604020202020204" pitchFamily="34" charset="0"/>
                <a:cs typeface="Arial" panose="020B0604020202020204" pitchFamily="34" charset="0"/>
              </a:rPr>
              <a:t> :the Purchase Order number for the invoice is 9904681    - which is identified as Invoice number</a:t>
            </a:r>
          </a:p>
          <a:p>
            <a:pPr marL="171450" indent="-171450">
              <a:buFont typeface="Arial" panose="020B0604020202020204" pitchFamily="34" charset="0"/>
              <a:buChar char="•"/>
            </a:pPr>
            <a:r>
              <a:rPr lang="en-US" sz="1800" dirty="0">
                <a:latin typeface="Arial" panose="020B0604020202020204" pitchFamily="34" charset="0"/>
                <a:cs typeface="Arial" panose="020B0604020202020204" pitchFamily="34" charset="0"/>
              </a:rPr>
              <a:t>Multiple invoice number not identified</a:t>
            </a:r>
          </a:p>
          <a:p>
            <a:pPr marL="171450" indent="-171450">
              <a:buFont typeface="Arial" panose="020B0604020202020204" pitchFamily="34" charset="0"/>
              <a:buChar char="•"/>
            </a:pPr>
            <a:r>
              <a:rPr lang="en-US" sz="1800" dirty="0">
                <a:latin typeface="Arial" panose="020B0604020202020204" pitchFamily="34" charset="0"/>
                <a:cs typeface="Arial" panose="020B0604020202020204" pitchFamily="34" charset="0"/>
              </a:rPr>
              <a:t>98954039-TKT-3647450-V3H3B9  is invoice number but in first case it is  PO number</a:t>
            </a:r>
          </a:p>
          <a:p>
            <a:pPr marL="171450" indent="-171450">
              <a:buFont typeface="Arial" panose="020B0604020202020204" pitchFamily="34" charset="0"/>
              <a:buChar char="•"/>
            </a:pPr>
            <a:r>
              <a:rPr lang="en-US" sz="1800" dirty="0">
                <a:latin typeface="Arial" panose="020B0604020202020204" pitchFamily="34" charset="0"/>
                <a:cs typeface="Arial" panose="020B0604020202020204" pitchFamily="34" charset="0"/>
              </a:rPr>
              <a:t>If the desired number we search is not present  ,then it will try to pick up the whole sentence or some relevant number(like PO )because difficult to identify</a:t>
            </a:r>
          </a:p>
          <a:p>
            <a:endParaRPr lang="en-US" dirty="0"/>
          </a:p>
        </p:txBody>
      </p:sp>
      <p:sp>
        <p:nvSpPr>
          <p:cNvPr id="9" name="Rectangle 2">
            <a:extLst>
              <a:ext uri="{FF2B5EF4-FFF2-40B4-BE49-F238E27FC236}">
                <a16:creationId xmlns:a16="http://schemas.microsoft.com/office/drawing/2014/main" id="{7054CE0D-482D-4229-8A7F-A1DD3D43319F}"/>
              </a:ext>
            </a:extLst>
          </p:cNvPr>
          <p:cNvSpPr>
            <a:spLocks noChangeArrowheads="1"/>
          </p:cNvSpPr>
          <p:nvPr/>
        </p:nvSpPr>
        <p:spPr bwMode="auto">
          <a:xfrm>
            <a:off x="539750" y="31035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8505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A7AC4-BB2E-46F6-9F2B-DBCEEFF1C02D}"/>
              </a:ext>
            </a:extLst>
          </p:cNvPr>
          <p:cNvSpPr>
            <a:spLocks noGrp="1"/>
          </p:cNvSpPr>
          <p:nvPr>
            <p:ph type="title"/>
          </p:nvPr>
        </p:nvSpPr>
        <p:spPr>
          <a:xfrm>
            <a:off x="539496" y="389063"/>
            <a:ext cx="6877119" cy="640080"/>
          </a:xfrm>
        </p:spPr>
        <p:txBody>
          <a:bodyPr/>
          <a:lstStyle/>
          <a:p>
            <a:r>
              <a:rPr lang="en-US" dirty="0" err="1"/>
              <a:t>Bidaf</a:t>
            </a:r>
            <a:r>
              <a:rPr lang="en-US" dirty="0"/>
              <a:t> attention model output -QA</a:t>
            </a:r>
          </a:p>
        </p:txBody>
      </p:sp>
      <p:sp>
        <p:nvSpPr>
          <p:cNvPr id="3" name="Content Placeholder 2">
            <a:extLst>
              <a:ext uri="{FF2B5EF4-FFF2-40B4-BE49-F238E27FC236}">
                <a16:creationId xmlns:a16="http://schemas.microsoft.com/office/drawing/2014/main" id="{C186B3BC-5DD0-4347-9722-6E096CF422EB}"/>
              </a:ext>
            </a:extLst>
          </p:cNvPr>
          <p:cNvSpPr>
            <a:spLocks noGrp="1"/>
          </p:cNvSpPr>
          <p:nvPr>
            <p:ph sz="quarter" idx="10"/>
          </p:nvPr>
        </p:nvSpPr>
        <p:spPr/>
        <p:txBody>
          <a:bodyPr/>
          <a:lstStyle/>
          <a:p>
            <a:endParaRPr lang="en-US"/>
          </a:p>
        </p:txBody>
      </p:sp>
      <p:pic>
        <p:nvPicPr>
          <p:cNvPr id="4" name="Picture 3">
            <a:extLst>
              <a:ext uri="{FF2B5EF4-FFF2-40B4-BE49-F238E27FC236}">
                <a16:creationId xmlns:a16="http://schemas.microsoft.com/office/drawing/2014/main" id="{1ABC10CA-4CF3-4941-A7F9-391AA467614E}"/>
              </a:ext>
            </a:extLst>
          </p:cNvPr>
          <p:cNvPicPr>
            <a:picLocks noChangeAspect="1"/>
          </p:cNvPicPr>
          <p:nvPr/>
        </p:nvPicPr>
        <p:blipFill>
          <a:blip r:embed="rId2"/>
          <a:stretch>
            <a:fillRect/>
          </a:stretch>
        </p:blipFill>
        <p:spPr>
          <a:xfrm>
            <a:off x="609600" y="1343640"/>
            <a:ext cx="7900065" cy="5211906"/>
          </a:xfrm>
          <a:prstGeom prst="rect">
            <a:avLst/>
          </a:prstGeom>
        </p:spPr>
      </p:pic>
    </p:spTree>
    <p:extLst>
      <p:ext uri="{BB962C8B-B14F-4D97-AF65-F5344CB8AC3E}">
        <p14:creationId xmlns:p14="http://schemas.microsoft.com/office/powerpoint/2010/main" val="2187676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C1B27-C4F4-464D-8729-86D8F0EF3D37}"/>
              </a:ext>
            </a:extLst>
          </p:cNvPr>
          <p:cNvSpPr>
            <a:spLocks noGrp="1"/>
          </p:cNvSpPr>
          <p:nvPr>
            <p:ph type="title"/>
          </p:nvPr>
        </p:nvSpPr>
        <p:spPr/>
        <p:txBody>
          <a:bodyPr/>
          <a:lstStyle/>
          <a:p>
            <a:r>
              <a:rPr lang="en-US" dirty="0"/>
              <a:t>Not capturing –large tables </a:t>
            </a:r>
            <a:r>
              <a:rPr lang="en-US" dirty="0" err="1"/>
              <a:t>eg</a:t>
            </a:r>
            <a:endParaRPr lang="en-US" dirty="0"/>
          </a:p>
        </p:txBody>
      </p:sp>
      <p:sp>
        <p:nvSpPr>
          <p:cNvPr id="4" name="Rectangle 3">
            <a:extLst>
              <a:ext uri="{FF2B5EF4-FFF2-40B4-BE49-F238E27FC236}">
                <a16:creationId xmlns:a16="http://schemas.microsoft.com/office/drawing/2014/main" id="{26FF0802-FF04-42D6-A9DA-E482A321F9C3}"/>
              </a:ext>
            </a:extLst>
          </p:cNvPr>
          <p:cNvSpPr/>
          <p:nvPr/>
        </p:nvSpPr>
        <p:spPr>
          <a:xfrm>
            <a:off x="678425" y="1582995"/>
            <a:ext cx="11169446" cy="2031325"/>
          </a:xfrm>
          <a:prstGeom prst="rect">
            <a:avLst/>
          </a:prstGeom>
        </p:spPr>
        <p:txBody>
          <a:bodyPr wrap="square">
            <a:spAutoFit/>
          </a:bodyPr>
          <a:lstStyle/>
          <a:p>
            <a:r>
              <a:rPr lang="en-US" dirty="0"/>
              <a:t>Hi team,  Hope my e-mail finds you well!   Could you please check the below listed invoices from your Hewlett Packard Limited account and let me know if they have been approved and scheduled for payment?   Thank you in advance! Invoice     PO Number     Doc Date     Due Date     PT     Amount     Currency    7740011002     80108709     10-Jan-19     11-Mar-19     NT60     925.48     GBP    6073542     98607667     21-Jun-19     21-Jul-19     NT30     26,617.50     USD    6073537     98826224     21-Jun-19     21-Jul-19     NT30     54,000.00     USD     Kind regards,  How did </a:t>
            </a:r>
            <a:r>
              <a:rPr lang="en-US" dirty="0" err="1"/>
              <a:t>Andreea</a:t>
            </a:r>
            <a:r>
              <a:rPr lang="en-US" dirty="0"/>
              <a:t> do for you today?   (Click on icon below)  </a:t>
            </a:r>
            <a:r>
              <a:rPr lang="en-US" dirty="0" err="1"/>
              <a:t>Andreea</a:t>
            </a:r>
            <a:r>
              <a:rPr lang="en-US" dirty="0"/>
              <a:t> </a:t>
            </a:r>
            <a:r>
              <a:rPr lang="en-US" dirty="0" err="1"/>
              <a:t>Brotea</a:t>
            </a:r>
            <a:r>
              <a:rPr lang="en-US" dirty="0"/>
              <a:t>   Collections Analyst  UK  Ireland   40 311 317 029   hpe.com</a:t>
            </a:r>
          </a:p>
        </p:txBody>
      </p:sp>
      <p:sp>
        <p:nvSpPr>
          <p:cNvPr id="5" name="Rectangle 4">
            <a:extLst>
              <a:ext uri="{FF2B5EF4-FFF2-40B4-BE49-F238E27FC236}">
                <a16:creationId xmlns:a16="http://schemas.microsoft.com/office/drawing/2014/main" id="{FF3981E6-172F-4DDE-B005-F7AF2BCF6446}"/>
              </a:ext>
            </a:extLst>
          </p:cNvPr>
          <p:cNvSpPr/>
          <p:nvPr/>
        </p:nvSpPr>
        <p:spPr>
          <a:xfrm>
            <a:off x="678425" y="3781468"/>
            <a:ext cx="9969910" cy="2492990"/>
          </a:xfrm>
          <a:prstGeom prst="rect">
            <a:avLst/>
          </a:prstGeom>
        </p:spPr>
        <p:txBody>
          <a:bodyPr wrap="square">
            <a:spAutoFit/>
          </a:bodyPr>
          <a:lstStyle/>
          <a:p>
            <a:r>
              <a:rPr lang="en-US" sz="1200" dirty="0"/>
              <a:t>Hi Team   Please find the attached below mentioned Aditi Invoices for the month of October 2019  Supplier Name      PO Number      Invoice Date      Invoice Number      Invoice Amount      Company Code     Aditi Staffing India Private Limited      98954039      12-Nov-19      ASIPL/19-20/486        1,84,056        1,098      Aditi Staffing India Private Limited      98945861      12-Nov-19      ASIPL/19-20/487        1,26,107        1,098      Aditi Staffing India Private Limited      98910865      12-Nov-19      ASIPL/19-20/489        39,960        1,098      Aditi Staffing India Private Limited      98965526      12-Nov-19      ASIPL/19-20/493        51,802        1,098      Aditi Staffing India Private Limited      98913281      12-Nov-19      ASIPL/19-20/496        1,35,865        1,098      Aditi Staffing India Private Limited      98968525      12-Nov-19      ASIPL/19-20/503        4,23,469        1,098      Aditi Staffing India Private Limited      98969321      12-Nov-19      ASIPL/19-20/506        67,968        1,098      Aditi Staffing India Private Limited      98915221      12-Nov-19      ASIPL/19-20/508        1,15,062        1,098      Aditi Staffing India Private Limited      98968589      12-Nov-19      ASIPL/19-20/510        1,38,600        1,098      Aditi Staffing India Private Limited      98968563      12-Nov-19      ASIPL/19-20/517        94,230        1,098      Aditi Staffing India Private Limited      98965386      12-Nov-19      ASIPL/19-20/520        2,72,743        1,098      Aditi Staffing India Private Limited      98934780      12-Nov-19      ASIPL/19-20/532        58,292        1,098      Aditi Staffing India Private Limited      98915370      12-Nov-19      ASIPL/19-20/536        1,58,970        1,098      Aditi Staffing India Private Limited      98934854      12-Nov-19      ASIPL/19-20/538        1,66,946        1,098      Aditi Staffing India Private Limited      98919360      12-Nov-19      ASIPL/19-20/544        1,20,3</a:t>
            </a:r>
          </a:p>
        </p:txBody>
      </p:sp>
    </p:spTree>
    <p:extLst>
      <p:ext uri="{BB962C8B-B14F-4D97-AF65-F5344CB8AC3E}">
        <p14:creationId xmlns:p14="http://schemas.microsoft.com/office/powerpoint/2010/main" val="3569819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C71C8-6351-4789-BBCB-F94292B60B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8C573E-A472-4F2F-8E13-749C81FB8BD8}"/>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726007912"/>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F61099B3C45A046BAA11E95AC594F83" ma:contentTypeVersion="11" ma:contentTypeDescription="Create a new document." ma:contentTypeScope="" ma:versionID="aaa90327c3813fd982e6efd8d61a3152">
  <xsd:schema xmlns:xsd="http://www.w3.org/2001/XMLSchema" xmlns:xs="http://www.w3.org/2001/XMLSchema" xmlns:p="http://schemas.microsoft.com/office/2006/metadata/properties" xmlns:ns3="4143afea-e2b4-42f8-89d3-6265c178fe22" xmlns:ns4="3f79a415-255d-4bb1-8baa-81b4ea7768f6" targetNamespace="http://schemas.microsoft.com/office/2006/metadata/properties" ma:root="true" ma:fieldsID="81f8d0f56b865831af5fb1b70cf41047" ns3:_="" ns4:_="">
    <xsd:import namespace="4143afea-e2b4-42f8-89d3-6265c178fe22"/>
    <xsd:import namespace="3f79a415-255d-4bb1-8baa-81b4ea7768f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DateTaken"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43afea-e2b4-42f8-89d3-6265c178fe2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f79a415-255d-4bb1-8baa-81b4ea7768f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www.w3.org/XML/1998/namespace"/>
    <ds:schemaRef ds:uri="http://purl.org/dc/dcmitype/"/>
    <ds:schemaRef ds:uri="http://purl.org/dc/elements/1.1/"/>
    <ds:schemaRef ds:uri="http://purl.org/dc/terms/"/>
    <ds:schemaRef ds:uri="http://schemas.microsoft.com/office/2006/metadata/properties"/>
    <ds:schemaRef ds:uri="http://schemas.microsoft.com/office/2006/documentManagement/types"/>
    <ds:schemaRef ds:uri="4143afea-e2b4-42f8-89d3-6265c178fe22"/>
    <ds:schemaRef ds:uri="http://schemas.openxmlformats.org/package/2006/metadata/core-properties"/>
    <ds:schemaRef ds:uri="3f79a415-255d-4bb1-8baa-81b4ea7768f6"/>
    <ds:schemaRef ds:uri="http://schemas.microsoft.com/office/infopath/2007/PartnerControls"/>
  </ds:schemaRefs>
</ds:datastoreItem>
</file>

<file path=customXml/itemProps3.xml><?xml version="1.0" encoding="utf-8"?>
<ds:datastoreItem xmlns:ds="http://schemas.openxmlformats.org/officeDocument/2006/customXml" ds:itemID="{C9554BF2-EABE-4B77-BC09-CF4B8CE4F8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43afea-e2b4-42f8-89d3-6265c178fe22"/>
    <ds:schemaRef ds:uri="3f79a415-255d-4bb1-8baa-81b4ea7768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501</Words>
  <Application>Microsoft Office PowerPoint</Application>
  <PresentationFormat>Widescreen</PresentationFormat>
  <Paragraphs>47</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Segoe UI</vt:lpstr>
      <vt:lpstr>Segoe UI Light</vt:lpstr>
      <vt:lpstr>WelcomeDoc</vt:lpstr>
      <vt:lpstr>Question Answering system</vt:lpstr>
      <vt:lpstr>Architecture</vt:lpstr>
      <vt:lpstr>First model workflow</vt:lpstr>
      <vt:lpstr>Requirement</vt:lpstr>
      <vt:lpstr>Models suggested</vt:lpstr>
      <vt:lpstr>Invoice number prediction-confusion</vt:lpstr>
      <vt:lpstr>Bidaf attention model output -QA</vt:lpstr>
      <vt:lpstr>Not capturing –large tables eg</vt:lpstr>
      <vt:lpstr>PowerPoint Presentation</vt:lpstr>
      <vt:lpstr>Mlops flow</vt:lpstr>
      <vt:lpstr> Bi-Directional Attention Flow (BiDAF)</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2019-12-05T03:02:51Z</dcterms:created>
  <dcterms:modified xsi:type="dcterms:W3CDTF">2019-12-15T08:42:50Z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0x010100FF61099B3C45A046BAA11E95AC594F83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v-savrav@microsoft.com</vt:lpwstr>
  </property>
  <property fmtid="{D5CDD505-2E9C-101B-9397-08002B2CF9AE}" pid="6" name="MSIP_Label_f42aa342-8706-4288-bd11-ebb85995028c_SetDate">
    <vt:lpwstr>2019-12-15T08:42:15.5750342Z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1c59499f-2ef8-48b1-b48c-b344517744c4</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