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91" r:id="rId6"/>
    <p:sldId id="296" r:id="rId7"/>
    <p:sldId id="294" r:id="rId8"/>
    <p:sldId id="300" r:id="rId9"/>
    <p:sldId id="293" r:id="rId10"/>
    <p:sldId id="298" r:id="rId11"/>
    <p:sldId id="303" r:id="rId12"/>
    <p:sldId id="289" r:id="rId13"/>
    <p:sldId id="287" r:id="rId14"/>
    <p:sldId id="290" r:id="rId15"/>
    <p:sldId id="299" r:id="rId16"/>
    <p:sldId id="297" r:id="rId17"/>
    <p:sldId id="301"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1"/>
            <p14:sldId id="296"/>
            <p14:sldId id="294"/>
            <p14:sldId id="300"/>
            <p14:sldId id="293"/>
            <p14:sldId id="298"/>
            <p14:sldId id="303"/>
            <p14:sldId id="289"/>
            <p14:sldId id="287"/>
            <p14:sldId id="290"/>
            <p14:sldId id="299"/>
            <p14:sldId id="297"/>
            <p14:sldId id="301"/>
          </p14:sldIdLst>
        </p14:section>
        <p14:section name="Learn More" id="{2CC34DB2-6590-42C0-AD4B-A04C6060184E}">
          <p14:sldIdLst>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241" autoAdjust="0"/>
  </p:normalViewPr>
  <p:slideViewPr>
    <p:cSldViewPr snapToGrid="0">
      <p:cViewPr varScale="1">
        <p:scale>
          <a:sx n="108" d="100"/>
          <a:sy n="108" d="100"/>
        </p:scale>
        <p:origin x="132" y="8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9719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1/20/2020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1/20/2020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stafadehghani.com/2019/05/05/universal-transformers/" TargetMode="External"/><Relationship Id="rId2" Type="http://schemas.openxmlformats.org/officeDocument/2006/relationships/hyperlink" Target="https://nlp.stanford.edu/~johnhew/structural-probe.html?utm_source=quora&amp;utm_medium=referral#the-structural-prob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owardsdatascience.com/what-the-heck-is-word-embedding-b30f67f01c8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zone.com/articles/glove-and-fasttext-two-popular-word-vector-mode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owardsdatascience.com/from-pre-trained-word-embeddings-to-pre-trained-language-models-focus-on-bert-34381562759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8274" y="5209538"/>
            <a:ext cx="2388093" cy="541538"/>
          </a:xfrm>
        </p:spPr>
        <p:txBody>
          <a:bodyPr anchor="ctr" anchorCtr="0">
            <a:normAutofit/>
          </a:bodyPr>
          <a:lstStyle/>
          <a:p>
            <a:r>
              <a:rPr lang="en-US" sz="1300" dirty="0">
                <a:solidFill>
                  <a:schemeClr val="bg1"/>
                </a:solidFill>
              </a:rPr>
              <a:t>Prepared by</a:t>
            </a:r>
            <a:br>
              <a:rPr lang="en-US" sz="1300" dirty="0">
                <a:solidFill>
                  <a:schemeClr val="bg1"/>
                </a:solidFill>
              </a:rPr>
            </a:br>
            <a:r>
              <a:rPr lang="en-US" sz="1300" dirty="0">
                <a:solidFill>
                  <a:schemeClr val="bg1"/>
                </a:solidFill>
              </a:rPr>
              <a:t>Savitha Rani Ravichandran</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
        <p:nvSpPr>
          <p:cNvPr id="5" name="Title 1">
            <a:extLst>
              <a:ext uri="{FF2B5EF4-FFF2-40B4-BE49-F238E27FC236}">
                <a16:creationId xmlns:a16="http://schemas.microsoft.com/office/drawing/2014/main" id="{9DC4CB64-C87C-4A0D-BCD1-5B3CE6B595BD}"/>
              </a:ext>
            </a:extLst>
          </p:cNvPr>
          <p:cNvSpPr txBox="1">
            <a:spLocks/>
          </p:cNvSpPr>
          <p:nvPr/>
        </p:nvSpPr>
        <p:spPr>
          <a:xfrm>
            <a:off x="990600" y="1316724"/>
            <a:ext cx="10515600" cy="23876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4800">
                <a:solidFill>
                  <a:schemeClr val="bg1"/>
                </a:solidFill>
              </a:rPr>
              <a:t>Models in Text Processing</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FCD-9301-4331-9D32-E570384EB75A}"/>
              </a:ext>
            </a:extLst>
          </p:cNvPr>
          <p:cNvSpPr>
            <a:spLocks noGrp="1"/>
          </p:cNvSpPr>
          <p:nvPr>
            <p:ph type="title"/>
          </p:nvPr>
        </p:nvSpPr>
        <p:spPr>
          <a:xfrm>
            <a:off x="521207" y="448056"/>
            <a:ext cx="10376778" cy="640080"/>
          </a:xfrm>
        </p:spPr>
        <p:txBody>
          <a:bodyPr>
            <a:normAutofit fontScale="90000"/>
          </a:bodyPr>
          <a:lstStyle/>
          <a:p>
            <a:r>
              <a:rPr lang="en-US" dirty="0"/>
              <a:t>BERT-</a:t>
            </a:r>
            <a:r>
              <a:rPr lang="en-US" b="1" dirty="0"/>
              <a:t>Bidirectional Encoder Representations from Transformers (BERT)</a:t>
            </a:r>
            <a:r>
              <a:rPr lang="en-US" dirty="0"/>
              <a:t> </a:t>
            </a:r>
          </a:p>
        </p:txBody>
      </p:sp>
      <p:sp>
        <p:nvSpPr>
          <p:cNvPr id="3" name="Content Placeholder 2">
            <a:extLst>
              <a:ext uri="{FF2B5EF4-FFF2-40B4-BE49-F238E27FC236}">
                <a16:creationId xmlns:a16="http://schemas.microsoft.com/office/drawing/2014/main" id="{5BAA31FC-55BD-4AFE-B78F-E9468354B869}"/>
              </a:ext>
            </a:extLst>
          </p:cNvPr>
          <p:cNvSpPr>
            <a:spLocks noGrp="1"/>
          </p:cNvSpPr>
          <p:nvPr>
            <p:ph sz="quarter" idx="10"/>
          </p:nvPr>
        </p:nvSpPr>
        <p:spPr/>
        <p:txBody>
          <a:bodyPr/>
          <a:lstStyle/>
          <a:p>
            <a:r>
              <a:rPr lang="en-US" b="1" dirty="0"/>
              <a:t>Step1: </a:t>
            </a:r>
            <a:r>
              <a:rPr lang="en-US" dirty="0"/>
              <a:t>Trying to grasp the pattern. By the end of training Bert will have language processing </a:t>
            </a:r>
            <a:r>
              <a:rPr lang="en-US" dirty="0" err="1"/>
              <a:t>capabaility</a:t>
            </a:r>
            <a:endParaRPr lang="en-US" dirty="0"/>
          </a:p>
        </p:txBody>
      </p:sp>
      <p:pic>
        <p:nvPicPr>
          <p:cNvPr id="4" name="Picture 3">
            <a:extLst>
              <a:ext uri="{FF2B5EF4-FFF2-40B4-BE49-F238E27FC236}">
                <a16:creationId xmlns:a16="http://schemas.microsoft.com/office/drawing/2014/main" id="{F108C066-7DD1-427A-BD03-3ECF02AD120B}"/>
              </a:ext>
            </a:extLst>
          </p:cNvPr>
          <p:cNvPicPr>
            <a:picLocks noChangeAspect="1"/>
          </p:cNvPicPr>
          <p:nvPr/>
        </p:nvPicPr>
        <p:blipFill>
          <a:blip r:embed="rId2"/>
          <a:stretch>
            <a:fillRect/>
          </a:stretch>
        </p:blipFill>
        <p:spPr>
          <a:xfrm>
            <a:off x="6808996" y="1759528"/>
            <a:ext cx="4976543" cy="5013406"/>
          </a:xfrm>
          <a:prstGeom prst="rect">
            <a:avLst/>
          </a:prstGeom>
        </p:spPr>
      </p:pic>
      <p:pic>
        <p:nvPicPr>
          <p:cNvPr id="5" name="Picture 4">
            <a:extLst>
              <a:ext uri="{FF2B5EF4-FFF2-40B4-BE49-F238E27FC236}">
                <a16:creationId xmlns:a16="http://schemas.microsoft.com/office/drawing/2014/main" id="{FA8C5625-51B1-42A8-8B08-C82FB61606EA}"/>
              </a:ext>
            </a:extLst>
          </p:cNvPr>
          <p:cNvPicPr>
            <a:picLocks noChangeAspect="1"/>
          </p:cNvPicPr>
          <p:nvPr/>
        </p:nvPicPr>
        <p:blipFill>
          <a:blip r:embed="rId3"/>
          <a:stretch>
            <a:fillRect/>
          </a:stretch>
        </p:blipFill>
        <p:spPr>
          <a:xfrm>
            <a:off x="539496" y="2366940"/>
            <a:ext cx="5188722" cy="4316492"/>
          </a:xfrm>
          <a:prstGeom prst="rect">
            <a:avLst/>
          </a:prstGeom>
        </p:spPr>
      </p:pic>
    </p:spTree>
    <p:extLst>
      <p:ext uri="{BB962C8B-B14F-4D97-AF65-F5344CB8AC3E}">
        <p14:creationId xmlns:p14="http://schemas.microsoft.com/office/powerpoint/2010/main" val="395306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1BA1-6FB0-406E-9470-48FCEEFE5874}"/>
              </a:ext>
            </a:extLst>
          </p:cNvPr>
          <p:cNvSpPr>
            <a:spLocks noGrp="1"/>
          </p:cNvSpPr>
          <p:nvPr>
            <p:ph type="title"/>
          </p:nvPr>
        </p:nvSpPr>
        <p:spPr/>
        <p:txBody>
          <a:bodyPr>
            <a:normAutofit fontScale="90000"/>
          </a:bodyPr>
          <a:lstStyle/>
          <a:p>
            <a:r>
              <a:rPr lang="en-US" dirty="0"/>
              <a:t>BERT(</a:t>
            </a:r>
            <a:r>
              <a:rPr lang="en-US" i="1" dirty="0"/>
              <a:t>Bidirectional Encoder Representations from Transformers)</a:t>
            </a:r>
            <a:endParaRPr lang="en-US" dirty="0"/>
          </a:p>
        </p:txBody>
      </p:sp>
      <p:sp>
        <p:nvSpPr>
          <p:cNvPr id="3" name="Content Placeholder 2">
            <a:extLst>
              <a:ext uri="{FF2B5EF4-FFF2-40B4-BE49-F238E27FC236}">
                <a16:creationId xmlns:a16="http://schemas.microsoft.com/office/drawing/2014/main" id="{9EE8C297-E8CD-446F-BDEF-8FB847617E1C}"/>
              </a:ext>
            </a:extLst>
          </p:cNvPr>
          <p:cNvSpPr>
            <a:spLocks noGrp="1"/>
          </p:cNvSpPr>
          <p:nvPr>
            <p:ph sz="quarter" idx="10"/>
          </p:nvPr>
        </p:nvSpPr>
        <p:spPr>
          <a:xfrm>
            <a:off x="539496" y="1435607"/>
            <a:ext cx="4819904" cy="4328005"/>
          </a:xfrm>
        </p:spPr>
        <p:txBody>
          <a:bodyPr>
            <a:normAutofit lnSpcReduction="10000"/>
          </a:bodyPr>
          <a:lstStyle/>
          <a:p>
            <a:pPr marL="285750" indent="-285750">
              <a:buFont typeface="Arial" panose="020B0604020202020204" pitchFamily="34" charset="0"/>
              <a:buChar char="•"/>
            </a:pPr>
            <a:r>
              <a:rPr lang="en-US" sz="1600" b="1" dirty="0">
                <a:latin typeface="medium-content-serif-font"/>
                <a:hlinkClick r:id="rId2"/>
              </a:rPr>
              <a:t>BERT encode human-like parse trees and find tree structures in these vector spaces</a:t>
            </a:r>
            <a:r>
              <a:rPr lang="en-US" sz="1600" b="1" dirty="0">
                <a:latin typeface="medium-content-serif-font"/>
              </a:rPr>
              <a:t> </a:t>
            </a:r>
            <a:r>
              <a:rPr lang="en-US" sz="1600" dirty="0">
                <a:latin typeface="medium-content-serif-font"/>
              </a:rPr>
              <a:t>when computer have represented each word in the sentence as a real-valued vector, with no explicit representation of the parse tree. </a:t>
            </a:r>
          </a:p>
          <a:p>
            <a:pPr marL="285750" indent="-285750">
              <a:buFont typeface="Arial" panose="020B0604020202020204" pitchFamily="34" charset="0"/>
              <a:buChar char="•"/>
            </a:pPr>
            <a:r>
              <a:rPr lang="en-US" sz="1600" b="1" dirty="0">
                <a:latin typeface="medium-content-serif-font"/>
              </a:rPr>
              <a:t>Encoder</a:t>
            </a:r>
            <a:r>
              <a:rPr lang="en-US" sz="1600" dirty="0">
                <a:latin typeface="medium-content-serif-font"/>
              </a:rPr>
              <a:t> must be able to use the fact that </a:t>
            </a:r>
            <a:r>
              <a:rPr lang="en-US" sz="1600" b="1" dirty="0">
                <a:latin typeface="medium-content-serif-font"/>
              </a:rPr>
              <a:t>some words are in a given position</a:t>
            </a:r>
            <a:r>
              <a:rPr lang="en-US" sz="1600" dirty="0">
                <a:latin typeface="medium-content-serif-font"/>
              </a:rPr>
              <a:t> while, in the same sequence, other words are in other specific positions. That is, we want the network to able to </a:t>
            </a:r>
            <a:r>
              <a:rPr lang="en-US" sz="1600" b="1" dirty="0">
                <a:latin typeface="medium-content-serif-font"/>
              </a:rPr>
              <a:t>understand relative positions</a:t>
            </a:r>
            <a:r>
              <a:rPr lang="en-US" sz="1600" dirty="0">
                <a:latin typeface="medium-content-serif-font"/>
              </a:rPr>
              <a:t> and </a:t>
            </a:r>
            <a:r>
              <a:rPr lang="en-US" sz="1600" b="1" dirty="0">
                <a:latin typeface="medium-content-serif-font"/>
              </a:rPr>
              <a:t>not only absolute ones</a:t>
            </a:r>
            <a:endParaRPr lang="en-US" sz="1600" dirty="0"/>
          </a:p>
          <a:p>
            <a:pPr marL="285750" indent="-285750">
              <a:buFont typeface="Arial" panose="020B0604020202020204" pitchFamily="34" charset="0"/>
              <a:buChar char="•"/>
            </a:pPr>
            <a:endParaRPr lang="en-US" sz="1600" dirty="0">
              <a:latin typeface="medium-content-serif-font"/>
            </a:endParaRPr>
          </a:p>
          <a:p>
            <a:pPr marL="285750" indent="-285750">
              <a:buFont typeface="Arial" panose="020B0604020202020204" pitchFamily="34" charset="0"/>
              <a:buChar char="•"/>
            </a:pPr>
            <a:endParaRPr lang="en-US" sz="1600" dirty="0"/>
          </a:p>
        </p:txBody>
      </p:sp>
      <p:sp>
        <p:nvSpPr>
          <p:cNvPr id="4" name="Rectangle 3">
            <a:extLst>
              <a:ext uri="{FF2B5EF4-FFF2-40B4-BE49-F238E27FC236}">
                <a16:creationId xmlns:a16="http://schemas.microsoft.com/office/drawing/2014/main" id="{5B5A70A8-758E-4328-B026-43ABC674D4D9}"/>
              </a:ext>
            </a:extLst>
          </p:cNvPr>
          <p:cNvSpPr/>
          <p:nvPr/>
        </p:nvSpPr>
        <p:spPr>
          <a:xfrm>
            <a:off x="911766" y="5763613"/>
            <a:ext cx="6096000" cy="646331"/>
          </a:xfrm>
          <a:prstGeom prst="rect">
            <a:avLst/>
          </a:prstGeom>
        </p:spPr>
        <p:txBody>
          <a:bodyPr>
            <a:spAutoFit/>
          </a:bodyPr>
          <a:lstStyle/>
          <a:p>
            <a:r>
              <a:rPr lang="en-US" dirty="0">
                <a:hlinkClick r:id="rId3"/>
              </a:rPr>
              <a:t>https://mostafadehghani.com/2019/05/05/universal-transformers/</a:t>
            </a:r>
            <a:endParaRPr lang="en-US" dirty="0"/>
          </a:p>
        </p:txBody>
      </p:sp>
      <p:pic>
        <p:nvPicPr>
          <p:cNvPr id="6" name="Picture 5">
            <a:extLst>
              <a:ext uri="{FF2B5EF4-FFF2-40B4-BE49-F238E27FC236}">
                <a16:creationId xmlns:a16="http://schemas.microsoft.com/office/drawing/2014/main" id="{92D0555A-AED5-428A-B620-33D52DE03078}"/>
              </a:ext>
            </a:extLst>
          </p:cNvPr>
          <p:cNvPicPr>
            <a:picLocks noChangeAspect="1"/>
          </p:cNvPicPr>
          <p:nvPr/>
        </p:nvPicPr>
        <p:blipFill>
          <a:blip r:embed="rId4"/>
          <a:stretch>
            <a:fillRect/>
          </a:stretch>
        </p:blipFill>
        <p:spPr>
          <a:xfrm>
            <a:off x="5259033" y="1835404"/>
            <a:ext cx="6496188" cy="3187192"/>
          </a:xfrm>
          <a:prstGeom prst="rect">
            <a:avLst/>
          </a:prstGeom>
        </p:spPr>
      </p:pic>
      <p:pic>
        <p:nvPicPr>
          <p:cNvPr id="8" name="Picture 7">
            <a:extLst>
              <a:ext uri="{FF2B5EF4-FFF2-40B4-BE49-F238E27FC236}">
                <a16:creationId xmlns:a16="http://schemas.microsoft.com/office/drawing/2014/main" id="{C115E7EC-4328-45C0-89E8-067A37ACC2D5}"/>
              </a:ext>
            </a:extLst>
          </p:cNvPr>
          <p:cNvPicPr>
            <a:picLocks noChangeAspect="1"/>
          </p:cNvPicPr>
          <p:nvPr/>
        </p:nvPicPr>
        <p:blipFill>
          <a:blip r:embed="rId5"/>
          <a:stretch>
            <a:fillRect/>
          </a:stretch>
        </p:blipFill>
        <p:spPr>
          <a:xfrm>
            <a:off x="6802221" y="5092099"/>
            <a:ext cx="4953000" cy="1343025"/>
          </a:xfrm>
          <a:prstGeom prst="rect">
            <a:avLst/>
          </a:prstGeom>
        </p:spPr>
      </p:pic>
    </p:spTree>
    <p:extLst>
      <p:ext uri="{BB962C8B-B14F-4D97-AF65-F5344CB8AC3E}">
        <p14:creationId xmlns:p14="http://schemas.microsoft.com/office/powerpoint/2010/main" val="184525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References</a:t>
            </a:r>
          </a:p>
        </p:txBody>
      </p:sp>
    </p:spTree>
    <p:extLst>
      <p:ext uri="{BB962C8B-B14F-4D97-AF65-F5344CB8AC3E}">
        <p14:creationId xmlns:p14="http://schemas.microsoft.com/office/powerpoint/2010/main" val="176189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7961-A23E-4AC1-B702-622F8BF716A1}"/>
              </a:ext>
            </a:extLst>
          </p:cNvPr>
          <p:cNvSpPr>
            <a:spLocks noGrp="1"/>
          </p:cNvSpPr>
          <p:nvPr>
            <p:ph type="title"/>
          </p:nvPr>
        </p:nvSpPr>
        <p:spPr/>
        <p:txBody>
          <a:bodyPr/>
          <a:lstStyle/>
          <a:p>
            <a:r>
              <a:rPr lang="en-US" dirty="0"/>
              <a:t>Word Similarities</a:t>
            </a:r>
          </a:p>
        </p:txBody>
      </p:sp>
      <p:sp>
        <p:nvSpPr>
          <p:cNvPr id="3" name="Content Placeholder 2">
            <a:extLst>
              <a:ext uri="{FF2B5EF4-FFF2-40B4-BE49-F238E27FC236}">
                <a16:creationId xmlns:a16="http://schemas.microsoft.com/office/drawing/2014/main" id="{970F03A1-CDE7-4E32-947D-70E9B2ACA1AB}"/>
              </a:ext>
            </a:extLst>
          </p:cNvPr>
          <p:cNvSpPr>
            <a:spLocks noGrp="1"/>
          </p:cNvSpPr>
          <p:nvPr>
            <p:ph sz="quarter" idx="10"/>
          </p:nvPr>
        </p:nvSpPr>
        <p:spPr/>
        <p:txBody>
          <a:bodyPr>
            <a:normAutofit/>
          </a:bodyPr>
          <a:lstStyle/>
          <a:p>
            <a:r>
              <a:rPr lang="en-US" sz="1400" b="1" dirty="0"/>
              <a:t>King –men +women = Queen</a:t>
            </a:r>
          </a:p>
        </p:txBody>
      </p:sp>
      <p:pic>
        <p:nvPicPr>
          <p:cNvPr id="4" name="Picture 3">
            <a:extLst>
              <a:ext uri="{FF2B5EF4-FFF2-40B4-BE49-F238E27FC236}">
                <a16:creationId xmlns:a16="http://schemas.microsoft.com/office/drawing/2014/main" id="{CCB0E316-F5FB-4DA1-8AD0-B2315E35569E}"/>
              </a:ext>
            </a:extLst>
          </p:cNvPr>
          <p:cNvPicPr>
            <a:picLocks noChangeAspect="1"/>
          </p:cNvPicPr>
          <p:nvPr/>
        </p:nvPicPr>
        <p:blipFill>
          <a:blip r:embed="rId2"/>
          <a:stretch>
            <a:fillRect/>
          </a:stretch>
        </p:blipFill>
        <p:spPr>
          <a:xfrm>
            <a:off x="521207" y="4199636"/>
            <a:ext cx="4248150" cy="2333625"/>
          </a:xfrm>
          <a:prstGeom prst="rect">
            <a:avLst/>
          </a:prstGeom>
        </p:spPr>
      </p:pic>
      <p:pic>
        <p:nvPicPr>
          <p:cNvPr id="5" name="Picture 4">
            <a:extLst>
              <a:ext uri="{FF2B5EF4-FFF2-40B4-BE49-F238E27FC236}">
                <a16:creationId xmlns:a16="http://schemas.microsoft.com/office/drawing/2014/main" id="{10011636-F625-4B0F-A842-B59F7B4DEA75}"/>
              </a:ext>
            </a:extLst>
          </p:cNvPr>
          <p:cNvPicPr>
            <a:picLocks noChangeAspect="1"/>
          </p:cNvPicPr>
          <p:nvPr/>
        </p:nvPicPr>
        <p:blipFill>
          <a:blip r:embed="rId3"/>
          <a:stretch>
            <a:fillRect/>
          </a:stretch>
        </p:blipFill>
        <p:spPr>
          <a:xfrm>
            <a:off x="4769357" y="1491551"/>
            <a:ext cx="5095563" cy="2360613"/>
          </a:xfrm>
          <a:prstGeom prst="rect">
            <a:avLst/>
          </a:prstGeom>
        </p:spPr>
      </p:pic>
    </p:spTree>
    <p:extLst>
      <p:ext uri="{BB962C8B-B14F-4D97-AF65-F5344CB8AC3E}">
        <p14:creationId xmlns:p14="http://schemas.microsoft.com/office/powerpoint/2010/main" val="152867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EA33-054F-43FE-8418-DEE646277658}"/>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B2A92F82-C22E-49EE-A41D-8B041C370C76}"/>
              </a:ext>
            </a:extLst>
          </p:cNvPr>
          <p:cNvSpPr>
            <a:spLocks noGrp="1"/>
          </p:cNvSpPr>
          <p:nvPr>
            <p:ph sz="quarter" idx="10"/>
          </p:nvPr>
        </p:nvSpPr>
        <p:spPr>
          <a:xfrm>
            <a:off x="539495" y="1435607"/>
            <a:ext cx="11036987" cy="5213767"/>
          </a:xfrm>
        </p:spPr>
        <p:txBody>
          <a:bodyPr>
            <a:normAutofit/>
          </a:bodyPr>
          <a:lstStyle/>
          <a:p>
            <a:r>
              <a:rPr lang="en-US" sz="1700" dirty="0">
                <a:latin typeface="medium-content-serif-font"/>
              </a:rPr>
              <a:t>Example:-</a:t>
            </a:r>
          </a:p>
          <a:p>
            <a:r>
              <a:rPr lang="en-US" sz="1700" b="1" dirty="0">
                <a:latin typeface="medium-content-serif-font"/>
              </a:rPr>
              <a:t>CBOW: </a:t>
            </a:r>
            <a:r>
              <a:rPr lang="en-US" sz="1700" dirty="0">
                <a:latin typeface="medium-content-serif-font"/>
              </a:rPr>
              <a:t>The boy is running on the _____. Fill in the blank, in this case, it’s “treadmill”.</a:t>
            </a:r>
          </a:p>
          <a:p>
            <a:r>
              <a:rPr lang="en-US" sz="1700" b="1" dirty="0">
                <a:latin typeface="medium-content-serif-font"/>
              </a:rPr>
              <a:t>Skip-gram: </a:t>
            </a:r>
            <a:r>
              <a:rPr lang="en-US" sz="1700" dirty="0">
                <a:latin typeface="medium-content-serif-font"/>
              </a:rPr>
              <a:t>___ ___ ___ treadmill. Complete the word’s context. In this case, it’s “The boy is running on the”</a:t>
            </a:r>
          </a:p>
          <a:p>
            <a:r>
              <a:rPr lang="en-US" sz="1700" dirty="0">
                <a:latin typeface="medium-content-serif-font"/>
              </a:rPr>
              <a:t>CBOW will learn the context as shown in fig 4 and then CBOW model will tell the most probably word is “Treadmill”,” Beach” or “Road”. The words like “Mountain” will get less attention of the model because it is designed to predict the most probable word.</a:t>
            </a:r>
          </a:p>
          <a:p>
            <a:r>
              <a:rPr lang="en-US" sz="1700" dirty="0">
                <a:latin typeface="medium-content-serif-font"/>
              </a:rPr>
              <a:t>Skip-gram will understand the word ‘Treadmill’ as shown in fig 5 and tell us, that there is huge probability, the context is ‘The boy is running on’, ’The girl is running on’ or some other relevant context.</a:t>
            </a:r>
          </a:p>
          <a:p>
            <a:endParaRPr lang="en-US" dirty="0"/>
          </a:p>
        </p:txBody>
      </p:sp>
    </p:spTree>
    <p:extLst>
      <p:ext uri="{BB962C8B-B14F-4D97-AF65-F5344CB8AC3E}">
        <p14:creationId xmlns:p14="http://schemas.microsoft.com/office/powerpoint/2010/main" val="21165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CFFB-99D4-40B0-B054-836F7BF2F3AF}"/>
              </a:ext>
            </a:extLst>
          </p:cNvPr>
          <p:cNvSpPr>
            <a:spLocks noGrp="1"/>
          </p:cNvSpPr>
          <p:nvPr>
            <p:ph type="title"/>
          </p:nvPr>
        </p:nvSpPr>
        <p:spPr/>
        <p:txBody>
          <a:bodyPr/>
          <a:lstStyle/>
          <a:p>
            <a:r>
              <a:rPr lang="en-US" dirty="0"/>
              <a:t>BERT-Transformer model</a:t>
            </a:r>
          </a:p>
        </p:txBody>
      </p:sp>
      <p:pic>
        <p:nvPicPr>
          <p:cNvPr id="4" name="Picture 3">
            <a:extLst>
              <a:ext uri="{FF2B5EF4-FFF2-40B4-BE49-F238E27FC236}">
                <a16:creationId xmlns:a16="http://schemas.microsoft.com/office/drawing/2014/main" id="{A951DDC9-FD19-4683-891C-7BB4C3BD722F}"/>
              </a:ext>
            </a:extLst>
          </p:cNvPr>
          <p:cNvPicPr>
            <a:picLocks noChangeAspect="1"/>
          </p:cNvPicPr>
          <p:nvPr/>
        </p:nvPicPr>
        <p:blipFill>
          <a:blip r:embed="rId2"/>
          <a:stretch>
            <a:fillRect/>
          </a:stretch>
        </p:blipFill>
        <p:spPr>
          <a:xfrm>
            <a:off x="539496" y="3825783"/>
            <a:ext cx="7772400" cy="2724150"/>
          </a:xfrm>
          <a:prstGeom prst="rect">
            <a:avLst/>
          </a:prstGeom>
        </p:spPr>
      </p:pic>
      <p:pic>
        <p:nvPicPr>
          <p:cNvPr id="8" name="Picture 7">
            <a:extLst>
              <a:ext uri="{FF2B5EF4-FFF2-40B4-BE49-F238E27FC236}">
                <a16:creationId xmlns:a16="http://schemas.microsoft.com/office/drawing/2014/main" id="{79E320CE-A4CB-4683-BB9E-02C391AA9C81}"/>
              </a:ext>
            </a:extLst>
          </p:cNvPr>
          <p:cNvPicPr>
            <a:picLocks noChangeAspect="1"/>
          </p:cNvPicPr>
          <p:nvPr/>
        </p:nvPicPr>
        <p:blipFill>
          <a:blip r:embed="rId3"/>
          <a:stretch>
            <a:fillRect/>
          </a:stretch>
        </p:blipFill>
        <p:spPr>
          <a:xfrm>
            <a:off x="521207" y="1487586"/>
            <a:ext cx="9906000" cy="1990725"/>
          </a:xfrm>
          <a:prstGeom prst="rect">
            <a:avLst/>
          </a:prstGeom>
        </p:spPr>
      </p:pic>
    </p:spTree>
    <p:extLst>
      <p:ext uri="{BB962C8B-B14F-4D97-AF65-F5344CB8AC3E}">
        <p14:creationId xmlns:p14="http://schemas.microsoft.com/office/powerpoint/2010/main" val="144751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A567-3F4E-4FE9-A9F8-85D763B1D7C4}"/>
              </a:ext>
            </a:extLst>
          </p:cNvPr>
          <p:cNvSpPr>
            <a:spLocks noGrp="1"/>
          </p:cNvSpPr>
          <p:nvPr>
            <p:ph type="title"/>
          </p:nvPr>
        </p:nvSpPr>
        <p:spPr/>
        <p:txBody>
          <a:bodyPr/>
          <a:lstStyle/>
          <a:p>
            <a:r>
              <a:rPr lang="en-US" dirty="0"/>
              <a:t>Embedding</a:t>
            </a:r>
          </a:p>
        </p:txBody>
      </p:sp>
      <p:sp>
        <p:nvSpPr>
          <p:cNvPr id="3" name="Content Placeholder 2">
            <a:extLst>
              <a:ext uri="{FF2B5EF4-FFF2-40B4-BE49-F238E27FC236}">
                <a16:creationId xmlns:a16="http://schemas.microsoft.com/office/drawing/2014/main" id="{40896364-4C40-45B5-B628-762BC4CF9A85}"/>
              </a:ext>
            </a:extLst>
          </p:cNvPr>
          <p:cNvSpPr>
            <a:spLocks noGrp="1"/>
          </p:cNvSpPr>
          <p:nvPr>
            <p:ph sz="quarter" idx="10"/>
          </p:nvPr>
        </p:nvSpPr>
        <p:spPr>
          <a:xfrm>
            <a:off x="521207" y="1311321"/>
            <a:ext cx="11019230" cy="3977640"/>
          </a:xfrm>
        </p:spPr>
        <p:txBody>
          <a:bodyPr/>
          <a:lstStyle/>
          <a:p>
            <a:r>
              <a:rPr lang="en-US" dirty="0"/>
              <a:t>A word embedding is a learned representation for text where words that have the </a:t>
            </a:r>
            <a:r>
              <a:rPr lang="en-US" b="1" dirty="0"/>
              <a:t>same meaning have a similar representation</a:t>
            </a:r>
            <a:r>
              <a:rPr lang="en-US" dirty="0"/>
              <a:t>.</a:t>
            </a:r>
          </a:p>
          <a:p>
            <a:endParaRPr lang="en-US" dirty="0"/>
          </a:p>
        </p:txBody>
      </p:sp>
      <p:pic>
        <p:nvPicPr>
          <p:cNvPr id="4" name="Picture 3">
            <a:extLst>
              <a:ext uri="{FF2B5EF4-FFF2-40B4-BE49-F238E27FC236}">
                <a16:creationId xmlns:a16="http://schemas.microsoft.com/office/drawing/2014/main" id="{F1F2381E-5643-4D0F-A9D0-474A9B193F17}"/>
              </a:ext>
            </a:extLst>
          </p:cNvPr>
          <p:cNvPicPr>
            <a:picLocks noChangeAspect="1"/>
          </p:cNvPicPr>
          <p:nvPr/>
        </p:nvPicPr>
        <p:blipFill>
          <a:blip r:embed="rId2"/>
          <a:stretch>
            <a:fillRect/>
          </a:stretch>
        </p:blipFill>
        <p:spPr>
          <a:xfrm>
            <a:off x="302288" y="1731181"/>
            <a:ext cx="11711711" cy="4965192"/>
          </a:xfrm>
          <a:prstGeom prst="rect">
            <a:avLst/>
          </a:prstGeom>
        </p:spPr>
      </p:pic>
    </p:spTree>
    <p:extLst>
      <p:ext uri="{BB962C8B-B14F-4D97-AF65-F5344CB8AC3E}">
        <p14:creationId xmlns:p14="http://schemas.microsoft.com/office/powerpoint/2010/main" val="351751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83D0-7650-4EE8-80D1-BF413F104DE5}"/>
              </a:ext>
            </a:extLst>
          </p:cNvPr>
          <p:cNvSpPr>
            <a:spLocks noGrp="1"/>
          </p:cNvSpPr>
          <p:nvPr>
            <p:ph type="title"/>
          </p:nvPr>
        </p:nvSpPr>
        <p:spPr/>
        <p:txBody>
          <a:bodyPr/>
          <a:lstStyle/>
          <a:p>
            <a:r>
              <a:rPr lang="en-US" dirty="0"/>
              <a:t>Main Families of model</a:t>
            </a:r>
          </a:p>
        </p:txBody>
      </p:sp>
      <p:sp>
        <p:nvSpPr>
          <p:cNvPr id="3" name="Content Placeholder 2">
            <a:extLst>
              <a:ext uri="{FF2B5EF4-FFF2-40B4-BE49-F238E27FC236}">
                <a16:creationId xmlns:a16="http://schemas.microsoft.com/office/drawing/2014/main" id="{497ABC29-8D9F-4FF4-8F45-ABC27E4663F1}"/>
              </a:ext>
            </a:extLst>
          </p:cNvPr>
          <p:cNvSpPr>
            <a:spLocks noGrp="1"/>
          </p:cNvSpPr>
          <p:nvPr>
            <p:ph sz="quarter" idx="10"/>
          </p:nvPr>
        </p:nvSpPr>
        <p:spPr/>
        <p:txBody>
          <a:bodyPr/>
          <a:lstStyle/>
          <a:p>
            <a:endParaRPr lang="en-US" dirty="0"/>
          </a:p>
        </p:txBody>
      </p:sp>
      <p:sp>
        <p:nvSpPr>
          <p:cNvPr id="4" name="Rectangle 3">
            <a:extLst>
              <a:ext uri="{FF2B5EF4-FFF2-40B4-BE49-F238E27FC236}">
                <a16:creationId xmlns:a16="http://schemas.microsoft.com/office/drawing/2014/main" id="{F84DC18D-E4C5-45DA-9DB7-00B914FF21C3}"/>
              </a:ext>
            </a:extLst>
          </p:cNvPr>
          <p:cNvSpPr/>
          <p:nvPr/>
        </p:nvSpPr>
        <p:spPr>
          <a:xfrm>
            <a:off x="911766" y="5760720"/>
            <a:ext cx="6096000" cy="646331"/>
          </a:xfrm>
          <a:prstGeom prst="rect">
            <a:avLst/>
          </a:prstGeom>
        </p:spPr>
        <p:txBody>
          <a:bodyPr>
            <a:spAutoFit/>
          </a:bodyPr>
          <a:lstStyle/>
          <a:p>
            <a:r>
              <a:rPr lang="en-US" dirty="0">
                <a:hlinkClick r:id="rId2"/>
              </a:rPr>
              <a:t>https://towardsdatascience.com/what-the-heck-is-word-embedding-b30f67f01c81</a:t>
            </a:r>
            <a:endParaRPr lang="en-US" dirty="0"/>
          </a:p>
        </p:txBody>
      </p:sp>
      <p:pic>
        <p:nvPicPr>
          <p:cNvPr id="5" name="Picture 4">
            <a:extLst>
              <a:ext uri="{FF2B5EF4-FFF2-40B4-BE49-F238E27FC236}">
                <a16:creationId xmlns:a16="http://schemas.microsoft.com/office/drawing/2014/main" id="{9BDBB7D0-8635-4398-BF0D-37E9B8EFEF46}"/>
              </a:ext>
            </a:extLst>
          </p:cNvPr>
          <p:cNvPicPr>
            <a:picLocks noChangeAspect="1"/>
          </p:cNvPicPr>
          <p:nvPr/>
        </p:nvPicPr>
        <p:blipFill>
          <a:blip r:embed="rId3"/>
          <a:stretch>
            <a:fillRect/>
          </a:stretch>
        </p:blipFill>
        <p:spPr>
          <a:xfrm>
            <a:off x="539496" y="1088136"/>
            <a:ext cx="9488531" cy="5587670"/>
          </a:xfrm>
          <a:prstGeom prst="rect">
            <a:avLst/>
          </a:prstGeom>
        </p:spPr>
      </p:pic>
    </p:spTree>
    <p:extLst>
      <p:ext uri="{BB962C8B-B14F-4D97-AF65-F5344CB8AC3E}">
        <p14:creationId xmlns:p14="http://schemas.microsoft.com/office/powerpoint/2010/main" val="277421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5E44-F4A7-48A0-B758-1905A0E9029A}"/>
              </a:ext>
            </a:extLst>
          </p:cNvPr>
          <p:cNvSpPr>
            <a:spLocks noGrp="1"/>
          </p:cNvSpPr>
          <p:nvPr>
            <p:ph type="title"/>
          </p:nvPr>
        </p:nvSpPr>
        <p:spPr/>
        <p:txBody>
          <a:bodyPr/>
          <a:lstStyle/>
          <a:p>
            <a:r>
              <a:rPr lang="en-US" dirty="0"/>
              <a:t>Word 2 </a:t>
            </a:r>
            <a:r>
              <a:rPr lang="en-US" dirty="0" err="1"/>
              <a:t>vec</a:t>
            </a:r>
            <a:r>
              <a:rPr lang="en-US" dirty="0"/>
              <a:t>  Embedding</a:t>
            </a:r>
          </a:p>
        </p:txBody>
      </p:sp>
      <p:sp>
        <p:nvSpPr>
          <p:cNvPr id="3" name="Content Placeholder 2">
            <a:extLst>
              <a:ext uri="{FF2B5EF4-FFF2-40B4-BE49-F238E27FC236}">
                <a16:creationId xmlns:a16="http://schemas.microsoft.com/office/drawing/2014/main" id="{C819FFF4-F952-4E57-8C52-343F0ECD2B71}"/>
              </a:ext>
            </a:extLst>
          </p:cNvPr>
          <p:cNvSpPr>
            <a:spLocks noGrp="1"/>
          </p:cNvSpPr>
          <p:nvPr>
            <p:ph sz="quarter" idx="10"/>
          </p:nvPr>
        </p:nvSpPr>
        <p:spPr>
          <a:xfrm>
            <a:off x="379698" y="1346831"/>
            <a:ext cx="11563604" cy="4974336"/>
          </a:xfrm>
        </p:spPr>
        <p:txBody>
          <a:bodyPr>
            <a:normAutofit fontScale="92500" lnSpcReduction="20000"/>
          </a:bodyPr>
          <a:lstStyle/>
          <a:p>
            <a:r>
              <a:rPr lang="en-US" sz="1600" dirty="0"/>
              <a:t>Word2vec is not a single algorithm but a combination of two techniques – CBOW(Continuous bag of words) and Skip-gram model. Both of these are shallow neural networks which map word(s) to the target variable which is also a word</a:t>
            </a:r>
          </a:p>
          <a:p>
            <a:r>
              <a:rPr lang="en-US" sz="1600" b="1" dirty="0"/>
              <a:t>Skip </a:t>
            </a:r>
            <a:r>
              <a:rPr lang="en-US" sz="1600" b="1" dirty="0" err="1"/>
              <a:t>Gram</a:t>
            </a:r>
            <a:r>
              <a:rPr lang="en-US" sz="1600" dirty="0" err="1"/>
              <a:t>The</a:t>
            </a:r>
            <a:r>
              <a:rPr lang="en-US" sz="1600" dirty="0"/>
              <a:t> continuous skip-gram model learns by predicting the surrounding words given a current word </a:t>
            </a:r>
          </a:p>
          <a:p>
            <a:pPr>
              <a:lnSpc>
                <a:spcPct val="100000"/>
              </a:lnSpc>
            </a:pPr>
            <a:endParaRPr lang="en-US" sz="1600" b="1" dirty="0"/>
          </a:p>
          <a:p>
            <a:pPr>
              <a:lnSpc>
                <a:spcPct val="100000"/>
              </a:lnSpc>
            </a:pPr>
            <a:endParaRPr lang="en-US" sz="1600" b="1" dirty="0"/>
          </a:p>
          <a:p>
            <a:pPr>
              <a:lnSpc>
                <a:spcPct val="100000"/>
              </a:lnSpc>
            </a:pPr>
            <a:endParaRPr lang="en-US" sz="1600" b="1" dirty="0"/>
          </a:p>
          <a:p>
            <a:pPr>
              <a:lnSpc>
                <a:spcPct val="100000"/>
              </a:lnSpc>
            </a:pPr>
            <a:endParaRPr lang="en-US" sz="1600" b="1" dirty="0"/>
          </a:p>
          <a:p>
            <a:pPr>
              <a:lnSpc>
                <a:spcPct val="100000"/>
              </a:lnSpc>
            </a:pPr>
            <a:endParaRPr lang="en-US" sz="1600" b="1" dirty="0"/>
          </a:p>
          <a:p>
            <a:pPr>
              <a:lnSpc>
                <a:spcPct val="100000"/>
              </a:lnSpc>
            </a:pPr>
            <a:endParaRPr lang="en-US" sz="1600" b="1" dirty="0"/>
          </a:p>
          <a:p>
            <a:pPr>
              <a:lnSpc>
                <a:spcPct val="100000"/>
              </a:lnSpc>
            </a:pPr>
            <a:r>
              <a:rPr lang="en-US" sz="1600" b="1" dirty="0"/>
              <a:t>Common Bag Of Words (CBOW)</a:t>
            </a:r>
            <a:r>
              <a:rPr lang="en-US" sz="1600" dirty="0"/>
              <a:t>This method takes the context of each word as the input and tries to predict the word corresponding to the context. The Continuous Bag-of-Words (CBOW) is another similar model for learning word vectors. It predicts the target word (i.e. “swing”) from source context words (i.e., “sentence should the sword”).</a:t>
            </a:r>
          </a:p>
        </p:txBody>
      </p:sp>
      <p:pic>
        <p:nvPicPr>
          <p:cNvPr id="4" name="Picture 3">
            <a:extLst>
              <a:ext uri="{FF2B5EF4-FFF2-40B4-BE49-F238E27FC236}">
                <a16:creationId xmlns:a16="http://schemas.microsoft.com/office/drawing/2014/main" id="{570B492D-F98D-49EC-9DDA-0D9C48DBEDC0}"/>
              </a:ext>
            </a:extLst>
          </p:cNvPr>
          <p:cNvPicPr>
            <a:picLocks noChangeAspect="1"/>
          </p:cNvPicPr>
          <p:nvPr/>
        </p:nvPicPr>
        <p:blipFill>
          <a:blip r:embed="rId2"/>
          <a:stretch>
            <a:fillRect/>
          </a:stretch>
        </p:blipFill>
        <p:spPr>
          <a:xfrm>
            <a:off x="3179134" y="2543258"/>
            <a:ext cx="5833731" cy="2803955"/>
          </a:xfrm>
          <a:prstGeom prst="rect">
            <a:avLst/>
          </a:prstGeom>
        </p:spPr>
      </p:pic>
    </p:spTree>
    <p:extLst>
      <p:ext uri="{BB962C8B-B14F-4D97-AF65-F5344CB8AC3E}">
        <p14:creationId xmlns:p14="http://schemas.microsoft.com/office/powerpoint/2010/main" val="268855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0896-2B23-4AD4-9FE0-4788CB08E01B}"/>
              </a:ext>
            </a:extLst>
          </p:cNvPr>
          <p:cNvSpPr>
            <a:spLocks noGrp="1"/>
          </p:cNvSpPr>
          <p:nvPr>
            <p:ph type="title"/>
          </p:nvPr>
        </p:nvSpPr>
        <p:spPr/>
        <p:txBody>
          <a:bodyPr/>
          <a:lstStyle/>
          <a:p>
            <a:r>
              <a:rPr lang="en-US" dirty="0"/>
              <a:t>Glove</a:t>
            </a:r>
          </a:p>
        </p:txBody>
      </p:sp>
      <p:sp>
        <p:nvSpPr>
          <p:cNvPr id="3" name="Content Placeholder 2">
            <a:extLst>
              <a:ext uri="{FF2B5EF4-FFF2-40B4-BE49-F238E27FC236}">
                <a16:creationId xmlns:a16="http://schemas.microsoft.com/office/drawing/2014/main" id="{3D31131C-48D8-4558-87FF-A3C27C31BB3D}"/>
              </a:ext>
            </a:extLst>
          </p:cNvPr>
          <p:cNvSpPr>
            <a:spLocks noGrp="1"/>
          </p:cNvSpPr>
          <p:nvPr>
            <p:ph sz="quarter" idx="10"/>
          </p:nvPr>
        </p:nvSpPr>
        <p:spPr>
          <a:xfrm>
            <a:off x="417250" y="1367161"/>
            <a:ext cx="11514338" cy="5291091"/>
          </a:xfrm>
        </p:spPr>
        <p:txBody>
          <a:bodyPr>
            <a:normAutofit lnSpcReduction="10000"/>
          </a:bodyPr>
          <a:lstStyle/>
          <a:p>
            <a:pPr marL="285750" indent="-285750">
              <a:buFont typeface="Wingdings" panose="05000000000000000000" pitchFamily="2" charset="2"/>
              <a:buChar char="§"/>
            </a:pPr>
            <a:r>
              <a:rPr lang="en-US" sz="1600" dirty="0">
                <a:latin typeface="medium-content-serif-font"/>
              </a:rPr>
              <a:t>Stanford researchers also have their own word embedding algorithm like word2vec called </a:t>
            </a:r>
            <a:r>
              <a:rPr lang="en-US" sz="1600" dirty="0">
                <a:latin typeface="medium-content-serif-font"/>
                <a:hlinkClick r:id="rId2">
                  <a:extLst>
                    <a:ext uri="{A12FA001-AC4F-418D-AE19-62706E023703}">
                      <ahyp:hlinkClr xmlns:ahyp="http://schemas.microsoft.com/office/drawing/2018/hyperlinkcolor" val="tx"/>
                    </a:ext>
                  </a:extLst>
                </a:hlinkClick>
              </a:rPr>
              <a:t>Global Vectors for Word Representation</a:t>
            </a:r>
            <a:endParaRPr lang="en-US" sz="1600" dirty="0">
              <a:latin typeface="medium-content-serif-font"/>
            </a:endParaRPr>
          </a:p>
          <a:p>
            <a:pPr marL="285750" indent="-285750">
              <a:buFont typeface="Wingdings" panose="05000000000000000000" pitchFamily="2" charset="2"/>
              <a:buChar char="§"/>
            </a:pPr>
            <a:r>
              <a:rPr lang="en-US" sz="1600" b="1" dirty="0">
                <a:latin typeface="medium-content-serif-font"/>
              </a:rPr>
              <a:t>Global Vectors (</a:t>
            </a:r>
            <a:r>
              <a:rPr lang="en-US" sz="1600" b="1" dirty="0" err="1">
                <a:latin typeface="medium-content-serif-font"/>
              </a:rPr>
              <a:t>GloVe</a:t>
            </a:r>
            <a:r>
              <a:rPr lang="en-US" sz="1600" b="1" dirty="0">
                <a:latin typeface="medium-content-serif-font"/>
              </a:rPr>
              <a:t>) model which combines the benefits of the word2vec skip-gram model when it comes to word analogy tasks, with the benefits of matrix factorization methods that can exploit global statistical information.</a:t>
            </a:r>
          </a:p>
          <a:p>
            <a:pPr marL="285750" indent="-285750">
              <a:buFont typeface="Wingdings" panose="05000000000000000000" pitchFamily="2" charset="2"/>
              <a:buChar char="§"/>
            </a:pPr>
            <a:r>
              <a:rPr lang="en-US" sz="1600" dirty="0" err="1">
                <a:latin typeface="medium-content-serif-font"/>
              </a:rPr>
              <a:t>GloVe</a:t>
            </a:r>
            <a:r>
              <a:rPr lang="en-US" sz="1600" dirty="0">
                <a:latin typeface="medium-content-serif-font"/>
              </a:rPr>
              <a:t>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p>
          <a:p>
            <a:r>
              <a:rPr lang="en-US" sz="1600" b="1" dirty="0">
                <a:latin typeface="medium-content-serif-font"/>
              </a:rPr>
              <a:t>For example</a:t>
            </a:r>
            <a:r>
              <a:rPr lang="en-US" sz="1600" dirty="0">
                <a:latin typeface="medium-content-serif-font"/>
              </a:rPr>
              <a:t>, if the two words “cat” and “dog” occur in the context of each other, say 20 times in a 10-word window in the document corpus, then:</a:t>
            </a:r>
          </a:p>
          <a:p>
            <a:r>
              <a:rPr lang="en-US" sz="1600" b="1" dirty="0">
                <a:latin typeface="medium-content-serif-font"/>
              </a:rPr>
              <a:t>Vector(cat) . Vector(dog) = log(10)</a:t>
            </a:r>
          </a:p>
          <a:p>
            <a:r>
              <a:rPr lang="en-US" sz="1600" dirty="0">
                <a:latin typeface="medium-content-serif-font"/>
              </a:rPr>
              <a:t>This forces the model to encode the frequency distribution of words that occur near them in a more global context.</a:t>
            </a:r>
          </a:p>
          <a:p>
            <a:endParaRPr lang="en-US" sz="1600" dirty="0">
              <a:latin typeface="medium-content-serif-font"/>
            </a:endParaRPr>
          </a:p>
          <a:p>
            <a:pPr marL="285750" indent="-285750">
              <a:buFont typeface="Wingdings" panose="05000000000000000000" pitchFamily="2" charset="2"/>
              <a:buChar char="§"/>
            </a:pPr>
            <a:endParaRPr lang="en-US" sz="1600" dirty="0">
              <a:latin typeface="medium-content-serif-font"/>
            </a:endParaRPr>
          </a:p>
          <a:p>
            <a:pPr marL="285750" indent="-285750">
              <a:buFont typeface="Wingdings" panose="05000000000000000000" pitchFamily="2" charset="2"/>
              <a:buChar char="§"/>
            </a:pPr>
            <a:endParaRPr lang="en-US" sz="1600" dirty="0">
              <a:latin typeface="medium-content-serif-font"/>
            </a:endParaRPr>
          </a:p>
        </p:txBody>
      </p:sp>
    </p:spTree>
    <p:extLst>
      <p:ext uri="{BB962C8B-B14F-4D97-AF65-F5344CB8AC3E}">
        <p14:creationId xmlns:p14="http://schemas.microsoft.com/office/powerpoint/2010/main" val="34678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4D26-AC2F-4485-AB99-C832CDF3DD6E}"/>
              </a:ext>
            </a:extLst>
          </p:cNvPr>
          <p:cNvSpPr>
            <a:spLocks noGrp="1"/>
          </p:cNvSpPr>
          <p:nvPr>
            <p:ph type="title"/>
          </p:nvPr>
        </p:nvSpPr>
        <p:spPr/>
        <p:txBody>
          <a:bodyPr/>
          <a:lstStyle/>
          <a:p>
            <a:r>
              <a:rPr lang="en-US" dirty="0"/>
              <a:t>Fast text</a:t>
            </a:r>
          </a:p>
        </p:txBody>
      </p:sp>
      <p:sp>
        <p:nvSpPr>
          <p:cNvPr id="3" name="Content Placeholder 2">
            <a:extLst>
              <a:ext uri="{FF2B5EF4-FFF2-40B4-BE49-F238E27FC236}">
                <a16:creationId xmlns:a16="http://schemas.microsoft.com/office/drawing/2014/main" id="{9E8B0B7E-FC52-4CA0-8A97-369C999B071D}"/>
              </a:ext>
            </a:extLst>
          </p:cNvPr>
          <p:cNvSpPr>
            <a:spLocks noGrp="1"/>
          </p:cNvSpPr>
          <p:nvPr>
            <p:ph sz="quarter" idx="10"/>
          </p:nvPr>
        </p:nvSpPr>
        <p:spPr>
          <a:xfrm>
            <a:off x="539496" y="1435608"/>
            <a:ext cx="11131804" cy="5231892"/>
          </a:xfrm>
        </p:spPr>
        <p:txBody>
          <a:bodyPr>
            <a:normAutofit fontScale="92500"/>
          </a:bodyPr>
          <a:lstStyle/>
          <a:p>
            <a:pPr marL="285750" indent="-285750">
              <a:buFont typeface="Arial" panose="020B0604020202020204" pitchFamily="34" charset="0"/>
              <a:buChar char="•"/>
            </a:pPr>
            <a:r>
              <a:rPr lang="en-US" sz="1600" dirty="0" err="1">
                <a:solidFill>
                  <a:srgbClr val="4B5056"/>
                </a:solidFill>
                <a:latin typeface="freight-sans-pro"/>
              </a:rPr>
              <a:t>FastText</a:t>
            </a:r>
            <a:r>
              <a:rPr lang="en-US" sz="1600" dirty="0">
                <a:solidFill>
                  <a:srgbClr val="4B5056"/>
                </a:solidFill>
                <a:latin typeface="freight-sans-pro"/>
              </a:rPr>
              <a:t> uses </a:t>
            </a:r>
            <a:r>
              <a:rPr lang="en-US" sz="1600" b="1" dirty="0">
                <a:solidFill>
                  <a:srgbClr val="4B5056"/>
                </a:solidFill>
                <a:latin typeface="freight-sans-pro"/>
              </a:rPr>
              <a:t>a bag-of-words model </a:t>
            </a:r>
            <a:r>
              <a:rPr lang="en-US" sz="1600" dirty="0">
                <a:solidFill>
                  <a:srgbClr val="4B5056"/>
                </a:solidFill>
                <a:latin typeface="freight-sans-pro"/>
              </a:rPr>
              <a:t>to extract features and a linear classifier to train the model.</a:t>
            </a:r>
          </a:p>
          <a:p>
            <a:pPr marL="285750" indent="-285750">
              <a:buFont typeface="Arial" panose="020B0604020202020204" pitchFamily="34" charset="0"/>
              <a:buChar char="•"/>
            </a:pPr>
            <a:r>
              <a:rPr lang="en-US" sz="1600" dirty="0"/>
              <a:t>Because the bag-of-words model does not recognize sentence word order, the generalized contextual features of high-frequency words are not shared with low-frequency words, resulting in lower accuracy proportional to lower word frequency.</a:t>
            </a:r>
          </a:p>
          <a:p>
            <a:pPr marL="285750" indent="-285750">
              <a:buFont typeface="Arial" panose="020B0604020202020204" pitchFamily="34" charset="0"/>
              <a:buChar char="•"/>
            </a:pPr>
            <a:r>
              <a:rPr lang="en-US" sz="1600" dirty="0"/>
              <a:t>Instead of learning vectors for words directly, </a:t>
            </a:r>
            <a:r>
              <a:rPr lang="en-US" sz="1600" dirty="0" err="1"/>
              <a:t>fastText</a:t>
            </a:r>
            <a:r>
              <a:rPr lang="en-US" sz="1600" dirty="0"/>
              <a:t> represents each word as an n-gram of characters. So, for example, take the word, “</a:t>
            </a:r>
            <a:r>
              <a:rPr lang="en-US" sz="1600" i="1" dirty="0"/>
              <a:t>artificial</a:t>
            </a:r>
            <a:r>
              <a:rPr lang="en-US" sz="1600" dirty="0"/>
              <a:t>” with n=3, the </a:t>
            </a:r>
            <a:r>
              <a:rPr lang="en-US" sz="1600" dirty="0" err="1"/>
              <a:t>fastText</a:t>
            </a:r>
            <a:r>
              <a:rPr lang="en-US" sz="1600" dirty="0"/>
              <a:t> representation of this word is &lt;</a:t>
            </a:r>
            <a:r>
              <a:rPr lang="en-US" sz="1600" i="1" dirty="0" err="1"/>
              <a:t>ar</a:t>
            </a:r>
            <a:r>
              <a:rPr lang="en-US" sz="1600" i="1" dirty="0"/>
              <a:t>, art, </a:t>
            </a:r>
            <a:r>
              <a:rPr lang="en-US" sz="1600" i="1" dirty="0" err="1"/>
              <a:t>rti</a:t>
            </a:r>
            <a:r>
              <a:rPr lang="en-US" sz="1600" i="1" dirty="0"/>
              <a:t>, </a:t>
            </a:r>
            <a:r>
              <a:rPr lang="en-US" sz="1600" i="1" dirty="0" err="1"/>
              <a:t>tif</a:t>
            </a:r>
            <a:r>
              <a:rPr lang="en-US" sz="1600" i="1" dirty="0"/>
              <a:t>, </a:t>
            </a:r>
            <a:r>
              <a:rPr lang="en-US" sz="1600" i="1" dirty="0" err="1"/>
              <a:t>ifi</a:t>
            </a:r>
            <a:r>
              <a:rPr lang="en-US" sz="1600" i="1" dirty="0"/>
              <a:t>, fic, </a:t>
            </a:r>
            <a:r>
              <a:rPr lang="en-US" sz="1600" i="1" dirty="0" err="1"/>
              <a:t>ici</a:t>
            </a:r>
            <a:r>
              <a:rPr lang="en-US" sz="1600" i="1" dirty="0"/>
              <a:t>, </a:t>
            </a:r>
            <a:r>
              <a:rPr lang="en-US" sz="1600" i="1" dirty="0" err="1"/>
              <a:t>ial</a:t>
            </a:r>
            <a:r>
              <a:rPr lang="en-US" sz="1600" i="1" dirty="0"/>
              <a:t>, al</a:t>
            </a:r>
            <a:r>
              <a:rPr lang="en-US" sz="1600" dirty="0"/>
              <a:t>&gt;, where the angular brackets indicate the beginning and end of the word.</a:t>
            </a:r>
          </a:p>
          <a:p>
            <a:pPr marL="285750" indent="-285750">
              <a:buFont typeface="Arial" panose="020B0604020202020204" pitchFamily="34" charset="0"/>
              <a:buChar char="•"/>
            </a:pPr>
            <a:r>
              <a:rPr lang="en-US" sz="1600" dirty="0"/>
              <a:t>This helps capture the meaning of shorter words and allows the embeddings to understand suffixes and prefixes. Once the word has been represented using character n-grams, a skip-gram model is trained to learn the embeddings. This model is considered to be a bag of words model with a sliding window over a word because no internal structure of the word is taken into account. As long as the characters are within this window, the order of the n-grams doesn’t matter..</a:t>
            </a:r>
          </a:p>
          <a:p>
            <a:pPr marL="285750" indent="-285750">
              <a:buFont typeface="Arial" panose="020B0604020202020204" pitchFamily="34" charset="0"/>
              <a:buChar char="•"/>
            </a:pPr>
            <a:r>
              <a:rPr lang="en-US" sz="1600" dirty="0" err="1"/>
              <a:t>Fastetxt</a:t>
            </a:r>
            <a:r>
              <a:rPr lang="en-US" sz="1600" dirty="0"/>
              <a:t> library contains word2vec models and a pre-trained model which you can use for tasks like sentence classification.</a:t>
            </a:r>
          </a:p>
          <a:p>
            <a:endParaRPr lang="en-US" dirty="0"/>
          </a:p>
        </p:txBody>
      </p:sp>
    </p:spTree>
    <p:extLst>
      <p:ext uri="{BB962C8B-B14F-4D97-AF65-F5344CB8AC3E}">
        <p14:creationId xmlns:p14="http://schemas.microsoft.com/office/powerpoint/2010/main" val="12229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6A96-D462-48C8-955D-149BFD86AB09}"/>
              </a:ext>
            </a:extLst>
          </p:cNvPr>
          <p:cNvSpPr>
            <a:spLocks noGrp="1"/>
          </p:cNvSpPr>
          <p:nvPr>
            <p:ph type="title"/>
          </p:nvPr>
        </p:nvSpPr>
        <p:spPr/>
        <p:txBody>
          <a:bodyPr/>
          <a:lstStyle/>
          <a:p>
            <a:r>
              <a:rPr lang="en-US" dirty="0"/>
              <a:t>Hyper parameters to tune in </a:t>
            </a:r>
            <a:r>
              <a:rPr lang="en-US" dirty="0" err="1"/>
              <a:t>Fastetext</a:t>
            </a:r>
            <a:endParaRPr lang="en-US" dirty="0"/>
          </a:p>
        </p:txBody>
      </p:sp>
      <p:sp>
        <p:nvSpPr>
          <p:cNvPr id="3" name="Content Placeholder 2">
            <a:extLst>
              <a:ext uri="{FF2B5EF4-FFF2-40B4-BE49-F238E27FC236}">
                <a16:creationId xmlns:a16="http://schemas.microsoft.com/office/drawing/2014/main" id="{C319D677-FEBC-4E91-AFF8-D604290625AA}"/>
              </a:ext>
            </a:extLst>
          </p:cNvPr>
          <p:cNvSpPr>
            <a:spLocks noGrp="1"/>
          </p:cNvSpPr>
          <p:nvPr>
            <p:ph sz="quarter" idx="10"/>
          </p:nvPr>
        </p:nvSpPr>
        <p:spPr/>
        <p:txBody>
          <a:bodyPr/>
          <a:lstStyle/>
          <a:p>
            <a:endParaRPr lang="en-US"/>
          </a:p>
        </p:txBody>
      </p:sp>
      <p:pic>
        <p:nvPicPr>
          <p:cNvPr id="4" name="Picture 3">
            <a:extLst>
              <a:ext uri="{FF2B5EF4-FFF2-40B4-BE49-F238E27FC236}">
                <a16:creationId xmlns:a16="http://schemas.microsoft.com/office/drawing/2014/main" id="{36A983ED-F21D-44DC-ACE3-1B092FCA3364}"/>
              </a:ext>
            </a:extLst>
          </p:cNvPr>
          <p:cNvPicPr>
            <a:picLocks noChangeAspect="1"/>
          </p:cNvPicPr>
          <p:nvPr/>
        </p:nvPicPr>
        <p:blipFill>
          <a:blip r:embed="rId2"/>
          <a:stretch>
            <a:fillRect/>
          </a:stretch>
        </p:blipFill>
        <p:spPr>
          <a:xfrm>
            <a:off x="436949" y="1435608"/>
            <a:ext cx="9038198" cy="3179445"/>
          </a:xfrm>
          <a:prstGeom prst="rect">
            <a:avLst/>
          </a:prstGeom>
        </p:spPr>
      </p:pic>
      <p:pic>
        <p:nvPicPr>
          <p:cNvPr id="5" name="Picture 4">
            <a:extLst>
              <a:ext uri="{FF2B5EF4-FFF2-40B4-BE49-F238E27FC236}">
                <a16:creationId xmlns:a16="http://schemas.microsoft.com/office/drawing/2014/main" id="{E74D5045-83D9-4552-A566-A2AA20147529}"/>
              </a:ext>
            </a:extLst>
          </p:cNvPr>
          <p:cNvPicPr>
            <a:picLocks noChangeAspect="1"/>
          </p:cNvPicPr>
          <p:nvPr/>
        </p:nvPicPr>
        <p:blipFill>
          <a:blip r:embed="rId3"/>
          <a:stretch>
            <a:fillRect/>
          </a:stretch>
        </p:blipFill>
        <p:spPr>
          <a:xfrm>
            <a:off x="366283" y="4639881"/>
            <a:ext cx="9108864" cy="1770063"/>
          </a:xfrm>
          <a:prstGeom prst="rect">
            <a:avLst/>
          </a:prstGeom>
        </p:spPr>
      </p:pic>
    </p:spTree>
    <p:extLst>
      <p:ext uri="{BB962C8B-B14F-4D97-AF65-F5344CB8AC3E}">
        <p14:creationId xmlns:p14="http://schemas.microsoft.com/office/powerpoint/2010/main" val="150064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306C-0863-408F-BC2D-C5737E4AE386}"/>
              </a:ext>
            </a:extLst>
          </p:cNvPr>
          <p:cNvSpPr>
            <a:spLocks noGrp="1"/>
          </p:cNvSpPr>
          <p:nvPr>
            <p:ph type="title"/>
          </p:nvPr>
        </p:nvSpPr>
        <p:spPr/>
        <p:txBody>
          <a:bodyPr/>
          <a:lstStyle/>
          <a:p>
            <a:r>
              <a:rPr lang="en-US" dirty="0"/>
              <a:t>Glove Vs </a:t>
            </a:r>
            <a:r>
              <a:rPr lang="en-US" dirty="0" err="1"/>
              <a:t>fastext</a:t>
            </a:r>
            <a:endParaRPr lang="en-US" dirty="0"/>
          </a:p>
        </p:txBody>
      </p:sp>
      <p:sp>
        <p:nvSpPr>
          <p:cNvPr id="3" name="Content Placeholder 2">
            <a:extLst>
              <a:ext uri="{FF2B5EF4-FFF2-40B4-BE49-F238E27FC236}">
                <a16:creationId xmlns:a16="http://schemas.microsoft.com/office/drawing/2014/main" id="{830C4D53-EB8F-488E-9CC7-BFE714C80DE4}"/>
              </a:ext>
            </a:extLst>
          </p:cNvPr>
          <p:cNvSpPr>
            <a:spLocks noGrp="1"/>
          </p:cNvSpPr>
          <p:nvPr>
            <p:ph sz="quarter" idx="10"/>
          </p:nvPr>
        </p:nvSpPr>
        <p:spPr>
          <a:xfrm>
            <a:off x="539495" y="1435608"/>
            <a:ext cx="9989421" cy="3977640"/>
          </a:xfrm>
        </p:spPr>
        <p:txBody>
          <a:bodyPr>
            <a:normAutofit/>
          </a:bodyPr>
          <a:lstStyle/>
          <a:p>
            <a:pPr marL="171450" indent="-171450">
              <a:buFont typeface="Arial" panose="020B0604020202020204" pitchFamily="34" charset="0"/>
              <a:buChar char="•"/>
            </a:pPr>
            <a:r>
              <a:rPr lang="en-US" b="1" dirty="0" err="1"/>
              <a:t>GloVe</a:t>
            </a:r>
            <a:r>
              <a:rPr lang="en-US" b="1" dirty="0"/>
              <a:t> </a:t>
            </a:r>
            <a:r>
              <a:rPr lang="en-US" dirty="0"/>
              <a:t>focuses on words co-occurrences over the whole corpus. Its embeddings relate to the probabilities that two words appear together .In NLP, global matrix factorization is the process of using matrix factorization methods from linear algebra to reduce large term frequency matrices. These matrices usually represent the occurrence or absence of words in a document</a:t>
            </a:r>
          </a:p>
          <a:p>
            <a:pPr marL="171450" indent="-171450">
              <a:buFont typeface="Arial" panose="020B0604020202020204" pitchFamily="34" charset="0"/>
              <a:buChar char="•"/>
            </a:pPr>
            <a:r>
              <a:rPr lang="en-US" b="1" dirty="0" err="1"/>
              <a:t>FastText</a:t>
            </a:r>
            <a:r>
              <a:rPr lang="en-US" b="1" dirty="0"/>
              <a:t> improves on Word2Vec by taking word parts into account, too. This trick enables training of embeddings on smaller datasets and generalization to unknown words.</a:t>
            </a:r>
          </a:p>
          <a:p>
            <a:pPr marL="171450" indent="-171450">
              <a:buFont typeface="Arial" panose="020B0604020202020204" pitchFamily="34" charset="0"/>
              <a:buChar char="•"/>
            </a:pPr>
            <a:r>
              <a:rPr lang="en-US" dirty="0" err="1"/>
              <a:t>FastText</a:t>
            </a:r>
            <a:r>
              <a:rPr lang="en-US" dirty="0"/>
              <a:t> works well with rare words. So even if a word wasn’t seen during training, it can be broken down into n-grams to get its embeddings.</a:t>
            </a:r>
          </a:p>
          <a:p>
            <a:pPr marL="171450" indent="-171450">
              <a:buFont typeface="Arial" panose="020B0604020202020204" pitchFamily="34" charset="0"/>
              <a:buChar char="•"/>
            </a:pPr>
            <a:r>
              <a:rPr lang="en-US" b="1" dirty="0"/>
              <a:t>Word2vec and </a:t>
            </a:r>
            <a:r>
              <a:rPr lang="en-US" b="1" dirty="0" err="1"/>
              <a:t>GloVe</a:t>
            </a:r>
            <a:r>
              <a:rPr lang="en-US" b="1" dirty="0"/>
              <a:t> both fail to provide any vector representation for words that are not in the model dictionary. This is a huge advantage of </a:t>
            </a:r>
            <a:r>
              <a:rPr lang="en-US" b="1" dirty="0" err="1"/>
              <a:t>Fasttext</a:t>
            </a:r>
            <a:r>
              <a:rPr lang="en-US" b="1" dirty="0"/>
              <a:t> method.</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dirty="0"/>
          </a:p>
        </p:txBody>
      </p:sp>
      <p:sp>
        <p:nvSpPr>
          <p:cNvPr id="4" name="Rectangle 3">
            <a:extLst>
              <a:ext uri="{FF2B5EF4-FFF2-40B4-BE49-F238E27FC236}">
                <a16:creationId xmlns:a16="http://schemas.microsoft.com/office/drawing/2014/main" id="{3430FC54-9E64-4C72-85A3-DE970DA7EA1E}"/>
              </a:ext>
            </a:extLst>
          </p:cNvPr>
          <p:cNvSpPr/>
          <p:nvPr/>
        </p:nvSpPr>
        <p:spPr>
          <a:xfrm>
            <a:off x="722050" y="5573827"/>
            <a:ext cx="6096000" cy="646331"/>
          </a:xfrm>
          <a:prstGeom prst="rect">
            <a:avLst/>
          </a:prstGeom>
        </p:spPr>
        <p:txBody>
          <a:bodyPr>
            <a:spAutoFit/>
          </a:bodyPr>
          <a:lstStyle/>
          <a:p>
            <a:r>
              <a:rPr lang="en-US" dirty="0">
                <a:hlinkClick r:id="rId2"/>
              </a:rPr>
              <a:t>https://dzone.com/articles/glove-and-fasttext-two-popular-word-vector-models</a:t>
            </a:r>
            <a:endParaRPr lang="en-US" dirty="0"/>
          </a:p>
        </p:txBody>
      </p:sp>
    </p:spTree>
    <p:extLst>
      <p:ext uri="{BB962C8B-B14F-4D97-AF65-F5344CB8AC3E}">
        <p14:creationId xmlns:p14="http://schemas.microsoft.com/office/powerpoint/2010/main" val="275795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5016-EFC0-4EE8-BC7D-5C66A4667462}"/>
              </a:ext>
            </a:extLst>
          </p:cNvPr>
          <p:cNvSpPr>
            <a:spLocks noGrp="1"/>
          </p:cNvSpPr>
          <p:nvPr>
            <p:ph type="title"/>
          </p:nvPr>
        </p:nvSpPr>
        <p:spPr/>
        <p:txBody>
          <a:bodyPr/>
          <a:lstStyle/>
          <a:p>
            <a:r>
              <a:rPr lang="en-US" dirty="0"/>
              <a:t>Language modelling</a:t>
            </a:r>
          </a:p>
        </p:txBody>
      </p:sp>
      <p:sp>
        <p:nvSpPr>
          <p:cNvPr id="3" name="Content Placeholder 2">
            <a:extLst>
              <a:ext uri="{FF2B5EF4-FFF2-40B4-BE49-F238E27FC236}">
                <a16:creationId xmlns:a16="http://schemas.microsoft.com/office/drawing/2014/main" id="{AA89EE2A-F65E-401F-AB8E-AE58DFAD6C42}"/>
              </a:ext>
            </a:extLst>
          </p:cNvPr>
          <p:cNvSpPr>
            <a:spLocks noGrp="1"/>
          </p:cNvSpPr>
          <p:nvPr>
            <p:ph sz="quarter" idx="10"/>
          </p:nvPr>
        </p:nvSpPr>
        <p:spPr>
          <a:xfrm>
            <a:off x="539496" y="1435608"/>
            <a:ext cx="6407404" cy="4558792"/>
          </a:xfrm>
        </p:spPr>
        <p:txBody>
          <a:bodyPr>
            <a:normAutofit/>
          </a:bodyPr>
          <a:lstStyle/>
          <a:p>
            <a:pPr marL="285750" indent="-285750">
              <a:buFont typeface="Arial" panose="020B0604020202020204" pitchFamily="34" charset="0"/>
              <a:buChar char="•"/>
            </a:pPr>
            <a:r>
              <a:rPr lang="en-US" sz="1600" dirty="0">
                <a:latin typeface="medium-content-serif-font"/>
              </a:rPr>
              <a:t>LM is the task of assigning a probability distribution over sequences of words that matches the distribution of a language. </a:t>
            </a:r>
          </a:p>
          <a:p>
            <a:pPr marL="285750" indent="-285750">
              <a:buFont typeface="Arial" panose="020B0604020202020204" pitchFamily="34" charset="0"/>
              <a:buChar char="•"/>
            </a:pPr>
            <a:r>
              <a:rPr lang="en-US" sz="1600" dirty="0">
                <a:latin typeface="medium-content-serif-font"/>
              </a:rPr>
              <a:t>Although it sounds formidable, </a:t>
            </a:r>
            <a:r>
              <a:rPr lang="en-US" sz="1600" b="1" dirty="0">
                <a:latin typeface="medium-content-serif-font"/>
              </a:rPr>
              <a:t>language modeling</a:t>
            </a:r>
            <a:r>
              <a:rPr lang="en-US" sz="1600" i="1" dirty="0">
                <a:latin typeface="medium-content-serif-font"/>
              </a:rPr>
              <a:t> (i.e. </a:t>
            </a:r>
            <a:r>
              <a:rPr lang="en-US" sz="1600" i="1" dirty="0" err="1">
                <a:latin typeface="medium-content-serif-font"/>
              </a:rPr>
              <a:t>ELMo</a:t>
            </a:r>
            <a:r>
              <a:rPr lang="en-US" sz="1600" i="1" dirty="0">
                <a:latin typeface="medium-content-serif-font"/>
              </a:rPr>
              <a:t>, BERT, GPT) </a:t>
            </a:r>
            <a:r>
              <a:rPr lang="en-US" sz="1600" dirty="0">
                <a:latin typeface="medium-content-serif-font"/>
              </a:rPr>
              <a:t>is essentially just predicting words in a blank.</a:t>
            </a:r>
          </a:p>
          <a:p>
            <a:pPr marL="285750" indent="-285750">
              <a:buFont typeface="Arial" panose="020B0604020202020204" pitchFamily="34" charset="0"/>
              <a:buChar char="•"/>
            </a:pPr>
            <a:r>
              <a:rPr lang="en-US" sz="1600" dirty="0">
                <a:latin typeface="medium-content-serif-font"/>
              </a:rPr>
              <a:t> More formally, given a context, a language model predicts the </a:t>
            </a:r>
            <a:r>
              <a:rPr lang="en-US" sz="1600" b="1" dirty="0">
                <a:latin typeface="medium-content-serif-font"/>
              </a:rPr>
              <a:t>probability of a word occurring in that context</a:t>
            </a:r>
            <a:r>
              <a:rPr lang="en-US" sz="1600" dirty="0">
                <a:latin typeface="medium-content-serif-font"/>
              </a:rPr>
              <a:t>.</a:t>
            </a:r>
          </a:p>
          <a:p>
            <a:pPr marL="285750" indent="-285750">
              <a:buFont typeface="Arial" panose="020B0604020202020204" pitchFamily="34" charset="0"/>
              <a:buChar char="•"/>
            </a:pPr>
            <a:r>
              <a:rPr lang="en-US" sz="1600" dirty="0">
                <a:latin typeface="medium-content-serif-font"/>
              </a:rPr>
              <a:t>this method forces the model to learn how to use information from the entire sentence in deducing what words are missing.</a:t>
            </a:r>
          </a:p>
          <a:p>
            <a:pPr marL="171450" indent="-1714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AEEF3E1B-DD96-4F4D-A7A3-5FE11DBB62DA}"/>
              </a:ext>
            </a:extLst>
          </p:cNvPr>
          <p:cNvSpPr/>
          <p:nvPr/>
        </p:nvSpPr>
        <p:spPr>
          <a:xfrm>
            <a:off x="695198" y="5486614"/>
            <a:ext cx="6096000" cy="923330"/>
          </a:xfrm>
          <a:prstGeom prst="rect">
            <a:avLst/>
          </a:prstGeom>
        </p:spPr>
        <p:txBody>
          <a:bodyPr>
            <a:spAutoFit/>
          </a:bodyPr>
          <a:lstStyle/>
          <a:p>
            <a:r>
              <a:rPr lang="en-US" dirty="0">
                <a:hlinkClick r:id="rId2"/>
              </a:rPr>
              <a:t>https://towardsdatascience.com/from-pre-trained-word-embeddings-to-pre-trained-language-models-focus-on-bert-343815627598</a:t>
            </a:r>
            <a:endParaRPr lang="en-US" dirty="0"/>
          </a:p>
        </p:txBody>
      </p:sp>
      <p:pic>
        <p:nvPicPr>
          <p:cNvPr id="6" name="Picture 5">
            <a:extLst>
              <a:ext uri="{FF2B5EF4-FFF2-40B4-BE49-F238E27FC236}">
                <a16:creationId xmlns:a16="http://schemas.microsoft.com/office/drawing/2014/main" id="{F302EBDD-2787-4EAB-A385-E5CEAE0095AE}"/>
              </a:ext>
            </a:extLst>
          </p:cNvPr>
          <p:cNvPicPr>
            <a:picLocks noChangeAspect="1"/>
          </p:cNvPicPr>
          <p:nvPr/>
        </p:nvPicPr>
        <p:blipFill>
          <a:blip r:embed="rId3"/>
          <a:stretch>
            <a:fillRect/>
          </a:stretch>
        </p:blipFill>
        <p:spPr>
          <a:xfrm>
            <a:off x="6210300" y="2926866"/>
            <a:ext cx="5562600" cy="1590675"/>
          </a:xfrm>
          <a:prstGeom prst="rect">
            <a:avLst/>
          </a:prstGeom>
        </p:spPr>
      </p:pic>
    </p:spTree>
    <p:extLst>
      <p:ext uri="{BB962C8B-B14F-4D97-AF65-F5344CB8AC3E}">
        <p14:creationId xmlns:p14="http://schemas.microsoft.com/office/powerpoint/2010/main" val="171482007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71B225F3CD2F4FBC962A152CE711FF" ma:contentTypeVersion="5" ma:contentTypeDescription="Create a new document." ma:contentTypeScope="" ma:versionID="84d0209f0bac292945e2baa7c22a3844">
  <xsd:schema xmlns:xsd="http://www.w3.org/2001/XMLSchema" xmlns:xs="http://www.w3.org/2001/XMLSchema" xmlns:p="http://schemas.microsoft.com/office/2006/metadata/properties" xmlns:ns3="ba3a9a31-afd3-4287-a5ce-2f93f13d6fb4" xmlns:ns4="b6b9e360-c368-416d-81a5-37db4bfdb210" targetNamespace="http://schemas.microsoft.com/office/2006/metadata/properties" ma:root="true" ma:fieldsID="ba3d80a6565b91dea20199bb5cb36547" ns3:_="" ns4:_="">
    <xsd:import namespace="ba3a9a31-afd3-4287-a5ce-2f93f13d6fb4"/>
    <xsd:import namespace="b6b9e360-c368-416d-81a5-37db4bfdb2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3a9a31-afd3-4287-a5ce-2f93f13d6f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b9e360-c368-416d-81a5-37db4bfdb2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b6b9e360-c368-416d-81a5-37db4bfdb210"/>
    <ds:schemaRef ds:uri="http://schemas.microsoft.com/office/2006/documentManagement/types"/>
    <ds:schemaRef ds:uri="ba3a9a31-afd3-4287-a5ce-2f93f13d6fb4"/>
    <ds:schemaRef ds:uri="http://schemas.microsoft.com/office/2006/metadata/properties"/>
    <ds:schemaRef ds:uri="http://purl.org/dc/elements/1.1/"/>
    <ds:schemaRef ds:uri="http://schemas.microsoft.com/office/infopath/2007/PartnerControls"/>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DD893156-3DC3-45A5-8D47-87ACA6EC4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3a9a31-afd3-4287-a5ce-2f93f13d6fb4"/>
    <ds:schemaRef ds:uri="b6b9e360-c368-416d-81a5-37db4bfdb2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1136</Words>
  <Application>Microsoft Office PowerPoint</Application>
  <PresentationFormat>Widescreen</PresentationFormat>
  <Paragraphs>62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freight-sans-pro</vt:lpstr>
      <vt:lpstr>medium-content-serif-font</vt:lpstr>
      <vt:lpstr>Segoe UI</vt:lpstr>
      <vt:lpstr>Segoe UI Light</vt:lpstr>
      <vt:lpstr>Wingdings</vt:lpstr>
      <vt:lpstr>WelcomeDoc</vt:lpstr>
      <vt:lpstr>Prepared by Savitha Rani Ravichandran</vt:lpstr>
      <vt:lpstr>Embedding</vt:lpstr>
      <vt:lpstr>Main Families of model</vt:lpstr>
      <vt:lpstr>Word 2 vec  Embedding</vt:lpstr>
      <vt:lpstr>Glove</vt:lpstr>
      <vt:lpstr>Fast text</vt:lpstr>
      <vt:lpstr>Hyper parameters to tune in Fastetext</vt:lpstr>
      <vt:lpstr>Glove Vs fastext</vt:lpstr>
      <vt:lpstr>Language modelling</vt:lpstr>
      <vt:lpstr>BERT-Bidirectional Encoder Representations from Transformers (BERT) </vt:lpstr>
      <vt:lpstr>BERT(Bidirectional Encoder Representations from Transformers)</vt:lpstr>
      <vt:lpstr>References</vt:lpstr>
      <vt:lpstr>Word Similarities</vt:lpstr>
      <vt:lpstr>Word2Vec</vt:lpstr>
      <vt:lpstr>BERT-Transformer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2019-12-05T03:02:51Z</dcterms:created>
  <dcterms:modified xsi:type="dcterms:W3CDTF">2020-02-05T06:28:26Z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0x010100C671B225F3CD2F4FBC962A152CE711FF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v-savrav@microsoft.com</vt:lpwstr>
  </property>
  <property fmtid="{D5CDD505-2E9C-101B-9397-08002B2CF9AE}" pid="6" name="MSIP_Label_f42aa342-8706-4288-bd11-ebb85995028c_SetDate">
    <vt:lpwstr>2019-12-15T08:42:15.5750342Z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1c59499f-2ef8-48b1-b48c-b344517744c4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