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78" r:id="rId7"/>
    <p:sldId id="273" r:id="rId8"/>
    <p:sldId id="274" r:id="rId9"/>
    <p:sldId id="275" r:id="rId10"/>
    <p:sldId id="276" r:id="rId11"/>
    <p:sldId id="261" r:id="rId12"/>
    <p:sldId id="277" r:id="rId13"/>
    <p:sldId id="279" r:id="rId14"/>
    <p:sldId id="262" r:id="rId15"/>
    <p:sldId id="257" r:id="rId16"/>
    <p:sldId id="263" r:id="rId17"/>
    <p:sldId id="264" r:id="rId18"/>
    <p:sldId id="280" r:id="rId19"/>
    <p:sldId id="281" r:id="rId20"/>
    <p:sldId id="282" r:id="rId21"/>
    <p:sldId id="283" r:id="rId22"/>
    <p:sldId id="284" r:id="rId23"/>
    <p:sldId id="285" r:id="rId24"/>
    <p:sldId id="268" r:id="rId25"/>
    <p:sldId id="269" r:id="rId26"/>
    <p:sldId id="287" r:id="rId27"/>
    <p:sldId id="288" r:id="rId28"/>
    <p:sldId id="289" r:id="rId29"/>
    <p:sldId id="290" r:id="rId30"/>
    <p:sldId id="266" r:id="rId31"/>
    <p:sldId id="286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oorv Vikram Singh" initials="AVS" lastIdx="1" clrIdx="0">
    <p:extLst>
      <p:ext uri="{19B8F6BF-5375-455C-9EA6-DF929625EA0E}">
        <p15:presenceInfo xmlns:p15="http://schemas.microsoft.com/office/powerpoint/2012/main" userId="4395e4ef109271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50A-7727-489D-BB48-BA43A3D1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9327-DC70-4EFE-A003-486A44C2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170-F083-4805-8D5C-5BA746D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94DF-31B8-46FC-8905-1E3C50D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CD97-570A-4FE5-8E81-7508C03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7D6-D42B-418B-BE7D-F284F41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F9A0-1B6E-4B29-A648-24FB7CFB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2445-9BBD-4F14-BACD-530D7AE3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D4A8-0EE5-4542-A867-A6840C85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3387-A94F-410E-984A-D118A6AD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2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8087B-E12D-402F-B1D7-0ED488BD5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13937-A623-424B-8FC0-912B6FD9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2F3-4F9C-409F-B6F4-030C5CB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DA7-240A-47F0-9587-774F7034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06C8-061B-4BA3-81CE-B1F07AAC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FEB6-5F6A-4825-A2DC-E4E24C7D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8928-E1CE-4A9B-A5E8-541D5713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9291-6E93-43BC-BDAB-DAD2D68E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A067-B7D7-4F22-8C06-BE97370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4C26-CAE2-4452-B41A-E275AB2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662-C229-4D9E-9A7D-A1EE5C5A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C9DA-84C2-4F1C-9479-681191E2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F776-B312-4845-8F6B-E2C52A4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88DE-C6BD-46E2-8D9A-7D7EF3D6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2F3B-DEE5-4222-9989-910000E1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2EF-125F-41F3-9E24-A60F959A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C28D-8B5A-4272-91EA-58C1C88DD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D64C-DECF-44C9-9076-94B227CA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E1F6-5D74-4EEE-A534-C79DE34A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E24D-8AB8-42F9-92DD-ADB0B258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434D-69D8-489B-B2E1-1899C40E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176-460E-4660-AED4-D11BD8B6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0670-2169-473C-B27C-B531A111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62E61-11B9-4D7D-88A2-1EE0EF26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6921A-BA0F-4DBD-B80A-C26BA474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D2D75-85AE-41FF-B275-86777670B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53BD-247D-4EBF-80C6-D303989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14A9F-31ED-4CB6-B60B-60C10D97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8798-358A-4E7B-8D8D-59C81599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FD72-5F5F-4577-8092-684C9E9A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05A0-ADC9-4ADB-A3A5-DC5623D9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0E5D-3C92-4815-9A56-66E4E49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A3DA1-89DE-48BC-ADC4-B1515923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813D8-FD08-40A0-A725-13276D9F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DDB9D-F6C3-48EC-89B7-4A127ECB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C632-34F8-41E4-88F5-ED907E14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8CF-FB97-4320-BDF7-30C527D3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2410-CC10-4AF6-A03E-05544F7F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7114-5176-4845-B123-0897893F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3CFE-2D65-45CC-8654-578638F0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ED52-0EAC-430F-8641-26C60086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D091-0D9C-40E4-A0CD-8F3FD94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BA05-A974-477D-9D6A-963603A4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FC6C7-00F2-4DF9-8A13-8ED76B0FD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A796-913B-4728-9478-F289FC98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4B74-11A5-4E1A-B14C-9A353FF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070A-9095-49B0-BA71-57B53EE1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F096-0D51-4F1A-891B-1E294AA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BB3-CF16-41B3-BDFC-B960C714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B7D8-05BD-437A-9A3B-3D203383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29CB-8510-402F-84DA-65A7E225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52BB-28F6-4942-A8E7-769D012C89BD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3015-180C-4C29-BC5B-B203D833C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4C21-432C-4480-B928-78187232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9B41B-5603-4AFB-A8B4-C840AE55E9C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IN" dirty="0"/>
                  <a:t>Euclidean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with </a:t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-Center Proximity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9B41B-5603-4AFB-A8B4-C840AE55E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313E500-B316-4082-8B05-B6E44C6BE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Apoorv Vikram Singh</a:t>
            </a:r>
            <a:br>
              <a:rPr lang="en-IN" dirty="0"/>
            </a:br>
            <a:r>
              <a:rPr lang="en-IN" dirty="0"/>
              <a:t>Visiting Here</a:t>
            </a:r>
            <a:br>
              <a:rPr lang="en-IN" dirty="0"/>
            </a:br>
            <a:endParaRPr lang="en-IN" dirty="0"/>
          </a:p>
          <a:p>
            <a:r>
              <a:rPr lang="en-IN" dirty="0"/>
              <a:t>Joint work with Amit Deshpande (Microsoft Research, India) </a:t>
            </a:r>
          </a:p>
          <a:p>
            <a:r>
              <a:rPr lang="en-IN" dirty="0"/>
              <a:t>and Anand Louis (Indian Institute of Science, India)</a:t>
            </a:r>
          </a:p>
        </p:txBody>
      </p:sp>
    </p:spTree>
    <p:extLst>
      <p:ext uri="{BB962C8B-B14F-4D97-AF65-F5344CB8AC3E}">
        <p14:creationId xmlns:p14="http://schemas.microsoft.com/office/powerpoint/2010/main" val="278446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AF7C-6544-41C9-ACC1-571A7730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Lloyd’s behaving bad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8CD070-422C-4601-83C3-96D8514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		Locally-optimal but Globally sub-optimal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A29C5-E6C1-426E-8C4E-A3A32213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70" y="1384582"/>
            <a:ext cx="6066860" cy="43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6C88-7340-4386-9B19-9C8361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practice…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B3053-DB4B-4B99-8B11-9F645BE3A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Clustering algorithms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algorithm / Lloyd’s algorithm,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-means++, etc. work very well on real-world data sets.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This dichotomy between the theoretical intractability and the empirical observations has lead to the CDNM thesis: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dirty="0">
                    <a:solidFill>
                      <a:srgbClr val="FF0000"/>
                    </a:solidFill>
                  </a:rPr>
                  <a:t>C</a:t>
                </a:r>
                <a:r>
                  <a:rPr lang="en-IN" dirty="0"/>
                  <a:t>lustering is </a:t>
                </a:r>
                <a:r>
                  <a:rPr lang="en-IN" dirty="0">
                    <a:solidFill>
                      <a:srgbClr val="FF0000"/>
                    </a:solidFill>
                  </a:rPr>
                  <a:t>D</a:t>
                </a:r>
                <a:r>
                  <a:rPr lang="en-IN" dirty="0"/>
                  <a:t>ifficult only when it does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ot </a:t>
                </a:r>
                <a:r>
                  <a:rPr lang="en-IN" dirty="0">
                    <a:solidFill>
                      <a:srgbClr val="FF0000"/>
                    </a:solidFill>
                  </a:rPr>
                  <a:t>M</a:t>
                </a:r>
                <a:r>
                  <a:rPr lang="en-IN" dirty="0"/>
                  <a:t>atter!</a:t>
                </a:r>
              </a:p>
              <a:p>
                <a:pPr marL="457200" lvl="1" indent="0">
                  <a:buNone/>
                </a:pPr>
                <a:r>
                  <a:rPr lang="en-IN" dirty="0"/>
                  <a:t>	 						-[</a:t>
                </a:r>
                <a:r>
                  <a:rPr lang="en-IN" dirty="0" err="1"/>
                  <a:t>Daniely</a:t>
                </a:r>
                <a:r>
                  <a:rPr lang="en-IN" dirty="0"/>
                  <a:t>, </a:t>
                </a:r>
                <a:r>
                  <a:rPr lang="en-IN" dirty="0" err="1"/>
                  <a:t>Linial</a:t>
                </a:r>
                <a:r>
                  <a:rPr lang="en-IN" dirty="0"/>
                  <a:t>, and Saks, ‘12]</a:t>
                </a:r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B3053-DB4B-4B99-8B11-9F645BE3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75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DCE9-5812-4E8C-BCA5-A499C3D6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Lloyd’s 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96BDE-01AC-43FB-95A4-9C9CA1103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[Arthur and </a:t>
                </a:r>
                <a:r>
                  <a:rPr lang="en-IN" dirty="0" err="1"/>
                  <a:t>Vassilvitskii</a:t>
                </a:r>
                <a:r>
                  <a:rPr lang="en-IN" dirty="0"/>
                  <a:t> ‘06] Initialize the </a:t>
                </a:r>
                <a:r>
                  <a:rPr lang="en-IN" dirty="0" err="1"/>
                  <a:t>centers</a:t>
                </a:r>
                <a:r>
                  <a:rPr lang="en-IN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-sampling followed by Lloyd’s iteration gives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/>
                  <a:t> approximation. </a:t>
                </a:r>
              </a:p>
              <a:p>
                <a:r>
                  <a:rPr lang="en-IN" dirty="0"/>
                  <a:t>[Kumar and Kannan ’10] If the data is separable, then the initial </a:t>
                </a:r>
                <a:r>
                  <a:rPr lang="en-IN" dirty="0" err="1"/>
                  <a:t>centers</a:t>
                </a:r>
                <a:r>
                  <a:rPr lang="en-IN" dirty="0"/>
                  <a:t> given by </a:t>
                </a:r>
                <a:r>
                  <a:rPr lang="en-IN" i="1" dirty="0"/>
                  <a:t>a constant factor approximation for k-means on a “sketch” of the data</a:t>
                </a:r>
                <a:r>
                  <a:rPr lang="en-IN" dirty="0"/>
                  <a:t>,  followed by Lloyd’s gives exact solution. </a:t>
                </a:r>
              </a:p>
              <a:p>
                <a:r>
                  <a:rPr lang="en-IN" dirty="0"/>
                  <a:t>[Chaudhuri et. al, ‘09] Lloyd’s works well for mixture of two Gaussians. </a:t>
                </a:r>
              </a:p>
              <a:p>
                <a:r>
                  <a:rPr lang="en-IN" dirty="0"/>
                  <a:t>…and many more attempts to analyze the Lloyd’s algorithm with assumptions on the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96BDE-01AC-43FB-95A4-9C9CA1103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7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74C-B497-46B6-8160-661B227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does clustering work well on real-world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62DF-D476-48D7-B2B4-95A6AEDE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most real-world data, the underlying “ground-truth” clustering is unambiguous and is “stable” under small perturbations of the data.</a:t>
            </a:r>
          </a:p>
          <a:p>
            <a:endParaRPr lang="en-IN" dirty="0"/>
          </a:p>
          <a:p>
            <a:r>
              <a:rPr lang="en-IN" dirty="0"/>
              <a:t>This has lead to the study of “beyond worst-case analysis” in the TCS community. </a:t>
            </a:r>
          </a:p>
        </p:txBody>
      </p:sp>
    </p:spTree>
    <p:extLst>
      <p:ext uri="{BB962C8B-B14F-4D97-AF65-F5344CB8AC3E}">
        <p14:creationId xmlns:p14="http://schemas.microsoft.com/office/powerpoint/2010/main" val="15962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046-68D0-4503-B503-9104F67D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Intuition: a “stable” instance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AF257-5695-454B-984D-607038777777}"/>
              </a:ext>
            </a:extLst>
          </p:cNvPr>
          <p:cNvSpPr/>
          <p:nvPr/>
        </p:nvSpPr>
        <p:spPr>
          <a:xfrm>
            <a:off x="1454046" y="2473377"/>
            <a:ext cx="1364105" cy="1325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B9D043-F648-4BFA-A14F-F1D0D89B2AD1}"/>
              </a:ext>
            </a:extLst>
          </p:cNvPr>
          <p:cNvSpPr/>
          <p:nvPr/>
        </p:nvSpPr>
        <p:spPr>
          <a:xfrm>
            <a:off x="9989695" y="1147815"/>
            <a:ext cx="1364105" cy="132556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C60E0-647D-4CEC-AF06-58B755043180}"/>
              </a:ext>
            </a:extLst>
          </p:cNvPr>
          <p:cNvSpPr/>
          <p:nvPr/>
        </p:nvSpPr>
        <p:spPr>
          <a:xfrm>
            <a:off x="9989695" y="5167313"/>
            <a:ext cx="1364105" cy="132556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CB9519-74C7-4BC7-9AA5-E0891EBA82ED}"/>
              </a:ext>
            </a:extLst>
          </p:cNvPr>
          <p:cNvSpPr/>
          <p:nvPr/>
        </p:nvSpPr>
        <p:spPr>
          <a:xfrm>
            <a:off x="1454045" y="3660098"/>
            <a:ext cx="1364105" cy="1325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AF8F83-86F5-48BC-BD0D-B8B05B0708DF}"/>
              </a:ext>
            </a:extLst>
          </p:cNvPr>
          <p:cNvSpPr/>
          <p:nvPr/>
        </p:nvSpPr>
        <p:spPr>
          <a:xfrm>
            <a:off x="9117496" y="2014330"/>
            <a:ext cx="2133600" cy="21203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B196E7-8E18-4136-BE1C-0217C893275A}"/>
              </a:ext>
            </a:extLst>
          </p:cNvPr>
          <p:cNvSpPr/>
          <p:nvPr/>
        </p:nvSpPr>
        <p:spPr>
          <a:xfrm>
            <a:off x="1490869" y="2014330"/>
            <a:ext cx="2133600" cy="21203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4027D9-29EA-44A5-8FBF-00322FF0D384}"/>
              </a:ext>
            </a:extLst>
          </p:cNvPr>
          <p:cNvSpPr/>
          <p:nvPr/>
        </p:nvSpPr>
        <p:spPr>
          <a:xfrm>
            <a:off x="9710531" y="248769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BFBEE1-6B1E-40C1-B7A4-14AE2EE90970}"/>
              </a:ext>
            </a:extLst>
          </p:cNvPr>
          <p:cNvSpPr/>
          <p:nvPr/>
        </p:nvSpPr>
        <p:spPr>
          <a:xfrm>
            <a:off x="2077279" y="2756452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C04EC5-7869-4991-B865-03D6699E1DE4}"/>
              </a:ext>
            </a:extLst>
          </p:cNvPr>
          <p:cNvSpPr/>
          <p:nvPr/>
        </p:nvSpPr>
        <p:spPr>
          <a:xfrm>
            <a:off x="2743200" y="2756452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FF274-07AD-4CF7-99AF-15D768A181F5}"/>
              </a:ext>
            </a:extLst>
          </p:cNvPr>
          <p:cNvSpPr/>
          <p:nvPr/>
        </p:nvSpPr>
        <p:spPr>
          <a:xfrm>
            <a:off x="2782957" y="361784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7AA7D5-4901-4C0E-8EF6-B9C286588FF3}"/>
              </a:ext>
            </a:extLst>
          </p:cNvPr>
          <p:cNvSpPr/>
          <p:nvPr/>
        </p:nvSpPr>
        <p:spPr>
          <a:xfrm>
            <a:off x="2491408" y="307450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7EFE97-D235-4559-AAE4-1B608D5EA2DA}"/>
              </a:ext>
            </a:extLst>
          </p:cNvPr>
          <p:cNvSpPr/>
          <p:nvPr/>
        </p:nvSpPr>
        <p:spPr>
          <a:xfrm>
            <a:off x="3210338" y="277633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D9C4ED-07CA-45B5-8246-3AE146F330B2}"/>
              </a:ext>
            </a:extLst>
          </p:cNvPr>
          <p:cNvSpPr/>
          <p:nvPr/>
        </p:nvSpPr>
        <p:spPr>
          <a:xfrm>
            <a:off x="3300332" y="3238048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F235D5-347F-4821-8A3A-36B87D1E5F92}"/>
              </a:ext>
            </a:extLst>
          </p:cNvPr>
          <p:cNvSpPr/>
          <p:nvPr/>
        </p:nvSpPr>
        <p:spPr>
          <a:xfrm>
            <a:off x="1924878" y="3558209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9209A56-CA4E-4840-92CE-4AB75515E3A3}"/>
              </a:ext>
            </a:extLst>
          </p:cNvPr>
          <p:cNvSpPr/>
          <p:nvPr/>
        </p:nvSpPr>
        <p:spPr>
          <a:xfrm>
            <a:off x="3276599" y="2091776"/>
            <a:ext cx="1802294" cy="763034"/>
          </a:xfrm>
          <a:custGeom>
            <a:avLst/>
            <a:gdLst>
              <a:gd name="connsiteX0" fmla="*/ 0 w 2928730"/>
              <a:gd name="connsiteY0" fmla="*/ 763034 h 763034"/>
              <a:gd name="connsiteX1" fmla="*/ 1868556 w 2928730"/>
              <a:gd name="connsiteY1" fmla="*/ 7660 h 763034"/>
              <a:gd name="connsiteX2" fmla="*/ 2928730 w 2928730"/>
              <a:gd name="connsiteY2" fmla="*/ 352216 h 763034"/>
              <a:gd name="connsiteX3" fmla="*/ 2928730 w 2928730"/>
              <a:gd name="connsiteY3" fmla="*/ 352216 h 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8730" h="763034">
                <a:moveTo>
                  <a:pt x="0" y="763034"/>
                </a:moveTo>
                <a:cubicBezTo>
                  <a:pt x="690217" y="419582"/>
                  <a:pt x="1380434" y="76130"/>
                  <a:pt x="1868556" y="7660"/>
                </a:cubicBezTo>
                <a:cubicBezTo>
                  <a:pt x="2356678" y="-60810"/>
                  <a:pt x="2928730" y="352216"/>
                  <a:pt x="2928730" y="352216"/>
                </a:cubicBezTo>
                <a:lnTo>
                  <a:pt x="2928730" y="352216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F2F1B2-10FE-4E0E-851D-926957B7E538}"/>
              </a:ext>
            </a:extLst>
          </p:cNvPr>
          <p:cNvSpPr/>
          <p:nvPr/>
        </p:nvSpPr>
        <p:spPr>
          <a:xfrm>
            <a:off x="5024229" y="2446787"/>
            <a:ext cx="109328" cy="137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E140F6-CD08-4A79-8E56-0FC685135947}"/>
              </a:ext>
            </a:extLst>
          </p:cNvPr>
          <p:cNvCxnSpPr>
            <a:stCxn id="10" idx="7"/>
          </p:cNvCxnSpPr>
          <p:nvPr/>
        </p:nvCxnSpPr>
        <p:spPr>
          <a:xfrm flipV="1">
            <a:off x="2604523" y="3074504"/>
            <a:ext cx="7633759" cy="1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A2E31D-8BF3-4427-A524-5C53B04BB3D7}"/>
              </a:ext>
            </a:extLst>
          </p:cNvPr>
          <p:cNvCxnSpPr/>
          <p:nvPr/>
        </p:nvCxnSpPr>
        <p:spPr>
          <a:xfrm>
            <a:off x="6235908" y="1514007"/>
            <a:ext cx="0" cy="314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416F41-A3B0-4E67-99D3-F6F429E79E4B}"/>
              </a:ext>
            </a:extLst>
          </p:cNvPr>
          <p:cNvSpPr/>
          <p:nvPr/>
        </p:nvSpPr>
        <p:spPr>
          <a:xfrm>
            <a:off x="9917188" y="3619146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A5B0B7-2E93-4497-80F4-EDDDE8E2B89D}"/>
              </a:ext>
            </a:extLst>
          </p:cNvPr>
          <p:cNvSpPr/>
          <p:nvPr/>
        </p:nvSpPr>
        <p:spPr>
          <a:xfrm>
            <a:off x="9523748" y="325203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519C98-5415-4EB7-957B-4FC36D2E1083}"/>
              </a:ext>
            </a:extLst>
          </p:cNvPr>
          <p:cNvSpPr/>
          <p:nvPr/>
        </p:nvSpPr>
        <p:spPr>
          <a:xfrm>
            <a:off x="10118035" y="3014868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158840-9D0F-480B-A715-2B4DAF030F6C}"/>
              </a:ext>
            </a:extLst>
          </p:cNvPr>
          <p:cNvSpPr/>
          <p:nvPr/>
        </p:nvSpPr>
        <p:spPr>
          <a:xfrm>
            <a:off x="10568609" y="2473293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1D1AC7-CF1E-40BE-B184-9B8D1DEE3B32}"/>
              </a:ext>
            </a:extLst>
          </p:cNvPr>
          <p:cNvSpPr/>
          <p:nvPr/>
        </p:nvSpPr>
        <p:spPr>
          <a:xfrm>
            <a:off x="10861514" y="342900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5B39E3A-529C-49A9-BD03-D2928E14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Formalizing the Intuition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9773332-E2E7-4D5F-8483-A8A10451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436" y="1514007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2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  <p:bldP spid="32" grpId="1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75630-074B-4BFD-9B68-46011DBA7A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b="0" dirty="0"/>
                  <a:t>Formally known as: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-Center Proximity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75630-074B-4BFD-9B68-46011DBA7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DFBB-4208-4B0E-8964-D616F821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Proposed by [Awasthi et al. 12]</a:t>
                </a:r>
              </a:p>
              <a:p>
                <a:r>
                  <a:rPr lang="en-IN" dirty="0"/>
                  <a:t>A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with </a:t>
                </a:r>
                <a:r>
                  <a:rPr lang="en-IN" dirty="0" err="1"/>
                  <a:t>centers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if all the points are closer to their own </a:t>
                </a:r>
                <a:r>
                  <a:rPr lang="en-IN" dirty="0" err="1"/>
                  <a:t>centers</a:t>
                </a:r>
                <a:r>
                  <a:rPr lang="en-IN" dirty="0"/>
                  <a:t> by a factor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than to any other </a:t>
                </a:r>
                <a:r>
                  <a:rPr lang="en-IN" dirty="0" err="1"/>
                  <a:t>center</a:t>
                </a:r>
                <a:r>
                  <a:rPr lang="en-IN" dirty="0"/>
                  <a:t>, i.e.,</a:t>
                </a:r>
              </a:p>
              <a:p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sz="2800" dirty="0"/>
                  <a:t>           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:    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‖"/>
                        <m:endChr m:val="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  <a:p>
                <a:pPr marL="457200" lvl="1" indent="0">
                  <a:buNone/>
                </a:pPr>
                <a:endParaRPr lang="en-IN" sz="2800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DFBB-4208-4B0E-8964-D616F821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4ECFAB3-BBF8-4C46-B065-ADBDA6DCCE33}"/>
              </a:ext>
            </a:extLst>
          </p:cNvPr>
          <p:cNvSpPr/>
          <p:nvPr/>
        </p:nvSpPr>
        <p:spPr>
          <a:xfrm>
            <a:off x="3929919" y="4832064"/>
            <a:ext cx="1214204" cy="117675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F8157C-0C6B-42D0-9FE2-13F43E97963F}"/>
              </a:ext>
            </a:extLst>
          </p:cNvPr>
          <p:cNvSpPr/>
          <p:nvPr/>
        </p:nvSpPr>
        <p:spPr>
          <a:xfrm>
            <a:off x="6675619" y="4849292"/>
            <a:ext cx="1214204" cy="117675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A3B39-F517-483B-AD92-C0443CE20EE7}"/>
              </a:ext>
            </a:extLst>
          </p:cNvPr>
          <p:cNvSpPr/>
          <p:nvPr/>
        </p:nvSpPr>
        <p:spPr>
          <a:xfrm>
            <a:off x="4491302" y="5420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11BD53-401A-4871-866A-307CE8E23877}"/>
              </a:ext>
            </a:extLst>
          </p:cNvPr>
          <p:cNvSpPr/>
          <p:nvPr/>
        </p:nvSpPr>
        <p:spPr>
          <a:xfrm rot="19711916" flipH="1" flipV="1">
            <a:off x="4916024" y="50134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F56D05-DD0C-4144-B778-F6D0282595EE}"/>
              </a:ext>
            </a:extLst>
          </p:cNvPr>
          <p:cNvSpPr/>
          <p:nvPr/>
        </p:nvSpPr>
        <p:spPr>
          <a:xfrm>
            <a:off x="7259861" y="54244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965F79-1BBC-466F-8D24-594ED9F1F94C}"/>
              </a:ext>
            </a:extLst>
          </p:cNvPr>
          <p:cNvCxnSpPr>
            <a:stCxn id="6" idx="6"/>
            <a:endCxn id="8" idx="5"/>
          </p:cNvCxnSpPr>
          <p:nvPr/>
        </p:nvCxnSpPr>
        <p:spPr>
          <a:xfrm flipV="1">
            <a:off x="4537021" y="5030946"/>
            <a:ext cx="379637" cy="412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1BF8E-CB68-4813-AD5E-7E68BAEF521F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944232" y="5014069"/>
            <a:ext cx="2338489" cy="4104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02F-6BDE-4DA0-B41B-625FC529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Result for Stable Instances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1EF44-D4B5-41CD-BDC7-584C02EE8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[</a:t>
                </a:r>
                <a:r>
                  <a:rPr lang="en-IN" dirty="0" err="1"/>
                  <a:t>Angelidakis</a:t>
                </a:r>
                <a:r>
                  <a:rPr lang="en-IN" dirty="0"/>
                  <a:t> et al. 17]: Can cluster in polynomial time if: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endParaRPr lang="en-I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The optimal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solution must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proximal. 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1EF44-D4B5-41CD-BDC7-584C02EE8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7970E-806D-4039-B551-F40DE365AA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Experiment: real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7970E-806D-4039-B551-F40DE365A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C44A2-249D-4DAD-8604-276ED7EE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97" y="1780394"/>
            <a:ext cx="7182811" cy="30601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3D2B4-1BD1-489C-9140-9581EFD6D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97" y="5202817"/>
            <a:ext cx="7182810" cy="1199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36CB2-A41C-4297-A722-B63EADF35083}"/>
                  </a:ext>
                </a:extLst>
              </p:cNvPr>
              <p:cNvSpPr txBox="1"/>
              <p:nvPr/>
            </p:nvSpPr>
            <p:spPr>
              <a:xfrm>
                <a:off x="1073425" y="2637183"/>
                <a:ext cx="1749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1.12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36CB2-A41C-4297-A722-B63EADF3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2637183"/>
                <a:ext cx="17492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44C-1722-44B0-841A-1AA45D334F96}"/>
                  </a:ext>
                </a:extLst>
              </p:cNvPr>
              <p:cNvSpPr txBox="1"/>
              <p:nvPr/>
            </p:nvSpPr>
            <p:spPr>
              <a:xfrm>
                <a:off x="1005740" y="5514109"/>
                <a:ext cx="18169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1.025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44C-1722-44B0-841A-1AA45D33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40" y="5514109"/>
                <a:ext cx="181697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1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367-4C8B-4F4F-AB71-0A33A222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 about previous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E6FBA-5E70-4DAF-9EA5-5EE4B493D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IN" dirty="0"/>
                  <a:t> is unrealistic. No real-world data-sets satisfy this. 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In practice, people do not care about the “optimal” k-means solution.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		k-means is a proxy for “ground-truth”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We need most stable solution.</a:t>
                </a:r>
              </a:p>
              <a:p>
                <a:pPr marL="457200" lvl="1" indent="0">
                  <a:buNone/>
                </a:pPr>
                <a:r>
                  <a:rPr lang="en-IN" dirty="0"/>
                  <a:t>[Ben-David ‘18] Most-stable solution need not always be the optimal cost solution 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All previous works assume that the most stable solution has the optimal cost. </a:t>
                </a:r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E6FBA-5E70-4DAF-9EA5-5EE4B493D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0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D6EB-FD56-410B-A1F0-95496B27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Definition?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DAE3B-D533-4ECC-A8F5-C4EDEE004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Intuitively, clustering is the task of grouping objects such that:</a:t>
                </a:r>
              </a:p>
              <a:p>
                <a:pPr lvl="1"/>
                <a:r>
                  <a:rPr lang="en-IN" dirty="0"/>
                  <a:t> similar objects end up in the same group, and</a:t>
                </a:r>
              </a:p>
              <a:p>
                <a:pPr lvl="1"/>
                <a:r>
                  <a:rPr lang="en-IN" dirty="0"/>
                  <a:t> dissimilar objects are separated into different groups.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It is not at all clear how to come up with a more rigorous definition.</a:t>
                </a:r>
              </a:p>
              <a:p>
                <a:pPr lvl="1"/>
                <a:r>
                  <a:rPr lang="en-IN" dirty="0"/>
                  <a:t>similarity (or proximity) is not a transitive relation,           </a:t>
                </a:r>
              </a:p>
              <a:p>
                <a:pPr lvl="1"/>
                <a:r>
                  <a:rPr lang="en-IN" dirty="0"/>
                  <a:t>while, cluster sharing is a transitive relation                      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							 contradiction!!  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	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DAE3B-D533-4ECC-A8F5-C4EDEE004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FC914EA0-9692-44AB-B80E-619C4C569AFD}"/>
              </a:ext>
            </a:extLst>
          </p:cNvPr>
          <p:cNvSpPr/>
          <p:nvPr/>
        </p:nvSpPr>
        <p:spPr>
          <a:xfrm rot="940264">
            <a:off x="8030817" y="4027799"/>
            <a:ext cx="142196" cy="703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7BE9F-412E-470F-ABA2-C0C40FB1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8" y="5259028"/>
            <a:ext cx="5561352" cy="3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0A4-8AA2-407D-82B1-B6B0F5F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Desirable Properties of “Ground-Truth”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2302F-FDDA-4088-A923-65E8274B5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r>
                  <a:rPr lang="en-IN" dirty="0"/>
                  <a:t>The ground-truth clustering should be the most stable clustering, i.e., a clustering with the maximum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clusters should be roughly balanced in size.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2302F-FDDA-4088-A923-65E8274B5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1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C8EC-BA40-4CA1-A2CD-D615B49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Algorithmic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37165-158D-463C-8C15-1927B7540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Aim: Given a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, output k-clusters such that the clustering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proximal. The clusters should be roughly balanced in size. </a:t>
                </a:r>
              </a:p>
              <a:p>
                <a:r>
                  <a:rPr lang="en-IN" dirty="0"/>
                  <a:t>Theorem: Suppose there exists a clustering which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such that the clustering is roughly balanced in size, then our algorithm can out such a cluster with constant probability in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𝑝𝑜𝑙𝑦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. In case there exists no such clustering, our algorithm will tell us that. </a:t>
                </a:r>
              </a:p>
              <a:p>
                <a:r>
                  <a:rPr lang="en-IN" dirty="0"/>
                  <a:t>Comment: In real-world data-sets the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is not known. We can iterate over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and output the highest one.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37165-158D-463C-8C15-1927B7540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1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A7D26-82FA-4050-98A4-8266994F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dirty="0" err="1"/>
              <a:t>Algo</a:t>
            </a:r>
            <a:r>
              <a:rPr lang="en-IN" sz="2800" dirty="0"/>
              <a:t> Proof Sketch</a:t>
            </a:r>
            <a:br>
              <a:rPr lang="en-IN" sz="2800" dirty="0"/>
            </a:br>
            <a:r>
              <a:rPr lang="en-IN" sz="2800" dirty="0"/>
              <a:t>Insight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FFBB-61D6-4EEC-A9DD-29D1F0E1B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Recall: 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This property gives us a nice geometry.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EFFBB-61D6-4EEC-A9DD-29D1F0E1B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996" t="-1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712CE-8E97-406F-8B25-BE54B44B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95" y="1674055"/>
            <a:ext cx="7519311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52405-4251-4BD3-BEC8-BA008237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1548"/>
            <a:ext cx="7787377" cy="954156"/>
          </a:xfrm>
        </p:spPr>
        <p:txBody>
          <a:bodyPr>
            <a:normAutofit/>
          </a:bodyPr>
          <a:lstStyle/>
          <a:p>
            <a:r>
              <a:rPr lang="en-IN" sz="4000" dirty="0"/>
              <a:t>Insight 1: Main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8D519-7F33-47F6-A460-12A14E8F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44487"/>
            <a:ext cx="6172200" cy="44165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All clusters lie in a bounded radius circle</a:t>
            </a:r>
          </a:p>
          <a:p>
            <a:pPr marL="514350" indent="-514350">
              <a:buAutoNum type="arabicPeriod"/>
            </a:pPr>
            <a:r>
              <a:rPr lang="en-IN" dirty="0"/>
              <a:t>There is a scope to make error in estimating the </a:t>
            </a:r>
            <a:r>
              <a:rPr lang="en-IN" dirty="0" err="1"/>
              <a:t>centers</a:t>
            </a:r>
            <a:r>
              <a:rPr lang="en-IN" dirty="0"/>
              <a:t> and still get the correct clustering (due to </a:t>
            </a:r>
            <a:r>
              <a:rPr lang="en-IN" dirty="0" err="1"/>
              <a:t>center</a:t>
            </a:r>
            <a:r>
              <a:rPr lang="en-IN" dirty="0"/>
              <a:t> proximity)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EA4A3E-4C64-48EC-A7AA-5E91555EE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previous figure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67EAA75-9F25-40E8-A348-FAE75351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44" y="2957635"/>
            <a:ext cx="3612723" cy="13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26568-DF9D-401F-9F7C-259EBC6E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Proof Sketch: Insight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3ACB-297E-4233-A47D-C7988512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Approximate Caratheodory Theorem: Sample points uniformly at random from a cluster of bounded radius. Mean of the sample is close to the cluster mean. Number of sampled points do not depend on the dimension!!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					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29238B-18FB-4C2F-B1A9-037C62B9F61B}"/>
              </a:ext>
            </a:extLst>
          </p:cNvPr>
          <p:cNvSpPr/>
          <p:nvPr/>
        </p:nvSpPr>
        <p:spPr>
          <a:xfrm>
            <a:off x="3604591" y="3429000"/>
            <a:ext cx="2252870" cy="2229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754FEE-E48C-4F06-8B4C-957F1F738A37}"/>
              </a:ext>
            </a:extLst>
          </p:cNvPr>
          <p:cNvSpPr/>
          <p:nvPr/>
        </p:nvSpPr>
        <p:spPr>
          <a:xfrm>
            <a:off x="4505739" y="4338430"/>
            <a:ext cx="450574" cy="41081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93E847-3D29-4F98-9688-42EF1A40C78A}"/>
              </a:ext>
            </a:extLst>
          </p:cNvPr>
          <p:cNvSpPr/>
          <p:nvPr/>
        </p:nvSpPr>
        <p:spPr>
          <a:xfrm>
            <a:off x="4108174" y="4870173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8E6D9-1BE0-4994-9ACF-52A0D4A69449}"/>
              </a:ext>
            </a:extLst>
          </p:cNvPr>
          <p:cNvSpPr/>
          <p:nvPr/>
        </p:nvSpPr>
        <p:spPr>
          <a:xfrm>
            <a:off x="5387006" y="4923182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D3C81D-3519-43CA-9EFB-263DD44EB262}"/>
              </a:ext>
            </a:extLst>
          </p:cNvPr>
          <p:cNvSpPr/>
          <p:nvPr/>
        </p:nvSpPr>
        <p:spPr>
          <a:xfrm>
            <a:off x="4366590" y="3948285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54A1D-B056-4F40-A295-ABD1463A9C2D}"/>
              </a:ext>
            </a:extLst>
          </p:cNvPr>
          <p:cNvSpPr/>
          <p:nvPr/>
        </p:nvSpPr>
        <p:spPr>
          <a:xfrm>
            <a:off x="4664764" y="5387009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DEA61D-27F2-4D97-B5FA-A6F9182B0720}"/>
              </a:ext>
            </a:extLst>
          </p:cNvPr>
          <p:cNvSpPr/>
          <p:nvPr/>
        </p:nvSpPr>
        <p:spPr>
          <a:xfrm>
            <a:off x="5406886" y="4001294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672FC7-973B-4029-9D49-52AC17EA06F7}"/>
              </a:ext>
            </a:extLst>
          </p:cNvPr>
          <p:cNvSpPr/>
          <p:nvPr/>
        </p:nvSpPr>
        <p:spPr>
          <a:xfrm>
            <a:off x="5473147" y="4366591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053213-59DA-4BBE-A90A-8AA5002C9515}"/>
              </a:ext>
            </a:extLst>
          </p:cNvPr>
          <p:cNvSpPr/>
          <p:nvPr/>
        </p:nvSpPr>
        <p:spPr>
          <a:xfrm>
            <a:off x="4883426" y="4949686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791F77-26CD-4BA8-A9B2-12765C6E3FD3}"/>
              </a:ext>
            </a:extLst>
          </p:cNvPr>
          <p:cNvSpPr/>
          <p:nvPr/>
        </p:nvSpPr>
        <p:spPr>
          <a:xfrm>
            <a:off x="4724398" y="3647660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113E0-4D82-4BED-ABCC-739BE2630C77}"/>
              </a:ext>
            </a:extLst>
          </p:cNvPr>
          <p:cNvSpPr txBox="1"/>
          <p:nvPr/>
        </p:nvSpPr>
        <p:spPr>
          <a:xfrm>
            <a:off x="8097078" y="3647659"/>
            <a:ext cx="210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Actually it is something more general. </a:t>
            </a:r>
          </a:p>
        </p:txBody>
      </p:sp>
    </p:spTree>
    <p:extLst>
      <p:ext uri="{BB962C8B-B14F-4D97-AF65-F5344CB8AC3E}">
        <p14:creationId xmlns:p14="http://schemas.microsoft.com/office/powerpoint/2010/main" val="10543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5925-4162-4504-A101-E37ABB6C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Algorithm: putting the two insights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739D8E-1929-4A24-B643-AAD70AE47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Uniformly at random sample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−1))</m:t>
                        </m:r>
                      </m:den>
                    </m:f>
                  </m:oMath>
                </a14:m>
                <a:r>
                  <a:rPr lang="en-IN" dirty="0"/>
                  <a:t> number of points.</a:t>
                </a:r>
              </a:p>
              <a:p>
                <a:pPr lvl="1"/>
                <a:r>
                  <a:rPr lang="en-IN" dirty="0"/>
                  <a:t>Since the desired clusters are roughly balanced, we get points from all the clusters.</a:t>
                </a:r>
              </a:p>
              <a:p>
                <a:pPr lvl="1"/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Brute-force over all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partitioning of the sampled points. </a:t>
                </a:r>
              </a:p>
              <a:p>
                <a:pPr lvl="1"/>
                <a:r>
                  <a:rPr lang="en-IN" dirty="0"/>
                  <a:t>One partitioning corresponds to the actual partitioning.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Estimate the means, and output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clustering of the minimum cost. </a:t>
                </a:r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739D8E-1929-4A24-B643-AAD70AE47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16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85-944D-467F-9AED-E0189DE4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Certain Class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86381-C90D-489E-BCEC-D9B6A9A0B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Z be the class of outliers. Suppose 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IN" dirty="0"/>
                  <a:t> (the number of outliers)</a:t>
                </a:r>
              </a:p>
              <a:p>
                <a:r>
                  <a:rPr lang="en-IN" dirty="0"/>
                  <a:t>For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IN" dirty="0"/>
                  <a:t>. </a:t>
                </a:r>
                <a:br>
                  <a:rPr lang="en-IN" dirty="0"/>
                </a:br>
                <a:r>
                  <a:rPr lang="en-IN" dirty="0"/>
                  <a:t>Moreover,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/>
                  <a:t> we have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‖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86381-C90D-489E-BCEC-D9B6A9A0B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C3ED1D-2679-4EDE-A4C6-8A17FB9B1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58" y="3721100"/>
            <a:ext cx="5248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DCFC-01C4-4164-97D4-BE49C4CA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Outliers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AF547-3085-4CE8-9A2D-A78AA3DA1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Same algorithm as before, except go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partitions instead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partitions.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After getting the clustering, remove the farthest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/>
                  <a:t> points. 	</a:t>
                </a:r>
              </a:p>
              <a:p>
                <a:pPr lvl="1"/>
                <a:r>
                  <a:rPr lang="en-IN" dirty="0"/>
                  <a:t>The definition of outliers defines that the points are the farthest.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AF547-3085-4CE8-9A2D-A78AA3DA1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8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A007-BF7C-412D-AF4F-4F6B272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D7E41-8A97-4D82-B909-F9F094A4F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Result can be extended to k-median as well. In fact, any clustering objective, where one can find the </a:t>
                </a:r>
                <a:r>
                  <a:rPr lang="en-IN" dirty="0" err="1"/>
                  <a:t>center</a:t>
                </a:r>
                <a:r>
                  <a:rPr lang="en-IN" dirty="0"/>
                  <a:t> using uniform random sampling techniques. </a:t>
                </a:r>
              </a:p>
              <a:p>
                <a:endParaRPr lang="en-IN" dirty="0"/>
              </a:p>
              <a:p>
                <a:r>
                  <a:rPr lang="en-IN" dirty="0"/>
                  <a:t>This algorithm adapts well to same cluster queries. </a:t>
                </a:r>
              </a:p>
              <a:p>
                <a:pPr marL="0" indent="0">
                  <a:buNone/>
                </a:pPr>
                <a:r>
                  <a:rPr lang="en-IN" dirty="0"/>
                  <a:t>Same Cluster Queries: “do two given points belong to the same ground-truth cluster?”</a:t>
                </a:r>
              </a:p>
              <a:p>
                <a:pPr marL="0" indent="0">
                  <a:buNone/>
                </a:pPr>
                <a:r>
                  <a:rPr lang="en-IN" dirty="0"/>
                  <a:t>Under such a setting, our algorithm would 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k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same cluster queries and output the exact clustering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D7E41-8A97-4D82-B909-F9F094A4F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6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DF88-2258-484D-BF22-D2979B0E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F47A-128A-4870-B53A-EAD2744F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sampling technique is very useful. </a:t>
            </a:r>
          </a:p>
          <a:p>
            <a:endParaRPr lang="en-IN" dirty="0"/>
          </a:p>
          <a:p>
            <a:r>
              <a:rPr lang="en-IN" dirty="0"/>
              <a:t>Can be used to many kind of problems like facility location, cost-balanced clustering, topic modelling, fair clustering, etc. [Kumar et al.’10; Deshpande, Louis, S’ 19]</a:t>
            </a:r>
          </a:p>
        </p:txBody>
      </p:sp>
    </p:spTree>
    <p:extLst>
      <p:ext uri="{BB962C8B-B14F-4D97-AF65-F5344CB8AC3E}">
        <p14:creationId xmlns:p14="http://schemas.microsoft.com/office/powerpoint/2010/main" val="295017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9FDE7EE-6C83-47D2-A973-CF8493DA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12E728-F1CD-4EB4-B0F1-76EF294D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Another Problem: lack of “ground-truth” clustering (there is no absolute success evaluation 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vs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7C80B9-C7EE-48A7-8A05-97158C6D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6" y="2867177"/>
            <a:ext cx="4248151" cy="1547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2FB13E-6E28-4669-9015-BE816361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89" y="2299543"/>
            <a:ext cx="4117145" cy="26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93E-F3BB-4D68-8DC7-A964804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32C7A-13BA-410E-AD93-2C08CC01F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Known: NP-Hard to cluster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in general metrics [Ben-David,  </a:t>
                </a:r>
                <a:r>
                  <a:rPr lang="en-IN" dirty="0" err="1"/>
                  <a:t>Reyzin</a:t>
                </a:r>
                <a:r>
                  <a:rPr lang="en-IN" dirty="0"/>
                  <a:t> 11]</a:t>
                </a:r>
              </a:p>
              <a:p>
                <a:endParaRPr lang="en-IN" dirty="0"/>
              </a:p>
              <a:p>
                <a:r>
                  <a:rPr lang="en-IN" dirty="0"/>
                  <a:t>Our Result: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/>
                  <a:t>, such that it is NP-Hard to approximate the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Euclidean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-means, where the size of clusters are roughly balanced, to a factor better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(Reduction from vertex-cover problem)</a:t>
                </a:r>
              </a:p>
              <a:p>
                <a:endParaRPr lang="en-IN" dirty="0"/>
              </a:p>
              <a:p>
                <a:r>
                  <a:rPr lang="en-IN" dirty="0"/>
                  <a:t>Number of </a:t>
                </a:r>
                <a:r>
                  <a:rPr lang="en-IN" dirty="0" err="1"/>
                  <a:t>Clusterings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for which we can construct an instance such that the total number of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possible </a:t>
                </a:r>
                <a:r>
                  <a:rPr lang="en-IN" dirty="0" err="1"/>
                  <a:t>clusterings</a:t>
                </a:r>
                <a:r>
                  <a:rPr lang="en-IN" dirty="0"/>
                  <a:t>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32C7A-13BA-410E-AD93-2C08CC01F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6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E80A7-F9EE-4016-BDBC-948EBCED4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238E-1767-4480-BAE6-2C2569A5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D8-E22B-4ED3-9F65-DEEBE9FF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6000" dirty="0"/>
              <a:t>Have Merci!</a:t>
            </a:r>
          </a:p>
          <a:p>
            <a:pPr marL="0" indent="0" algn="ctr">
              <a:buNone/>
            </a:pPr>
            <a:r>
              <a:rPr lang="en-IN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24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2B8-5A89-416B-B7B3-8A3D699E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7E1D-D409-4CC8-9E54-DE82B499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Popular Approach: define a cost function over a parameterized set of possible partition </a:t>
            </a:r>
          </a:p>
          <a:p>
            <a:r>
              <a:rPr lang="en-IN" dirty="0"/>
              <a:t>The Goal: Find a partitioning that outputs minimum/minimal cost clustering. </a:t>
            </a:r>
          </a:p>
          <a:p>
            <a:r>
              <a:rPr lang="en-IN" dirty="0"/>
              <a:t>Popular cost functions: k-means, k-medians, k-</a:t>
            </a:r>
            <a:r>
              <a:rPr lang="en-IN" dirty="0" err="1"/>
              <a:t>centers</a:t>
            </a:r>
            <a:r>
              <a:rPr lang="en-IN" dirty="0"/>
              <a:t>, etc. </a:t>
            </a:r>
          </a:p>
          <a:p>
            <a:r>
              <a:rPr lang="en-IN" dirty="0"/>
              <a:t>Today we will focus on the k-means objective function. </a:t>
            </a:r>
          </a:p>
        </p:txBody>
      </p:sp>
    </p:spTree>
    <p:extLst>
      <p:ext uri="{BB962C8B-B14F-4D97-AF65-F5344CB8AC3E}">
        <p14:creationId xmlns:p14="http://schemas.microsoft.com/office/powerpoint/2010/main" val="20056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BF503-B105-41AA-93EB-8AC874EC4C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BF503-B105-41AA-93EB-8AC874EC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38543-BFF1-42C9-9D62-D78A3E83E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of the data,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objective function measures the squared distance between each point</a:t>
                </a:r>
                <a:r>
                  <a:rPr lang="en-IN" i="1" dirty="0"/>
                  <a:t> </a:t>
                </a:r>
                <a:r>
                  <a:rPr lang="en-IN" dirty="0"/>
                  <a:t>to the centroid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of its cluster: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38543-BFF1-42C9-9D62-D78A3E83E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A602-38EA-454C-88BE-560B1B36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k-Means Result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B0B34-E8E7-4760-BAE3-72EB9A68F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[Inaba et al., 94] PTAS when both k, and d are constant.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[Kumar et al., 04] PTAS only when k is assumed to be a constant.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 [Cohen-</a:t>
                </a:r>
                <a:r>
                  <a:rPr lang="en-IN" dirty="0" err="1"/>
                  <a:t>Addad</a:t>
                </a:r>
                <a:r>
                  <a:rPr lang="en-IN" dirty="0"/>
                  <a:t> et al., 16], [</a:t>
                </a:r>
                <a:r>
                  <a:rPr lang="en-IN" dirty="0" err="1"/>
                  <a:t>Friggstad</a:t>
                </a:r>
                <a:r>
                  <a:rPr lang="en-IN" dirty="0"/>
                  <a:t> et al., 16] PTAS only when d is assumed to be a constant.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[Ahmadian et al., 17]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6.357+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-approximation algorithm for k-means.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B0B34-E8E7-4760-BAE3-72EB9A68F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FB7074-11CA-4452-96A9-0C4BD867A8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is Hard </a:t>
                </a:r>
                <a:r>
                  <a:rPr lang="en-IN" dirty="0">
                    <a:sym typeface="Wingdings" panose="05000000000000000000" pitchFamily="2" charset="2"/>
                  </a:rPr>
                  <a:t>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FB7074-11CA-4452-96A9-0C4BD867A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1659-9150-43DB-82B0-B0D3CD607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[</a:t>
                </a:r>
                <a:r>
                  <a:rPr lang="en-IN" dirty="0" err="1"/>
                  <a:t>Aloise</a:t>
                </a:r>
                <a:r>
                  <a:rPr lang="en-IN" dirty="0"/>
                  <a:t> et al., 09], [Dasgupta et al., 09], [Mahajan et al., 12] Optimizing the k-means objective is NP-Hard in the worst case (even for k = 2 or d = 2).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[Awasthi et al., 15] There exists 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IN" dirty="0"/>
                  <a:t>such that it is NP-Hard to approximate the k-means within a factor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1659-9150-43DB-82B0-B0D3CD607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FEFB-F6EE-4513-BA36-4BBD3D4C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Lloyd’s Algorithm: a famous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D5A6-5DE6-4015-A5DB-EB20C4150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IN" dirty="0"/>
                  <a:t>Start with k </a:t>
                </a:r>
                <a:r>
                  <a:rPr lang="en-IN" dirty="0" err="1"/>
                  <a:t>centers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chosen uniformly at random.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Assign every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to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whose cluster </a:t>
                </a:r>
                <a:r>
                  <a:rPr lang="en-IN" dirty="0" err="1"/>
                  <a:t>center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closest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. 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Update the list of </a:t>
                </a:r>
                <a:r>
                  <a:rPr lang="en-IN" dirty="0" err="1"/>
                  <a:t>centers</a:t>
                </a:r>
                <a:r>
                  <a:rPr lang="en-IN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If the </a:t>
                </a:r>
                <a:r>
                  <a:rPr lang="en-IN" dirty="0" err="1"/>
                  <a:t>centers</a:t>
                </a:r>
                <a:r>
                  <a:rPr lang="en-IN" dirty="0"/>
                  <a:t> have NOT changed, then terminate, otherwise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Motivation: Parallel Axis Theorem:</a:t>
                </a:r>
              </a:p>
              <a:p>
                <a:pPr marL="1828800" lvl="4" indent="0" algn="ctr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D5A6-5DE6-4015-A5DB-EB20C4150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13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CF12F7D-58EA-45B8-8358-EE77349FEAE2}"/>
              </a:ext>
            </a:extLst>
          </p:cNvPr>
          <p:cNvSpPr/>
          <p:nvPr/>
        </p:nvSpPr>
        <p:spPr>
          <a:xfrm rot="10800000">
            <a:off x="10220076" y="2822713"/>
            <a:ext cx="715617" cy="1272209"/>
          </a:xfrm>
          <a:prstGeom prst="curvedRightArrow">
            <a:avLst>
              <a:gd name="adj1" fmla="val 2665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6813-750D-4EFC-87F3-F032636F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Lloyd’s can be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0E48-3EBF-4147-BD3A-BF5E8A83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is no provable bound Lloyd’s algorithm achieves. The cost can be arbitrarily bad. </a:t>
            </a:r>
          </a:p>
          <a:p>
            <a:r>
              <a:rPr lang="en-IN" dirty="0"/>
              <a:t>There are also known worst-case instances where the popular Lloyd’s algorithm takes exponentially many iterations to converge to a local optimum. </a:t>
            </a:r>
          </a:p>
          <a:p>
            <a:pPr lvl="1"/>
            <a:r>
              <a:rPr lang="en-IN" dirty="0"/>
              <a:t> However, Lloyd’s work quite fast in real life (which makes it the most commonly used algorithm for clustering). </a:t>
            </a:r>
          </a:p>
          <a:p>
            <a:r>
              <a:rPr lang="en-IN" dirty="0"/>
              <a:t>[Arthur et al., 09] Lloyds algorithm has a smoothed running time polynomial in 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8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1496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Euclidean k-Means with  α-Center Proximity</vt:lpstr>
      <vt:lpstr>Clustering Definition?</vt:lpstr>
      <vt:lpstr>PowerPoint Presentation</vt:lpstr>
      <vt:lpstr>PowerPoint Presentation</vt:lpstr>
      <vt:lpstr>k-Means Clustering</vt:lpstr>
      <vt:lpstr>Existing k-Means Result </vt:lpstr>
      <vt:lpstr>k-Means is Hard  </vt:lpstr>
      <vt:lpstr>Lloyd’s Algorithm: a famous algorithm</vt:lpstr>
      <vt:lpstr>Lloyd’s can be bad!</vt:lpstr>
      <vt:lpstr>Lloyd’s behaving bad </vt:lpstr>
      <vt:lpstr>In practice…</vt:lpstr>
      <vt:lpstr>Lloyd’s Guarantee</vt:lpstr>
      <vt:lpstr>Why does clustering work well on real-world data?</vt:lpstr>
      <vt:lpstr>Intuition: a “stable” instance</vt:lpstr>
      <vt:lpstr>Formalizing the Intuition</vt:lpstr>
      <vt:lpstr>Formally known as: α-Center Proximity</vt:lpstr>
      <vt:lpstr>Previous Result for Stable Instances</vt:lpstr>
      <vt:lpstr>Experiment: real value of α</vt:lpstr>
      <vt:lpstr>Comments about previous works</vt:lpstr>
      <vt:lpstr>Desirable Properties of “Ground-Truth” Clustering</vt:lpstr>
      <vt:lpstr>Our Algorithmic Result</vt:lpstr>
      <vt:lpstr>Algo Proof Sketch Insight 1</vt:lpstr>
      <vt:lpstr>Insight 1: Main Points</vt:lpstr>
      <vt:lpstr>Proof Sketch: Insight 2</vt:lpstr>
      <vt:lpstr>The Algorithm: putting the two insights together</vt:lpstr>
      <vt:lpstr>Handling Certain Class of Outliers</vt:lpstr>
      <vt:lpstr>Handling Outliers </vt:lpstr>
      <vt:lpstr>Discussions</vt:lpstr>
      <vt:lpstr>Discussions</vt:lpstr>
      <vt:lpstr>Lower Bounds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k-Means with  α-Center Proximity</dc:title>
  <dc:creator>Apoorv Vikram Singh</dc:creator>
  <cp:lastModifiedBy>Apoorv Vikram Singh</cp:lastModifiedBy>
  <cp:revision>9</cp:revision>
  <dcterms:created xsi:type="dcterms:W3CDTF">2019-10-14T17:29:18Z</dcterms:created>
  <dcterms:modified xsi:type="dcterms:W3CDTF">2019-10-15T08:23:05Z</dcterms:modified>
</cp:coreProperties>
</file>