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C7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C50A-7727-489D-BB48-BA43A3D1B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D9327-DC70-4EFE-A003-486A44C2A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D0170-F083-4805-8D5C-5BA746D2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52BB-28F6-4942-A8E7-769D012C89BD}" type="datetimeFigureOut">
              <a:rPr lang="en-IN" smtClean="0"/>
              <a:t>10-08-2019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794DF-31B8-46FC-8905-1E3C50D8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6CD97-570A-4FE5-8E81-7508C03D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D96A-81C4-45A1-AB12-B0D922F0F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89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C87D6-D42B-418B-BE7D-F284F412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BF9A0-1B6E-4B29-A648-24FB7CFBC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22445-9BBD-4F14-BACD-530D7AE36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52BB-28F6-4942-A8E7-769D012C89BD}" type="datetimeFigureOut">
              <a:rPr lang="en-IN" smtClean="0"/>
              <a:t>10-08-2019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4D4A8-0EE5-4542-A867-A6840C853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E3387-A94F-410E-984A-D118A6AD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D96A-81C4-45A1-AB12-B0D922F0F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02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8087B-E12D-402F-B1D7-0ED488BD5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13937-A623-424B-8FC0-912B6FD9C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B32F3-4F9C-409F-B6F4-030C5CBE7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52BB-28F6-4942-A8E7-769D012C89BD}" type="datetimeFigureOut">
              <a:rPr lang="en-IN" smtClean="0"/>
              <a:t>10-08-2019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BDA7-240A-47F0-9587-774F7034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B06C8-061B-4BA3-81CE-B1F07AAC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D96A-81C4-45A1-AB12-B0D922F0F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61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FEB6-5F6A-4825-A2DC-E4E24C7D3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C8928-E1CE-4A9B-A5E8-541D57135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89291-6E93-43BC-BDAB-DAD2D68E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52BB-28F6-4942-A8E7-769D012C89BD}" type="datetimeFigureOut">
              <a:rPr lang="en-IN" smtClean="0"/>
              <a:t>10-08-2019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AA067-B7D7-4F22-8C06-BE97370A5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04C26-CAE2-4452-B41A-E275AB20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D96A-81C4-45A1-AB12-B0D922F0F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21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B5662-C229-4D9E-9A7D-A1EE5C5A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8C9DA-84C2-4F1C-9479-681191E25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3F776-B312-4845-8F6B-E2C52A41A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52BB-28F6-4942-A8E7-769D012C89BD}" type="datetimeFigureOut">
              <a:rPr lang="en-IN" smtClean="0"/>
              <a:t>10-08-2019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188DE-C6BD-46E2-8D9A-7D7EF3D6A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D2F3B-DEE5-4222-9989-910000E1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D96A-81C4-45A1-AB12-B0D922F0F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79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B2EF-125F-41F3-9E24-A60F959A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2C28D-8B5A-4272-91EA-58C1C88DD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BD64C-DECF-44C9-9076-94B227CA0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7E1F6-5D74-4EEE-A534-C79DE34A0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52BB-28F6-4942-A8E7-769D012C89BD}" type="datetimeFigureOut">
              <a:rPr lang="en-IN" smtClean="0"/>
              <a:t>10-08-2019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CE24D-8AB8-42F9-92DD-ADB0B258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1434D-69D8-489B-B2E1-1899C40E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D96A-81C4-45A1-AB12-B0D922F0F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86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9D176-460E-4660-AED4-D11BD8B6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F0670-2169-473C-B27C-B531A1111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62E61-11B9-4D7D-88A2-1EE0EF269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06921A-BA0F-4DBD-B80A-C26BA4744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2D2D75-85AE-41FF-B275-86777670B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4453BD-247D-4EBF-80C6-D3039897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52BB-28F6-4942-A8E7-769D012C89BD}" type="datetimeFigureOut">
              <a:rPr lang="en-IN" smtClean="0"/>
              <a:t>10-08-2019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E14A9F-31ED-4CB6-B60B-60C10D977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4D8798-358A-4E7B-8D8D-59C81599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D96A-81C4-45A1-AB12-B0D922F0F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58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7FD72-5F5F-4577-8092-684C9E9A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F05A0-ADC9-4ADB-A3A5-DC5623D9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52BB-28F6-4942-A8E7-769D012C89BD}" type="datetimeFigureOut">
              <a:rPr lang="en-IN" smtClean="0"/>
              <a:t>10-08-2019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80E5D-3C92-4815-9A56-66E4E490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1A3DA1-89DE-48BC-ADC4-B15159236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D96A-81C4-45A1-AB12-B0D922F0F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06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813D8-FD08-40A0-A725-13276D9F5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52BB-28F6-4942-A8E7-769D012C89BD}" type="datetimeFigureOut">
              <a:rPr lang="en-IN" smtClean="0"/>
              <a:t>10-08-2019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DDB9D-F6C3-48EC-89B7-4A127ECB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6C632-34F8-41E4-88F5-ED907E14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D96A-81C4-45A1-AB12-B0D922F0F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11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08CF-FB97-4320-BDF7-30C527D3D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A2410-CC10-4AF6-A03E-05544F7FB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C7114-5176-4845-B123-0897893FD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63CFE-2D65-45CC-8654-578638F0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52BB-28F6-4942-A8E7-769D012C89BD}" type="datetimeFigureOut">
              <a:rPr lang="en-IN" smtClean="0"/>
              <a:t>10-08-2019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DED52-0EAC-430F-8641-26C600865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4D091-0D9C-40E4-A0CD-8F3FD9407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D96A-81C4-45A1-AB12-B0D922F0F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12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5BA05-A974-477D-9D6A-963603A41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7FC6C7-00F2-4DF9-8A13-8ED76B0FD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BA796-913B-4728-9478-F289FC986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64B74-11A5-4E1A-B14C-9A353FF3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52BB-28F6-4942-A8E7-769D012C89BD}" type="datetimeFigureOut">
              <a:rPr lang="en-IN" smtClean="0"/>
              <a:t>10-08-2019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F070A-9095-49B0-BA71-57B53EE1F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DF096-0D51-4F1A-891B-1E294AA3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D96A-81C4-45A1-AB12-B0D922F0F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85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58BB3-CF16-41B3-BDFC-B960C714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EB7D8-05BD-437A-9A3B-3D2033832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029CB-8510-402F-84DA-65A7E225C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52BB-28F6-4942-A8E7-769D012C89BD}" type="datetimeFigureOut">
              <a:rPr lang="en-IN" smtClean="0"/>
              <a:t>10-08-2019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A3015-180C-4C29-BC5B-B203D833C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94C21-432C-4480-B928-78187232C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2D96A-81C4-45A1-AB12-B0D922F0F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33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99B41B-5603-4AFB-A8B4-C840AE55E9C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IN" dirty="0"/>
                  <a:t>Euclidean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/>
                  <a:t>-Means with </a:t>
                </a:r>
                <a:br>
                  <a:rPr lang="en-I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/>
                  <a:t>-Center Proximity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99B41B-5603-4AFB-A8B4-C840AE55E9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b="-173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4313E500-B316-4082-8B05-B6E44C6BE1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Apoorv Vikram Singh</a:t>
            </a:r>
          </a:p>
          <a:p>
            <a:r>
              <a:rPr lang="en-IN" dirty="0"/>
              <a:t>Project Associate at CSA, IISc</a:t>
            </a:r>
          </a:p>
          <a:p>
            <a:endParaRPr lang="en-IN" dirty="0"/>
          </a:p>
          <a:p>
            <a:r>
              <a:rPr lang="en-IN" dirty="0"/>
              <a:t>Joint work with Amit Deshpande (MSR, Bangalore) and Anand Louis (CSA, IISc)</a:t>
            </a:r>
          </a:p>
        </p:txBody>
      </p:sp>
    </p:spTree>
    <p:extLst>
      <p:ext uri="{BB962C8B-B14F-4D97-AF65-F5344CB8AC3E}">
        <p14:creationId xmlns:p14="http://schemas.microsoft.com/office/powerpoint/2010/main" val="2784467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6A326-F4D6-436F-AE1D-1DF144B5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59695-4129-4190-B846-E767F6D5D0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Aim: Output 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/>
                  <a:t>-</a:t>
                </a:r>
                <a:r>
                  <a:rPr lang="en-IN" dirty="0" err="1"/>
                  <a:t>center</a:t>
                </a:r>
                <a:r>
                  <a:rPr lang="en-IN" dirty="0"/>
                  <a:t> proximal clustering of the minimum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/>
                  <a:t>-means cost. Clusters should be roughly balanced in size. </a:t>
                </a:r>
              </a:p>
              <a:p>
                <a:endParaRPr lang="en-IN" dirty="0"/>
              </a:p>
              <a:p>
                <a:r>
                  <a:rPr lang="en-IN" dirty="0" err="1"/>
                  <a:t>Thm</a:t>
                </a:r>
                <a:r>
                  <a:rPr lang="en-IN" dirty="0"/>
                  <a:t>: Given a promise that the clustering desired is “balanced”,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/>
                  <a:t>-</a:t>
                </a:r>
                <a:r>
                  <a:rPr lang="en-IN" dirty="0" err="1"/>
                  <a:t>center</a:t>
                </a:r>
                <a:r>
                  <a:rPr lang="en-IN" dirty="0"/>
                  <a:t> proximal, then our algorithm will output the exact desired clustering with a constant probability in time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𝑛𝑑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𝑝𝑜𝑙𝑦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59695-4129-4190-B846-E767F6D5D0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438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593E-F3BB-4D68-8DC7-A9648044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Lower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732C7A-13BA-410E-AD93-2C08CC01F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/>
                  <a:t>Known: NP-Hard to cluster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&lt;2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in general metrics [Ben-David,  </a:t>
                </a:r>
                <a:r>
                  <a:rPr lang="en-IN" dirty="0" err="1"/>
                  <a:t>Reyzin</a:t>
                </a:r>
                <a:r>
                  <a:rPr lang="en-IN" dirty="0"/>
                  <a:t> 11]</a:t>
                </a:r>
              </a:p>
              <a:p>
                <a:endParaRPr lang="en-IN" dirty="0"/>
              </a:p>
              <a:p>
                <a:r>
                  <a:rPr lang="en-IN" dirty="0"/>
                  <a:t>Our Result: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∃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IN" dirty="0"/>
                  <a:t>, such that it is NP-Hard to approximate the optimal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/>
                  <a:t>-</a:t>
                </a:r>
                <a:r>
                  <a:rPr lang="en-IN" dirty="0" err="1"/>
                  <a:t>center</a:t>
                </a:r>
                <a:r>
                  <a:rPr lang="en-IN" dirty="0"/>
                  <a:t> proximal Euclidean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/>
                  <a:t>-means, where the size of clusters are roughly balanced, to a factor better than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.</a:t>
                </a:r>
              </a:p>
              <a:p>
                <a:endParaRPr lang="en-IN" dirty="0"/>
              </a:p>
              <a:p>
                <a:r>
                  <a:rPr lang="en-IN" dirty="0"/>
                  <a:t>Number of </a:t>
                </a:r>
                <a:r>
                  <a:rPr lang="en-IN" dirty="0" err="1"/>
                  <a:t>Clusterings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∃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/>
                  <a:t> for which we can construct an instance such that the total number of optimal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/>
                  <a:t>-</a:t>
                </a:r>
                <a:r>
                  <a:rPr lang="en-IN" dirty="0" err="1"/>
                  <a:t>center</a:t>
                </a:r>
                <a:r>
                  <a:rPr lang="en-IN" dirty="0"/>
                  <a:t> proximal possible </a:t>
                </a:r>
                <a:r>
                  <a:rPr lang="en-IN" dirty="0" err="1"/>
                  <a:t>clusterings</a:t>
                </a:r>
                <a:r>
                  <a:rPr lang="en-IN" dirty="0"/>
                  <a:t>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sup>
                    </m:sSup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732C7A-13BA-410E-AD93-2C08CC01F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4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968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BA4A-E692-4064-901E-B2447ADF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Algorithm Insight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5A27DA-E7C2-4692-ADA1-BF8E91FC5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759470"/>
            <a:ext cx="10905066" cy="422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4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226568-DF9D-401F-9F7C-259EBC6EB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Algorithm Insight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133ACB-297E-4233-A47D-C79885120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Approximate </a:t>
            </a:r>
            <a:r>
              <a:rPr lang="en-IN" dirty="0" err="1"/>
              <a:t>Caratheodory</a:t>
            </a:r>
            <a:r>
              <a:rPr lang="en-IN" dirty="0"/>
              <a:t> Theorem: Sample points uniformly at random from a cluster of bounded radius. Mean of the sample is close to the cluster mean.</a:t>
            </a:r>
          </a:p>
          <a:p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29238B-18FB-4C2F-B1A9-037C62B9F61B}"/>
              </a:ext>
            </a:extLst>
          </p:cNvPr>
          <p:cNvSpPr/>
          <p:nvPr/>
        </p:nvSpPr>
        <p:spPr>
          <a:xfrm>
            <a:off x="3604591" y="3429000"/>
            <a:ext cx="2252870" cy="2229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754FEE-E48C-4F06-8B4C-957F1F738A37}"/>
              </a:ext>
            </a:extLst>
          </p:cNvPr>
          <p:cNvSpPr/>
          <p:nvPr/>
        </p:nvSpPr>
        <p:spPr>
          <a:xfrm>
            <a:off x="4505739" y="4338430"/>
            <a:ext cx="450574" cy="41081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93E847-3D29-4F98-9688-42EF1A40C78A}"/>
              </a:ext>
            </a:extLst>
          </p:cNvPr>
          <p:cNvSpPr/>
          <p:nvPr/>
        </p:nvSpPr>
        <p:spPr>
          <a:xfrm>
            <a:off x="4108174" y="4870173"/>
            <a:ext cx="66261" cy="530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A8E6D9-1BE0-4994-9ACF-52A0D4A69449}"/>
              </a:ext>
            </a:extLst>
          </p:cNvPr>
          <p:cNvSpPr/>
          <p:nvPr/>
        </p:nvSpPr>
        <p:spPr>
          <a:xfrm>
            <a:off x="5387006" y="4923182"/>
            <a:ext cx="66261" cy="530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D3C81D-3519-43CA-9EFB-263DD44EB262}"/>
              </a:ext>
            </a:extLst>
          </p:cNvPr>
          <p:cNvSpPr/>
          <p:nvPr/>
        </p:nvSpPr>
        <p:spPr>
          <a:xfrm>
            <a:off x="4366590" y="3948285"/>
            <a:ext cx="66261" cy="530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054A1D-B056-4F40-A295-ABD1463A9C2D}"/>
              </a:ext>
            </a:extLst>
          </p:cNvPr>
          <p:cNvSpPr/>
          <p:nvPr/>
        </p:nvSpPr>
        <p:spPr>
          <a:xfrm>
            <a:off x="4664764" y="5387009"/>
            <a:ext cx="66261" cy="530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3DEA61D-27F2-4D97-B5FA-A6F9182B0720}"/>
              </a:ext>
            </a:extLst>
          </p:cNvPr>
          <p:cNvSpPr/>
          <p:nvPr/>
        </p:nvSpPr>
        <p:spPr>
          <a:xfrm>
            <a:off x="5406886" y="4001294"/>
            <a:ext cx="66261" cy="530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672FC7-973B-4029-9D49-52AC17EA06F7}"/>
              </a:ext>
            </a:extLst>
          </p:cNvPr>
          <p:cNvSpPr/>
          <p:nvPr/>
        </p:nvSpPr>
        <p:spPr>
          <a:xfrm>
            <a:off x="5473147" y="4366591"/>
            <a:ext cx="66261" cy="530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6053213-59DA-4BBE-A90A-8AA5002C9515}"/>
              </a:ext>
            </a:extLst>
          </p:cNvPr>
          <p:cNvSpPr/>
          <p:nvPr/>
        </p:nvSpPr>
        <p:spPr>
          <a:xfrm>
            <a:off x="4883426" y="4949686"/>
            <a:ext cx="66261" cy="530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3791F77-26CD-4BA8-A9B2-12765C6E3FD3}"/>
              </a:ext>
            </a:extLst>
          </p:cNvPr>
          <p:cNvSpPr/>
          <p:nvPr/>
        </p:nvSpPr>
        <p:spPr>
          <a:xfrm>
            <a:off x="4724398" y="3647660"/>
            <a:ext cx="66261" cy="530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39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6E5925-4162-4504-A101-E37ABB6C0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Algorithm: putting the two together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6739D8E-1929-4A24-B643-AAD70AE47E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IN" dirty="0"/>
                  <a:t>Uniformly at random sample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li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−1))</m:t>
                        </m:r>
                      </m:den>
                    </m:f>
                  </m:oMath>
                </a14:m>
                <a:r>
                  <a:rPr lang="en-IN" dirty="0"/>
                  <a:t> number of points.</a:t>
                </a:r>
              </a:p>
              <a:p>
                <a:pPr lvl="1"/>
                <a:r>
                  <a:rPr lang="en-IN" dirty="0"/>
                  <a:t>Since the desired clusters are balanced, we get points from all the clusters.</a:t>
                </a:r>
              </a:p>
              <a:p>
                <a:pPr lvl="1"/>
                <a:endParaRPr lang="en-I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/>
                  <a:t>Brute-force over all the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/>
                  <a:t> partitioning of the sampled points. 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I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/>
                  <a:t>Estimate the means, and output the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/>
                  <a:t>-</a:t>
                </a:r>
                <a:r>
                  <a:rPr lang="en-IN" dirty="0" err="1"/>
                  <a:t>center</a:t>
                </a:r>
                <a:r>
                  <a:rPr lang="en-IN" dirty="0"/>
                  <a:t> proximal clustering of the minimum cost. </a:t>
                </a:r>
              </a:p>
              <a:p>
                <a:pPr marL="457200" lvl="1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6739D8E-1929-4A24-B643-AAD70AE47E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163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A3F2-7300-48EA-A73C-6FB5088E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BFC4E-DD89-49FD-BE86-FB4529BE8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Can handle certain class of outliers (see poster)</a:t>
            </a:r>
          </a:p>
          <a:p>
            <a:endParaRPr lang="en-IN" dirty="0"/>
          </a:p>
          <a:p>
            <a:r>
              <a:rPr lang="en-IN" dirty="0"/>
              <a:t>Result extends to any clustering whose </a:t>
            </a:r>
            <a:r>
              <a:rPr lang="en-IN" dirty="0" err="1"/>
              <a:t>center</a:t>
            </a:r>
            <a:r>
              <a:rPr lang="en-IN" dirty="0"/>
              <a:t> can be approximated by random samples.  </a:t>
            </a:r>
          </a:p>
        </p:txBody>
      </p:sp>
    </p:spTree>
    <p:extLst>
      <p:ext uri="{BB962C8B-B14F-4D97-AF65-F5344CB8AC3E}">
        <p14:creationId xmlns:p14="http://schemas.microsoft.com/office/powerpoint/2010/main" val="2808472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7238E-1767-4480-BAE6-2C2569A5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CF3D8-E22B-4ED3-9F65-DEEBE9FFB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6000" dirty="0"/>
          </a:p>
          <a:p>
            <a:pPr marL="0" indent="0" algn="ctr">
              <a:buNone/>
            </a:pPr>
            <a:r>
              <a:rPr lang="en-IN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0244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DD6EB-FD56-410B-A1F0-95496B27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Definition?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0DAE3B-D533-4ECC-A8F5-C4EDEE0043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Intuitively, clustering is the task of grouping objects such that:</a:t>
                </a:r>
              </a:p>
              <a:p>
                <a:pPr lvl="1"/>
                <a:r>
                  <a:rPr lang="en-IN" dirty="0"/>
                  <a:t> similar objects end up in the same group, and</a:t>
                </a:r>
              </a:p>
              <a:p>
                <a:pPr lvl="1"/>
                <a:r>
                  <a:rPr lang="en-IN" dirty="0"/>
                  <a:t> dissimilar objects are separated into different groups.</a:t>
                </a:r>
              </a:p>
              <a:p>
                <a:pPr lvl="1"/>
                <a:endParaRPr lang="en-IN" dirty="0"/>
              </a:p>
              <a:p>
                <a:r>
                  <a:rPr lang="en-IN" dirty="0"/>
                  <a:t>It is not at all clear how to come up with a more rigorous definition.</a:t>
                </a:r>
              </a:p>
              <a:p>
                <a:pPr lvl="1"/>
                <a:r>
                  <a:rPr lang="en-IN" dirty="0"/>
                  <a:t>similarity (or proximity) is not a transitive relation,           </a:t>
                </a:r>
              </a:p>
              <a:p>
                <a:pPr lvl="1"/>
                <a:r>
                  <a:rPr lang="en-IN" dirty="0"/>
                  <a:t>while, cluster sharing is a transitive relation                       </a:t>
                </a:r>
              </a:p>
              <a:p>
                <a:pPr marL="457200" lvl="1" indent="0">
                  <a:buNone/>
                </a:pPr>
                <a:r>
                  <a:rPr lang="en-IN" dirty="0"/>
                  <a:t>								 contradiction!!  </a:t>
                </a:r>
              </a:p>
              <a:p>
                <a:pPr marL="457200" lvl="1" indent="0">
                  <a:buNone/>
                </a:pPr>
                <a:r>
                  <a:rPr lang="en-IN" dirty="0"/>
                  <a:t>     	</a:t>
                </a:r>
              </a:p>
              <a:p>
                <a:pPr marL="457200" lvl="1" indent="0">
                  <a:buNone/>
                </a:pPr>
                <a:r>
                  <a:rPr lang="en-IN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                                              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0DAE3B-D533-4ECC-A8F5-C4EDEE0043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FC914EA0-9692-44AB-B80E-619C4C569AFD}"/>
              </a:ext>
            </a:extLst>
          </p:cNvPr>
          <p:cNvSpPr/>
          <p:nvPr/>
        </p:nvSpPr>
        <p:spPr>
          <a:xfrm rot="940264">
            <a:off x="8030817" y="4027799"/>
            <a:ext cx="142196" cy="7032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17BE9F-412E-470F-ABA2-C0C40FB1D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868" y="5259028"/>
            <a:ext cx="5561352" cy="39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6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9FDE7EE-6C83-47D2-A973-CF8493DA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F12E728-F1CD-4EB4-B0F1-76EF294D5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Another Problem: lack of “ground-truth” clustering (there is no absolute success evaluation )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        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vs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Popular Approach: define a cost function over a parameterized set of possible partition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7C80B9-C7EE-48A7-8A05-97158C6D6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266" y="2867177"/>
            <a:ext cx="4248151" cy="15478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2FB13E-6E28-4669-9015-BE816361E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589" y="2299543"/>
            <a:ext cx="4117145" cy="268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0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EEBF503-B105-41AA-93EB-8AC874EC4C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/>
                  <a:t>-Means 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EEBF503-B105-41AA-93EB-8AC874EC4C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C38543-BFF1-42C9-9D62-D78A3E83E3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For a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/>
                  <a:t> clustering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/>
                  <a:t> of the data,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/>
                  <a:t>-means objective function measures the squared distance between each point</a:t>
                </a:r>
                <a:r>
                  <a:rPr lang="en-IN" i="1" dirty="0"/>
                  <a:t> </a:t>
                </a:r>
                <a:r>
                  <a:rPr lang="en-IN" dirty="0"/>
                  <a:t>to the centroid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of its cluster: </a:t>
                </a:r>
              </a:p>
              <a:p>
                <a:pPr marL="0" indent="0">
                  <a:buNone/>
                </a:pPr>
                <a:r>
                  <a:rPr lang="en-IN" dirty="0"/>
                  <a:t>            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  <m:aln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The objective is to find an optimal partitioning such that the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/>
                  <a:t>-Means cost is minimized.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IN" dirty="0"/>
                  <a:t>-Hard in the worst case,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IN" dirty="0"/>
                  <a:t>-Hard to approximate [</a:t>
                </a:r>
                <a:r>
                  <a:rPr lang="en-IN" dirty="0" err="1"/>
                  <a:t>Aloise</a:t>
                </a:r>
                <a:r>
                  <a:rPr lang="en-IN" dirty="0"/>
                  <a:t> et al. 09, Dasgupta et al. 09, Awasthi et al. 09]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C38543-BFF1-42C9-9D62-D78A3E83E3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217" b="-18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Sad face with no fill">
            <a:extLst>
              <a:ext uri="{FF2B5EF4-FFF2-40B4-BE49-F238E27FC236}">
                <a16:creationId xmlns:a16="http://schemas.microsoft.com/office/drawing/2014/main" id="{4E172E98-B7B8-4E7E-A19D-31EB9628CE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0252" y="5705586"/>
            <a:ext cx="471377" cy="47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1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6C88-7340-4386-9B19-9C8361C3E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However, in practice…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0B3053-DB4B-4B99-8B11-9F645BE3A2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Clustering algorithms like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/>
                  <a:t>-means algorithm / Lloyd’s algorithm,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/>
                  <a:t>-means++, etc. work very well on real-world data sets.</a:t>
                </a:r>
              </a:p>
              <a:p>
                <a:r>
                  <a:rPr lang="en-IN" dirty="0"/>
                  <a:t>This dichotomy between the theoretical intractability and the empirical observations has lead to the CDNM thesis: </a:t>
                </a:r>
              </a:p>
              <a:p>
                <a:pPr marL="457200" lvl="1" indent="0">
                  <a:buNone/>
                </a:pPr>
                <a:r>
                  <a:rPr lang="en-IN" dirty="0"/>
                  <a:t>	Clustering is difficult only when it does not matter!</a:t>
                </a:r>
              </a:p>
              <a:p>
                <a:r>
                  <a:rPr lang="en-IN" dirty="0"/>
                  <a:t>In most real-world data sets, the underlying “ground-truth” clustering is unambiguous and stable under small perturbations of data.</a:t>
                </a:r>
              </a:p>
              <a:p>
                <a:r>
                  <a:rPr lang="en-IN" dirty="0"/>
                  <a:t>Beyond worst-case analysis: assume some “nice” structure on the input.</a:t>
                </a:r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0B3053-DB4B-4B99-8B11-9F645BE3A2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675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9046-68D0-4503-B503-9104F67D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Intuition: a “nice” structure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A7AF257-5695-454B-984D-607038777777}"/>
              </a:ext>
            </a:extLst>
          </p:cNvPr>
          <p:cNvSpPr/>
          <p:nvPr/>
        </p:nvSpPr>
        <p:spPr>
          <a:xfrm>
            <a:off x="1454046" y="2473377"/>
            <a:ext cx="1364105" cy="1325563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5B9D043-F648-4BFA-A14F-F1D0D89B2AD1}"/>
              </a:ext>
            </a:extLst>
          </p:cNvPr>
          <p:cNvSpPr/>
          <p:nvPr/>
        </p:nvSpPr>
        <p:spPr>
          <a:xfrm>
            <a:off x="9989695" y="1147815"/>
            <a:ext cx="1364105" cy="132556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6C60E0-647D-4CEC-AF06-58B755043180}"/>
              </a:ext>
            </a:extLst>
          </p:cNvPr>
          <p:cNvSpPr/>
          <p:nvPr/>
        </p:nvSpPr>
        <p:spPr>
          <a:xfrm>
            <a:off x="9989695" y="5167313"/>
            <a:ext cx="1364105" cy="132556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5CB9519-74C7-4BC7-9AA5-E0891EBA82ED}"/>
              </a:ext>
            </a:extLst>
          </p:cNvPr>
          <p:cNvSpPr/>
          <p:nvPr/>
        </p:nvSpPr>
        <p:spPr>
          <a:xfrm>
            <a:off x="1454045" y="3660098"/>
            <a:ext cx="1364105" cy="1325563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3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0AF8F83-86F5-48BC-BD0D-B8B05B0708DF}"/>
              </a:ext>
            </a:extLst>
          </p:cNvPr>
          <p:cNvSpPr/>
          <p:nvPr/>
        </p:nvSpPr>
        <p:spPr>
          <a:xfrm>
            <a:off x="9117496" y="2014330"/>
            <a:ext cx="2133600" cy="21203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B196E7-8E18-4136-BE1C-0217C893275A}"/>
              </a:ext>
            </a:extLst>
          </p:cNvPr>
          <p:cNvSpPr/>
          <p:nvPr/>
        </p:nvSpPr>
        <p:spPr>
          <a:xfrm>
            <a:off x="1490869" y="2014330"/>
            <a:ext cx="2133600" cy="21203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4027D9-29EA-44A5-8FBF-00322FF0D384}"/>
              </a:ext>
            </a:extLst>
          </p:cNvPr>
          <p:cNvSpPr/>
          <p:nvPr/>
        </p:nvSpPr>
        <p:spPr>
          <a:xfrm>
            <a:off x="9710531" y="2487694"/>
            <a:ext cx="132522" cy="119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BFBEE1-6B1E-40C1-B7A4-14AE2EE90970}"/>
              </a:ext>
            </a:extLst>
          </p:cNvPr>
          <p:cNvSpPr/>
          <p:nvPr/>
        </p:nvSpPr>
        <p:spPr>
          <a:xfrm>
            <a:off x="2077279" y="2756452"/>
            <a:ext cx="132522" cy="119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C04EC5-7869-4991-B865-03D6699E1DE4}"/>
              </a:ext>
            </a:extLst>
          </p:cNvPr>
          <p:cNvSpPr/>
          <p:nvPr/>
        </p:nvSpPr>
        <p:spPr>
          <a:xfrm>
            <a:off x="2743200" y="2756452"/>
            <a:ext cx="132522" cy="119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BFF274-07AD-4CF7-99AF-15D768A181F5}"/>
              </a:ext>
            </a:extLst>
          </p:cNvPr>
          <p:cNvSpPr/>
          <p:nvPr/>
        </p:nvSpPr>
        <p:spPr>
          <a:xfrm>
            <a:off x="2782957" y="3617844"/>
            <a:ext cx="132522" cy="119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D7AA7D5-4901-4C0E-8EF6-B9C286588FF3}"/>
              </a:ext>
            </a:extLst>
          </p:cNvPr>
          <p:cNvSpPr/>
          <p:nvPr/>
        </p:nvSpPr>
        <p:spPr>
          <a:xfrm>
            <a:off x="2491408" y="3074504"/>
            <a:ext cx="132522" cy="119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7EFE97-D235-4559-AAE4-1B608D5EA2DA}"/>
              </a:ext>
            </a:extLst>
          </p:cNvPr>
          <p:cNvSpPr/>
          <p:nvPr/>
        </p:nvSpPr>
        <p:spPr>
          <a:xfrm>
            <a:off x="3210338" y="2776330"/>
            <a:ext cx="132522" cy="119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D9C4ED-07CA-45B5-8246-3AE146F330B2}"/>
              </a:ext>
            </a:extLst>
          </p:cNvPr>
          <p:cNvSpPr/>
          <p:nvPr/>
        </p:nvSpPr>
        <p:spPr>
          <a:xfrm>
            <a:off x="3300332" y="3238048"/>
            <a:ext cx="132522" cy="119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8F235D5-347F-4821-8A3A-36B87D1E5F92}"/>
              </a:ext>
            </a:extLst>
          </p:cNvPr>
          <p:cNvSpPr/>
          <p:nvPr/>
        </p:nvSpPr>
        <p:spPr>
          <a:xfrm>
            <a:off x="1924878" y="3558209"/>
            <a:ext cx="132522" cy="119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9209A56-CA4E-4840-92CE-4AB75515E3A3}"/>
              </a:ext>
            </a:extLst>
          </p:cNvPr>
          <p:cNvSpPr/>
          <p:nvPr/>
        </p:nvSpPr>
        <p:spPr>
          <a:xfrm>
            <a:off x="3276599" y="2091776"/>
            <a:ext cx="1802294" cy="763034"/>
          </a:xfrm>
          <a:custGeom>
            <a:avLst/>
            <a:gdLst>
              <a:gd name="connsiteX0" fmla="*/ 0 w 2928730"/>
              <a:gd name="connsiteY0" fmla="*/ 763034 h 763034"/>
              <a:gd name="connsiteX1" fmla="*/ 1868556 w 2928730"/>
              <a:gd name="connsiteY1" fmla="*/ 7660 h 763034"/>
              <a:gd name="connsiteX2" fmla="*/ 2928730 w 2928730"/>
              <a:gd name="connsiteY2" fmla="*/ 352216 h 763034"/>
              <a:gd name="connsiteX3" fmla="*/ 2928730 w 2928730"/>
              <a:gd name="connsiteY3" fmla="*/ 352216 h 763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8730" h="763034">
                <a:moveTo>
                  <a:pt x="0" y="763034"/>
                </a:moveTo>
                <a:cubicBezTo>
                  <a:pt x="690217" y="419582"/>
                  <a:pt x="1380434" y="76130"/>
                  <a:pt x="1868556" y="7660"/>
                </a:cubicBezTo>
                <a:cubicBezTo>
                  <a:pt x="2356678" y="-60810"/>
                  <a:pt x="2928730" y="352216"/>
                  <a:pt x="2928730" y="352216"/>
                </a:cubicBezTo>
                <a:lnTo>
                  <a:pt x="2928730" y="352216"/>
                </a:lnTo>
              </a:path>
            </a:pathLst>
          </a:custGeom>
          <a:noFill/>
          <a:ln w="571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2F2F1B2-10FE-4E0E-851D-926957B7E538}"/>
              </a:ext>
            </a:extLst>
          </p:cNvPr>
          <p:cNvSpPr/>
          <p:nvPr/>
        </p:nvSpPr>
        <p:spPr>
          <a:xfrm>
            <a:off x="5024229" y="2446787"/>
            <a:ext cx="109328" cy="137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DE140F6-CD08-4A79-8E56-0FC685135947}"/>
              </a:ext>
            </a:extLst>
          </p:cNvPr>
          <p:cNvCxnSpPr>
            <a:stCxn id="10" idx="7"/>
          </p:cNvCxnSpPr>
          <p:nvPr/>
        </p:nvCxnSpPr>
        <p:spPr>
          <a:xfrm flipV="1">
            <a:off x="2604523" y="3074504"/>
            <a:ext cx="7633759" cy="17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A2E31D-8BF3-4427-A524-5C53B04BB3D7}"/>
              </a:ext>
            </a:extLst>
          </p:cNvPr>
          <p:cNvCxnSpPr/>
          <p:nvPr/>
        </p:nvCxnSpPr>
        <p:spPr>
          <a:xfrm>
            <a:off x="6235908" y="1514007"/>
            <a:ext cx="0" cy="3147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7416F41-A3B0-4E67-99D3-F6F429E79E4B}"/>
              </a:ext>
            </a:extLst>
          </p:cNvPr>
          <p:cNvSpPr/>
          <p:nvPr/>
        </p:nvSpPr>
        <p:spPr>
          <a:xfrm>
            <a:off x="9917188" y="3619146"/>
            <a:ext cx="132522" cy="119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AA5B0B7-2E93-4497-80F4-EDDDE8E2B89D}"/>
              </a:ext>
            </a:extLst>
          </p:cNvPr>
          <p:cNvSpPr/>
          <p:nvPr/>
        </p:nvSpPr>
        <p:spPr>
          <a:xfrm>
            <a:off x="9523748" y="3252030"/>
            <a:ext cx="132522" cy="119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3519C98-5415-4EB7-957B-4FC36D2E1083}"/>
              </a:ext>
            </a:extLst>
          </p:cNvPr>
          <p:cNvSpPr/>
          <p:nvPr/>
        </p:nvSpPr>
        <p:spPr>
          <a:xfrm>
            <a:off x="10118035" y="3014868"/>
            <a:ext cx="132522" cy="119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7158840-9D0F-480B-A715-2B4DAF030F6C}"/>
              </a:ext>
            </a:extLst>
          </p:cNvPr>
          <p:cNvSpPr/>
          <p:nvPr/>
        </p:nvSpPr>
        <p:spPr>
          <a:xfrm>
            <a:off x="10568609" y="2473293"/>
            <a:ext cx="132522" cy="119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81D1AC7-CF1E-40BE-B184-9B8D1DEE3B32}"/>
              </a:ext>
            </a:extLst>
          </p:cNvPr>
          <p:cNvSpPr/>
          <p:nvPr/>
        </p:nvSpPr>
        <p:spPr>
          <a:xfrm>
            <a:off x="10861514" y="3429000"/>
            <a:ext cx="132522" cy="119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5B39E3A-529C-49A9-BD03-D2928E14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Formalizing the Intuition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9773332-E2E7-4D5F-8483-A8A10451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436" y="1514007"/>
            <a:ext cx="10515600" cy="435133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25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2" grpId="0" animBg="1"/>
      <p:bldP spid="32" grpId="1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F75630-074B-4BFD-9B68-46011DBA7A2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/>
                  <a:t>-Center Proximity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F75630-074B-4BFD-9B68-46011DBA7A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E1DFBB-4208-4B0E-8964-D616F821E6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Proposed by [Awasthi et al. 12]</a:t>
                </a:r>
              </a:p>
              <a:p>
                <a:r>
                  <a:rPr lang="en-IN" dirty="0"/>
                  <a:t>A clustering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/>
                  <a:t> with </a:t>
                </a:r>
                <a:r>
                  <a:rPr lang="en-IN" dirty="0" err="1"/>
                  <a:t>centers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/>
                  <a:t>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/>
                  <a:t>-</a:t>
                </a:r>
                <a:r>
                  <a:rPr lang="en-IN" dirty="0" err="1"/>
                  <a:t>center</a:t>
                </a:r>
                <a:r>
                  <a:rPr lang="en-IN" dirty="0"/>
                  <a:t> proximal if all the points are closer to their own </a:t>
                </a:r>
                <a:r>
                  <a:rPr lang="en-IN" dirty="0" err="1"/>
                  <a:t>centers</a:t>
                </a:r>
                <a:r>
                  <a:rPr lang="en-IN" dirty="0"/>
                  <a:t> by a factor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/>
                  <a:t> than to any other </a:t>
                </a:r>
                <a:r>
                  <a:rPr lang="en-IN" dirty="0" err="1"/>
                  <a:t>center</a:t>
                </a:r>
                <a:r>
                  <a:rPr lang="en-IN" dirty="0"/>
                  <a:t>, i.e.,</a:t>
                </a:r>
              </a:p>
              <a:p>
                <a:endParaRPr lang="en-IN" dirty="0"/>
              </a:p>
              <a:p>
                <a:pPr marL="457200" lvl="1" indent="0">
                  <a:buNone/>
                </a:pPr>
                <a:r>
                  <a:rPr lang="en-IN" dirty="0"/>
                  <a:t>	</a:t>
                </a:r>
                <a:r>
                  <a:rPr lang="en-IN" sz="2800" dirty="0"/>
                  <a:t>           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 :     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‖"/>
                        <m:endChr m:val=""/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d>
                      <m:dPr>
                        <m:begChr m:val=""/>
                        <m:endChr m:val="‖"/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‖"/>
                        <m:endChr m:val="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d>
                      <m:dPr>
                        <m:begChr m:val=""/>
                        <m:endChr m:val="‖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sz="2800" dirty="0"/>
              </a:p>
              <a:p>
                <a:pPr marL="457200" lvl="1" indent="0">
                  <a:buNone/>
                </a:pPr>
                <a:endParaRPr lang="en-IN" sz="2800" dirty="0"/>
              </a:p>
              <a:p>
                <a:pPr marL="457200" lvl="1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E1DFBB-4208-4B0E-8964-D616F821E6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E4ECFAB3-BBF8-4C46-B065-ADBDA6DCCE33}"/>
              </a:ext>
            </a:extLst>
          </p:cNvPr>
          <p:cNvSpPr/>
          <p:nvPr/>
        </p:nvSpPr>
        <p:spPr>
          <a:xfrm>
            <a:off x="3929919" y="4832064"/>
            <a:ext cx="1214204" cy="1176754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F8157C-0C6B-42D0-9FE2-13F43E97963F}"/>
              </a:ext>
            </a:extLst>
          </p:cNvPr>
          <p:cNvSpPr/>
          <p:nvPr/>
        </p:nvSpPr>
        <p:spPr>
          <a:xfrm>
            <a:off x="6675619" y="4849292"/>
            <a:ext cx="1214204" cy="1176754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FA3B39-F517-483B-AD92-C0443CE20EE7}"/>
              </a:ext>
            </a:extLst>
          </p:cNvPr>
          <p:cNvSpPr/>
          <p:nvPr/>
        </p:nvSpPr>
        <p:spPr>
          <a:xfrm>
            <a:off x="4491302" y="54204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11BD53-401A-4871-866A-307CE8E23877}"/>
              </a:ext>
            </a:extLst>
          </p:cNvPr>
          <p:cNvSpPr/>
          <p:nvPr/>
        </p:nvSpPr>
        <p:spPr>
          <a:xfrm rot="19711916" flipH="1" flipV="1">
            <a:off x="4916024" y="5013435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F56D05-DD0C-4144-B778-F6D0282595EE}"/>
              </a:ext>
            </a:extLst>
          </p:cNvPr>
          <p:cNvSpPr/>
          <p:nvPr/>
        </p:nvSpPr>
        <p:spPr>
          <a:xfrm>
            <a:off x="7259861" y="542449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965F79-1BBC-466F-8D24-594ED9F1F94C}"/>
              </a:ext>
            </a:extLst>
          </p:cNvPr>
          <p:cNvCxnSpPr>
            <a:stCxn id="6" idx="6"/>
            <a:endCxn id="8" idx="5"/>
          </p:cNvCxnSpPr>
          <p:nvPr/>
        </p:nvCxnSpPr>
        <p:spPr>
          <a:xfrm flipV="1">
            <a:off x="4537021" y="5030946"/>
            <a:ext cx="379637" cy="4123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81BF8E-CB68-4813-AD5E-7E68BAEF521F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4944232" y="5014069"/>
            <a:ext cx="2338489" cy="41042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67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902F-6BDE-4DA0-B41B-625FC529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Previous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91EF44-D4B5-41CD-BDC7-584C02EE89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[</a:t>
                </a:r>
                <a:r>
                  <a:rPr lang="en-IN" dirty="0" err="1"/>
                  <a:t>Angelidakis</a:t>
                </a:r>
                <a:r>
                  <a:rPr lang="en-IN" dirty="0"/>
                  <a:t> et al. 17]: Can cluster in polynomial time if: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≥2.</m:t>
                    </m:r>
                  </m:oMath>
                </a14:m>
                <a:endParaRPr lang="en-IN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dirty="0"/>
                  <a:t>The optimal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/>
                  <a:t>-means solution must be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/>
                  <a:t>-</a:t>
                </a:r>
                <a:r>
                  <a:rPr lang="en-IN" dirty="0" err="1"/>
                  <a:t>center</a:t>
                </a:r>
                <a:r>
                  <a:rPr lang="en-IN" dirty="0"/>
                  <a:t> proximal.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IN" dirty="0"/>
              </a:p>
              <a:p>
                <a:r>
                  <a:rPr lang="en-IN" dirty="0"/>
                  <a:t>Critique: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IN" dirty="0"/>
                  <a:t> is unrealistic.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dirty="0"/>
                  <a:t>In general, the minimum cost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/>
                  <a:t>-means clustering need not be the most </a:t>
                </a:r>
                <a:r>
                  <a:rPr lang="en-IN" dirty="0" err="1"/>
                  <a:t>center</a:t>
                </a:r>
                <a:r>
                  <a:rPr lang="en-IN" dirty="0"/>
                  <a:t> proximal clustering.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IN" dirty="0"/>
              </a:p>
              <a:p>
                <a:pPr marL="457200" lvl="1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91EF44-D4B5-41CD-BDC7-584C02EE89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44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676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Euclidean k-Means with  α-Center Proximity</vt:lpstr>
      <vt:lpstr>Clustering Definition?</vt:lpstr>
      <vt:lpstr>PowerPoint Presentation</vt:lpstr>
      <vt:lpstr>k-Means Clustering</vt:lpstr>
      <vt:lpstr>However, in practice…</vt:lpstr>
      <vt:lpstr>Intuition: a “nice” structure</vt:lpstr>
      <vt:lpstr>Formalizing the Intuition</vt:lpstr>
      <vt:lpstr>α-Center Proximity</vt:lpstr>
      <vt:lpstr>Previous Results</vt:lpstr>
      <vt:lpstr>Our Results</vt:lpstr>
      <vt:lpstr>Lower Bounds</vt:lpstr>
      <vt:lpstr>Algorithm Insight 1</vt:lpstr>
      <vt:lpstr>Algorithm Insight 2</vt:lpstr>
      <vt:lpstr>The Algorithm: putting the two together</vt:lpstr>
      <vt:lpstr>Extensions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Euclidean k-Means with  α-Center Proximity</dc:title>
  <dc:creator>Apoorv Vikram Singh</dc:creator>
  <cp:lastModifiedBy>Apoorv Vikram Singh</cp:lastModifiedBy>
  <cp:revision>4</cp:revision>
  <dcterms:created xsi:type="dcterms:W3CDTF">2019-08-09T14:10:34Z</dcterms:created>
  <dcterms:modified xsi:type="dcterms:W3CDTF">2019-08-10T05:18:15Z</dcterms:modified>
</cp:coreProperties>
</file>