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3" r:id="rId7"/>
    <p:sldId id="284" r:id="rId8"/>
    <p:sldId id="288" r:id="rId9"/>
    <p:sldId id="341" r:id="rId10"/>
    <p:sldId id="285" r:id="rId11"/>
    <p:sldId id="286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39" r:id="rId20"/>
    <p:sldId id="296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Definition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Numerical Python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 Module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Open source and used in almost every field of science and engineering.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Used With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Pandas, SciPy, Matplotlib,</a:t>
          </a:r>
        </a:p>
        <a:p>
          <a:pPr>
            <a:lnSpc>
              <a:spcPct val="100000"/>
            </a:lnSpc>
          </a:pPr>
          <a:r>
            <a:rPr lang="en-US" sz="1800" dirty="0"/>
            <a:t>Scikit-learn, scikit-image and other data science/science packages.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71774" y="606435"/>
          <a:ext cx="1147289" cy="1147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6434" y="1883372"/>
          <a:ext cx="3277968" cy="49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Definition</a:t>
          </a:r>
        </a:p>
      </dsp:txBody>
      <dsp:txXfrm>
        <a:off x="6434" y="1883372"/>
        <a:ext cx="3277968" cy="491695"/>
      </dsp:txXfrm>
    </dsp:sp>
    <dsp:sp modelId="{DD091D0A-5A25-4241-91F3-18D32B0BDD4F}">
      <dsp:nvSpPr>
        <dsp:cNvPr id="0" name=""/>
        <dsp:cNvSpPr/>
      </dsp:nvSpPr>
      <dsp:spPr>
        <a:xfrm>
          <a:off x="6434" y="2435368"/>
          <a:ext cx="3277968" cy="11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Numerical Python</a:t>
          </a:r>
        </a:p>
      </dsp:txBody>
      <dsp:txXfrm>
        <a:off x="6434" y="2435368"/>
        <a:ext cx="3277968" cy="1186130"/>
      </dsp:txXfrm>
    </dsp:sp>
    <dsp:sp modelId="{210823F6-AC1A-46E3-9D99-A319DF497539}">
      <dsp:nvSpPr>
        <dsp:cNvPr id="0" name=""/>
        <dsp:cNvSpPr/>
      </dsp:nvSpPr>
      <dsp:spPr>
        <a:xfrm>
          <a:off x="4923387" y="606435"/>
          <a:ext cx="1147289" cy="1147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858048" y="1883372"/>
          <a:ext cx="3277968" cy="49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A Module</a:t>
          </a:r>
        </a:p>
      </dsp:txBody>
      <dsp:txXfrm>
        <a:off x="3858048" y="1883372"/>
        <a:ext cx="3277968" cy="491695"/>
      </dsp:txXfrm>
    </dsp:sp>
    <dsp:sp modelId="{7CD40649-A74C-4AD8-B9D0-2573A1955C91}">
      <dsp:nvSpPr>
        <dsp:cNvPr id="0" name=""/>
        <dsp:cNvSpPr/>
      </dsp:nvSpPr>
      <dsp:spPr>
        <a:xfrm>
          <a:off x="3858048" y="2435368"/>
          <a:ext cx="3277968" cy="11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 source and used in almost every field of science and engineering.</a:t>
          </a:r>
        </a:p>
      </dsp:txBody>
      <dsp:txXfrm>
        <a:off x="3858048" y="2435368"/>
        <a:ext cx="3277968" cy="1186130"/>
      </dsp:txXfrm>
    </dsp:sp>
    <dsp:sp modelId="{B0A3ABD2-C471-4A21-8AEF-3843C86919E1}">
      <dsp:nvSpPr>
        <dsp:cNvPr id="0" name=""/>
        <dsp:cNvSpPr/>
      </dsp:nvSpPr>
      <dsp:spPr>
        <a:xfrm>
          <a:off x="8775001" y="606435"/>
          <a:ext cx="1147289" cy="1147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709661" y="1883372"/>
          <a:ext cx="3277968" cy="49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Used With</a:t>
          </a:r>
        </a:p>
      </dsp:txBody>
      <dsp:txXfrm>
        <a:off x="7709661" y="1883372"/>
        <a:ext cx="3277968" cy="491695"/>
      </dsp:txXfrm>
    </dsp:sp>
    <dsp:sp modelId="{6418EBED-F111-425B-8EE2-06B8B2297A68}">
      <dsp:nvSpPr>
        <dsp:cNvPr id="0" name=""/>
        <dsp:cNvSpPr/>
      </dsp:nvSpPr>
      <dsp:spPr>
        <a:xfrm>
          <a:off x="7709661" y="2435368"/>
          <a:ext cx="3277968" cy="11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Pandas, SciPy, Matplotlib,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Scikit-learn, scikit-image and other data science/science packages.</a:t>
          </a:r>
        </a:p>
      </dsp:txBody>
      <dsp:txXfrm>
        <a:off x="7709661" y="2435368"/>
        <a:ext cx="3277968" cy="1186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08T01:20:55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6350 16148 0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08T01:42:26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2778 11981 0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slow">
    <p:randomBar dir="vert"/>
  </p:transition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-202019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348326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Python</a:t>
            </a:r>
            <a:br>
              <a:rPr lang="en-US" sz="4400" b="1" dirty="0"/>
            </a:br>
            <a:r>
              <a:rPr lang="en-US" sz="4400" b="1" dirty="0"/>
              <a:t>NumPy, </a:t>
            </a:r>
            <a:br>
              <a:rPr lang="en-US" sz="4400" b="1" dirty="0"/>
            </a:br>
            <a:r>
              <a:rPr lang="en-US" sz="4400" b="1" dirty="0"/>
              <a:t>and Broadcasting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4B39-36A3-453A-8F5E-B6D38294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Creating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4A5B-BB97-401F-96CB-D331038E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416" y="1791690"/>
            <a:ext cx="3448199" cy="764782"/>
          </a:xfrm>
        </p:spPr>
        <p:txBody>
          <a:bodyPr/>
          <a:lstStyle/>
          <a:p>
            <a:pPr algn="l"/>
            <a:r>
              <a:rPr lang="en-US" sz="3600" u="sng" dirty="0"/>
              <a:t>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01DC-D318-4F9E-AC47-A94F02DF7A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78461" y="2505024"/>
            <a:ext cx="4407889" cy="302308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import </a:t>
            </a:r>
            <a:r>
              <a:rPr lang="en-US" sz="2400" dirty="0" err="1"/>
              <a:t>numpy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= </a:t>
            </a:r>
            <a:r>
              <a:rPr lang="en-US" sz="2400" dirty="0" err="1"/>
              <a:t>numpy.array</a:t>
            </a:r>
            <a:r>
              <a:rPr lang="en-US" sz="2400" dirty="0"/>
              <a:t>([1, 2, 3, 4, 5])</a:t>
            </a:r>
          </a:p>
          <a:p>
            <a:pPr algn="l"/>
            <a:r>
              <a:rPr lang="en-US" sz="2400" dirty="0"/>
              <a:t>print(a)</a:t>
            </a:r>
          </a:p>
          <a:p>
            <a:pPr algn="l"/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646E0-9D1D-4117-BB2B-1663FB37D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9222" y="1714318"/>
            <a:ext cx="3448199" cy="764783"/>
          </a:xfrm>
        </p:spPr>
        <p:txBody>
          <a:bodyPr/>
          <a:lstStyle/>
          <a:p>
            <a:pPr algn="l"/>
            <a:r>
              <a:rPr lang="en-US" sz="3600" u="sng" dirty="0"/>
              <a:t>zeros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ECA6-A451-42AD-AF1B-F294B07515A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952164" y="2479101"/>
            <a:ext cx="3103629" cy="302308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b = </a:t>
            </a:r>
            <a:r>
              <a:rPr lang="en-US" sz="2400" dirty="0" err="1"/>
              <a:t>np.zeros</a:t>
            </a:r>
            <a:r>
              <a:rPr lang="en-US" sz="2400" dirty="0"/>
              <a:t>(4)</a:t>
            </a:r>
          </a:p>
          <a:p>
            <a:pPr algn="l"/>
            <a:r>
              <a:rPr lang="en-US" sz="2400" dirty="0"/>
              <a:t>print(b)</a:t>
            </a:r>
          </a:p>
          <a:p>
            <a:pPr algn="l"/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2DC9-B1ED-4DBF-A5CF-E91332286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7421" y="1756634"/>
            <a:ext cx="3244163" cy="724625"/>
          </a:xfrm>
        </p:spPr>
        <p:txBody>
          <a:bodyPr/>
          <a:lstStyle/>
          <a:p>
            <a:pPr algn="l"/>
            <a:r>
              <a:rPr lang="en-US" sz="3600" u="sng" dirty="0"/>
              <a:t>ones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CB8DB-B89A-48B0-A710-620B9D04FC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7421" y="2479100"/>
            <a:ext cx="3244162" cy="302308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 = </a:t>
            </a:r>
            <a:r>
              <a:rPr lang="en-US" sz="2400" dirty="0" err="1"/>
              <a:t>np.ones</a:t>
            </a:r>
            <a:r>
              <a:rPr lang="en-US" sz="2400" dirty="0"/>
              <a:t>(2)</a:t>
            </a:r>
          </a:p>
          <a:p>
            <a:pPr algn="l"/>
            <a:r>
              <a:rPr lang="en-US" sz="2400" dirty="0"/>
              <a:t>print(c)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82968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4A5B-BB97-401F-96CB-D331038E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3300984" cy="764782"/>
          </a:xfrm>
        </p:spPr>
        <p:txBody>
          <a:bodyPr/>
          <a:lstStyle/>
          <a:p>
            <a:pPr algn="l"/>
            <a:r>
              <a:rPr lang="en-US" sz="4000" dirty="0"/>
              <a:t>empty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01DC-D318-4F9E-AC47-A94F02DF7A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992321"/>
            <a:ext cx="3300984" cy="5578600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algn="l"/>
            <a:r>
              <a:rPr lang="en-US" sz="2400" dirty="0"/>
              <a:t>d = </a:t>
            </a:r>
            <a:r>
              <a:rPr lang="en-US" sz="2400" dirty="0" err="1"/>
              <a:t>np.empty</a:t>
            </a:r>
            <a:r>
              <a:rPr lang="en-US" sz="2400" dirty="0"/>
              <a:t>(3)</a:t>
            </a:r>
          </a:p>
          <a:p>
            <a:pPr algn="l"/>
            <a:r>
              <a:rPr lang="en-US" sz="2400" dirty="0"/>
              <a:t>print(d)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**Creates an array whole initial content is random and depends on the state of memory. </a:t>
            </a:r>
          </a:p>
          <a:p>
            <a:pPr algn="l"/>
            <a:r>
              <a:rPr lang="en-US" sz="2400" dirty="0"/>
              <a:t>** Speed.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646E0-9D1D-4117-BB2B-1663FB37D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54352" y="1195009"/>
            <a:ext cx="3300984" cy="764783"/>
          </a:xfrm>
        </p:spPr>
        <p:txBody>
          <a:bodyPr/>
          <a:lstStyle/>
          <a:p>
            <a:pPr algn="l"/>
            <a:r>
              <a:rPr lang="en-US" sz="4000" dirty="0"/>
              <a:t>range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ECA6-A451-42AD-AF1B-F294B07515A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77773" y="2024735"/>
            <a:ext cx="3477563" cy="302308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e = </a:t>
            </a:r>
            <a:r>
              <a:rPr lang="en-US" sz="2800" dirty="0" err="1"/>
              <a:t>np.arange</a:t>
            </a:r>
            <a:r>
              <a:rPr lang="en-US" sz="2800" dirty="0"/>
              <a:t>(5)</a:t>
            </a:r>
          </a:p>
          <a:p>
            <a:pPr algn="l"/>
            <a:r>
              <a:rPr lang="en-US" sz="2800" dirty="0"/>
              <a:t>print(e)</a:t>
            </a:r>
          </a:p>
          <a:p>
            <a:pPr algn="l"/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2DC9-B1ED-4DBF-A5CF-E91332286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9612" y="1259953"/>
            <a:ext cx="4225428" cy="764782"/>
          </a:xfrm>
        </p:spPr>
        <p:txBody>
          <a:bodyPr/>
          <a:lstStyle/>
          <a:p>
            <a:r>
              <a:rPr lang="en-US" sz="4000" dirty="0"/>
              <a:t>Contains a range of evenly spaced intervals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CB8DB-B89A-48B0-A710-620B9D04FC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11834" y="2215629"/>
            <a:ext cx="3300984" cy="2426742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f = </a:t>
            </a:r>
            <a:r>
              <a:rPr lang="en-US" sz="2800" dirty="0" err="1"/>
              <a:t>np.arange</a:t>
            </a:r>
            <a:r>
              <a:rPr lang="en-US" sz="2800" dirty="0"/>
              <a:t>(2, 9, 2)</a:t>
            </a:r>
          </a:p>
          <a:p>
            <a:pPr algn="l"/>
            <a:r>
              <a:rPr lang="en-US" sz="2800" dirty="0"/>
              <a:t>print(f)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08323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4A5B-BB97-401F-96CB-D331038E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090" y="223284"/>
            <a:ext cx="5016822" cy="1446027"/>
          </a:xfrm>
        </p:spPr>
        <p:txBody>
          <a:bodyPr/>
          <a:lstStyle/>
          <a:p>
            <a:r>
              <a:rPr lang="en-US" sz="2800" b="1" dirty="0"/>
              <a:t>With values that are spaced linearly in a specified interval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01DC-D318-4F9E-AC47-A94F02DF7A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10090" y="1850065"/>
            <a:ext cx="5015382" cy="302308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g = </a:t>
            </a:r>
            <a:r>
              <a:rPr lang="en-US" sz="2800" dirty="0" err="1"/>
              <a:t>np.linspace</a:t>
            </a:r>
            <a:r>
              <a:rPr lang="en-US" sz="2800" dirty="0"/>
              <a:t>(0, 10, num=5)</a:t>
            </a:r>
          </a:p>
          <a:p>
            <a:pPr algn="l"/>
            <a:r>
              <a:rPr lang="en-US" sz="2800" dirty="0"/>
              <a:t>print(g)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2DC9-B1ED-4DBF-A5CF-E91332286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7157" y="138223"/>
            <a:ext cx="5514753" cy="1137684"/>
          </a:xfrm>
        </p:spPr>
        <p:txBody>
          <a:bodyPr/>
          <a:lstStyle/>
          <a:p>
            <a:r>
              <a:rPr lang="en-US" sz="2800" b="1" dirty="0"/>
              <a:t>Contains a range of evenly spaced intervals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CB8DB-B89A-48B0-A710-620B9D04FC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678108" y="1850064"/>
            <a:ext cx="4892850" cy="302308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f = </a:t>
            </a:r>
            <a:r>
              <a:rPr lang="en-US" sz="2800" dirty="0" err="1"/>
              <a:t>np.arange</a:t>
            </a:r>
            <a:r>
              <a:rPr lang="en-US" sz="2800" dirty="0"/>
              <a:t>(2, 9, 2)</a:t>
            </a:r>
          </a:p>
          <a:p>
            <a:pPr algn="l"/>
            <a:r>
              <a:rPr lang="en-US" sz="2800" dirty="0"/>
              <a:t>print(f)</a:t>
            </a:r>
          </a:p>
          <a:p>
            <a:pPr algn="l"/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1E4F82-D568-44D2-A2E5-C470BF3A40A4}"/>
                  </a:ext>
                </a:extLst>
              </p14:cNvPr>
              <p14:cNvContentPartPr/>
              <p14:nvPr/>
            </p14:nvContentPartPr>
            <p14:xfrm>
              <a:off x="2286000" y="58132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1E4F82-D568-44D2-A2E5-C470BF3A4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5803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887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4A5B-BB97-401F-96CB-D331038E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0" y="169070"/>
            <a:ext cx="5935943" cy="764782"/>
          </a:xfrm>
        </p:spPr>
        <p:txBody>
          <a:bodyPr/>
          <a:lstStyle/>
          <a:p>
            <a:pPr algn="l"/>
            <a:r>
              <a:rPr lang="en-US" sz="3200" b="1" u="sng" dirty="0">
                <a:solidFill>
                  <a:srgbClr val="FFFF00"/>
                </a:solidFill>
              </a:rPr>
              <a:t>Sorting</a:t>
            </a:r>
            <a:endParaRPr lang="en-US" sz="2800" b="1" u="sng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01DC-D318-4F9E-AC47-A94F02DF7A7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55865" y="933852"/>
            <a:ext cx="5840135" cy="302308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import </a:t>
            </a:r>
            <a:r>
              <a:rPr lang="en-US" sz="2800" dirty="0" err="1">
                <a:solidFill>
                  <a:srgbClr val="FFFF00"/>
                </a:solidFill>
              </a:rPr>
              <a:t>numpy</a:t>
            </a:r>
            <a:r>
              <a:rPr lang="en-US" sz="2800" dirty="0">
                <a:solidFill>
                  <a:srgbClr val="FFFF00"/>
                </a:solidFill>
              </a:rPr>
              <a:t> as np</a:t>
            </a:r>
          </a:p>
          <a:p>
            <a:pPr algn="l"/>
            <a:r>
              <a:rPr lang="en-US" sz="2800" b="0" dirty="0" err="1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arr</a:t>
            </a:r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np.array</a:t>
            </a:r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([2, 1, 5, 3, 7, 4, 6, 8])</a:t>
            </a:r>
          </a:p>
          <a:p>
            <a:pPr algn="l"/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a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np.sort</a:t>
            </a:r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(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arr</a:t>
            </a:r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)</a:t>
            </a:r>
          </a:p>
          <a:p>
            <a:pPr algn="l"/>
            <a:r>
              <a:rPr lang="en-US" sz="2800" b="0" dirty="0">
                <a:solidFill>
                  <a:srgbClr val="FFFF00"/>
                </a:solidFill>
                <a:effectLst/>
                <a:latin typeface="Arial Nova" panose="020B0504020202020204" pitchFamily="34" charset="0"/>
              </a:rPr>
              <a:t>print(a)</a:t>
            </a:r>
          </a:p>
          <a:p>
            <a:pPr algn="l"/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82DC9-B1ED-4DBF-A5CF-E91332286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6731" y="2809768"/>
            <a:ext cx="5487424" cy="764782"/>
          </a:xfrm>
        </p:spPr>
        <p:txBody>
          <a:bodyPr/>
          <a:lstStyle/>
          <a:p>
            <a:r>
              <a:rPr lang="en-US" sz="2800" b="1" u="sng" dirty="0"/>
              <a:t>Other commands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CB8DB-B89A-48B0-A710-620B9D04FC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3711081" y="3665841"/>
            <a:ext cx="8353368" cy="302308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err="1"/>
              <a:t>argsort</a:t>
            </a:r>
            <a:r>
              <a:rPr lang="en-US" sz="2800" dirty="0"/>
              <a:t> = an indirect sort along a specified axis</a:t>
            </a:r>
          </a:p>
          <a:p>
            <a:pPr algn="l"/>
            <a:r>
              <a:rPr lang="en-US" sz="2800" b="1" dirty="0" err="1"/>
              <a:t>lexsort</a:t>
            </a:r>
            <a:r>
              <a:rPr lang="en-US" sz="2800" dirty="0"/>
              <a:t> = an indirect stable sort on multiple keys</a:t>
            </a:r>
          </a:p>
          <a:p>
            <a:pPr algn="l"/>
            <a:r>
              <a:rPr lang="en-US" sz="2800" b="1" dirty="0" err="1"/>
              <a:t>searchsorted</a:t>
            </a:r>
            <a:r>
              <a:rPr lang="en-US" sz="2800" dirty="0"/>
              <a:t> = will find elements in a sorted array</a:t>
            </a:r>
          </a:p>
          <a:p>
            <a:pPr algn="l"/>
            <a:r>
              <a:rPr lang="en-US" sz="2800" b="1" dirty="0"/>
              <a:t>partition</a:t>
            </a:r>
            <a:r>
              <a:rPr lang="en-US" sz="2800" dirty="0"/>
              <a:t> = partial sort</a:t>
            </a:r>
          </a:p>
        </p:txBody>
      </p:sp>
    </p:spTree>
    <p:extLst>
      <p:ext uri="{BB962C8B-B14F-4D97-AF65-F5344CB8AC3E}">
        <p14:creationId xmlns:p14="http://schemas.microsoft.com/office/powerpoint/2010/main" val="7048483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212-79F1-474C-8862-0688F41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5" y="-159016"/>
            <a:ext cx="10789092" cy="1261872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Concatenation</a:t>
            </a:r>
            <a:endParaRPr lang="en-US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E036-B3F6-49E9-AF1E-0B98D5064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09" y="1307824"/>
            <a:ext cx="5330358" cy="450988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import </a:t>
            </a:r>
            <a:r>
              <a:rPr lang="en-US" sz="2800" dirty="0" err="1">
                <a:solidFill>
                  <a:srgbClr val="FFFF00"/>
                </a:solidFill>
              </a:rPr>
              <a:t>numpy</a:t>
            </a:r>
            <a:r>
              <a:rPr lang="en-US" sz="2800" dirty="0">
                <a:solidFill>
                  <a:srgbClr val="FFFF00"/>
                </a:solidFill>
              </a:rPr>
              <a:t> as np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([1, 2, 3, 4])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([5, 6, 7, 8])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((a, b))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8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97D98-907A-4336-92AD-31191B1B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4233" y="1307824"/>
            <a:ext cx="6092359" cy="517803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 err="1">
                <a:solidFill>
                  <a:schemeClr val="tx1"/>
                </a:solidFill>
              </a:rPr>
              <a:t>numpy</a:t>
            </a:r>
            <a:r>
              <a:rPr lang="en-US" sz="2800" dirty="0">
                <a:solidFill>
                  <a:schemeClr val="tx1"/>
                </a:solidFill>
              </a:rPr>
              <a:t> as np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([[1, 2], [3, 4]])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([[5, 6]])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((x, y), axis=0)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781728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B2BA-872B-4DB8-BEA7-1F25B514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02" y="171974"/>
            <a:ext cx="10353762" cy="1029145"/>
          </a:xfrm>
        </p:spPr>
        <p:txBody>
          <a:bodyPr>
            <a:normAutofit/>
          </a:bodyPr>
          <a:lstStyle/>
          <a:p>
            <a:r>
              <a:rPr lang="en-US" sz="5400" b="1" dirty="0"/>
              <a:t>Knowing shape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5803-3D74-47A3-8FF2-888142C3F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3270" y="1510439"/>
            <a:ext cx="8693426" cy="506926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array_example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([[[0, 1, 2, 3],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[4, 5, 6, 7]],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[[0, 1, 2, 3],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[4, 5, 6, 7]],</a:t>
            </a:r>
          </a:p>
          <a:p>
            <a:pPr marL="36900" indent="0">
              <a:buNone/>
            </a:pP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[[0 ,1 ,2, 3],</a:t>
            </a:r>
          </a:p>
          <a:p>
            <a:pPr marL="36900" indent="0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[4, 5, 6, 7]]])</a:t>
            </a:r>
          </a:p>
          <a:p>
            <a:pPr marL="3690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916632-5B75-BE79-40E6-2B2B9714C206}"/>
                  </a:ext>
                </a:extLst>
              </p14:cNvPr>
              <p14:cNvContentPartPr/>
              <p14:nvPr/>
            </p14:nvContentPartPr>
            <p14:xfrm>
              <a:off x="1000080" y="43131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916632-5B75-BE79-40E6-2B2B9714C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4303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770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5D5BCBE-54C0-1970-6832-1434156ABFCB}"/>
              </a:ext>
            </a:extLst>
          </p:cNvPr>
          <p:cNvSpPr/>
          <p:nvPr/>
        </p:nvSpPr>
        <p:spPr>
          <a:xfrm>
            <a:off x="5420832" y="4913220"/>
            <a:ext cx="1350334" cy="6449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D12513-7487-646E-3306-45226984A2A0}"/>
              </a:ext>
            </a:extLst>
          </p:cNvPr>
          <p:cNvSpPr/>
          <p:nvPr/>
        </p:nvSpPr>
        <p:spPr>
          <a:xfrm>
            <a:off x="5474304" y="3126281"/>
            <a:ext cx="1031358" cy="60543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4233D-69F9-DEB0-63D8-102E11E37F22}"/>
              </a:ext>
            </a:extLst>
          </p:cNvPr>
          <p:cNvSpPr/>
          <p:nvPr/>
        </p:nvSpPr>
        <p:spPr>
          <a:xfrm>
            <a:off x="5505893" y="1207027"/>
            <a:ext cx="1180213" cy="60543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7372DD5-DFE5-44FA-AB53-F1F0682CBA68}"/>
              </a:ext>
            </a:extLst>
          </p:cNvPr>
          <p:cNvSpPr txBox="1">
            <a:spLocks/>
          </p:cNvSpPr>
          <p:nvPr/>
        </p:nvSpPr>
        <p:spPr>
          <a:xfrm>
            <a:off x="2490697" y="1201119"/>
            <a:ext cx="7210603" cy="52624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800" dirty="0"/>
              <a:t>t = </a:t>
            </a:r>
            <a:r>
              <a:rPr lang="en-US" sz="2800" b="1" dirty="0" err="1">
                <a:solidFill>
                  <a:srgbClr val="FF0000"/>
                </a:solidFill>
              </a:rPr>
              <a:t>array_example</a:t>
            </a:r>
            <a:r>
              <a:rPr lang="en-US" sz="2800" dirty="0" err="1"/>
              <a:t>.ndim</a:t>
            </a: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print(t)		# 3 (dimensions)</a:t>
            </a:r>
          </a:p>
          <a:p>
            <a:pPr marL="36900" indent="0">
              <a:buFont typeface="Wingdings 2" charset="2"/>
              <a:buNone/>
            </a:pP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u = </a:t>
            </a:r>
            <a:r>
              <a:rPr lang="en-US" sz="2800" b="1" dirty="0" err="1">
                <a:solidFill>
                  <a:srgbClr val="FF0000"/>
                </a:solidFill>
              </a:rPr>
              <a:t>array_example</a:t>
            </a:r>
            <a:r>
              <a:rPr lang="en-US" sz="2800" dirty="0" err="1"/>
              <a:t>.size</a:t>
            </a: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print(u)		# 2, 4 (2 axis w/ length of 4)</a:t>
            </a:r>
          </a:p>
          <a:p>
            <a:pPr marL="36900" indent="0">
              <a:buFont typeface="Wingdings 2" charset="2"/>
              <a:buNone/>
            </a:pP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v = </a:t>
            </a:r>
            <a:r>
              <a:rPr lang="en-US" sz="2800" b="1" dirty="0" err="1">
                <a:solidFill>
                  <a:srgbClr val="FF0000"/>
                </a:solidFill>
              </a:rPr>
              <a:t>array_example</a:t>
            </a:r>
            <a:r>
              <a:rPr lang="en-US" sz="2800" dirty="0" err="1"/>
              <a:t>.shape</a:t>
            </a:r>
            <a:endParaRPr lang="en-US" sz="2800" dirty="0"/>
          </a:p>
          <a:p>
            <a:pPr marL="36900" indent="0">
              <a:buFont typeface="Wingdings 2" charset="2"/>
              <a:buNone/>
            </a:pPr>
            <a:r>
              <a:rPr lang="en-US" sz="2800" dirty="0"/>
              <a:t>print(v)		# 3, 2, 4</a:t>
            </a:r>
          </a:p>
          <a:p>
            <a:pPr marL="36900" indent="0">
              <a:buFont typeface="Wingdings 2" charset="2"/>
              <a:buNone/>
            </a:pPr>
            <a:endParaRPr lang="en-US" sz="2800" dirty="0"/>
          </a:p>
          <a:p>
            <a:pPr marL="36900" indent="0">
              <a:buFont typeface="Wingdings 2" charset="2"/>
              <a:buNone/>
            </a:pP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47AA7B-39A4-1F2D-1841-0C360605AAD2}"/>
              </a:ext>
            </a:extLst>
          </p:cNvPr>
          <p:cNvSpPr txBox="1">
            <a:spLocks/>
          </p:cNvSpPr>
          <p:nvPr/>
        </p:nvSpPr>
        <p:spPr>
          <a:xfrm>
            <a:off x="813102" y="171974"/>
            <a:ext cx="10353762" cy="10291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/>
              <a:t>Knowing shape and size - continued</a:t>
            </a:r>
          </a:p>
        </p:txBody>
      </p:sp>
    </p:spTree>
    <p:extLst>
      <p:ext uri="{BB962C8B-B14F-4D97-AF65-F5344CB8AC3E}">
        <p14:creationId xmlns:p14="http://schemas.microsoft.com/office/powerpoint/2010/main" val="8274447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B2BA-872B-4DB8-BEA7-1F25B514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Reshaping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D5CA62-E416-423D-88AF-035B82ED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657" y="2003142"/>
            <a:ext cx="3300984" cy="764782"/>
          </a:xfrm>
        </p:spPr>
        <p:txBody>
          <a:bodyPr/>
          <a:lstStyle/>
          <a:p>
            <a:pPr algn="l"/>
            <a:r>
              <a:rPr lang="en-US" sz="2800" dirty="0"/>
              <a:t>Start with this: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3256-3CC8-4D54-A320-D07E2CFB64B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432657" y="2767924"/>
            <a:ext cx="3809693" cy="3023088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pPr algn="l"/>
            <a:r>
              <a:rPr lang="en-US" sz="2800" dirty="0"/>
              <a:t>a = </a:t>
            </a:r>
            <a:r>
              <a:rPr lang="en-US" sz="2800" dirty="0" err="1"/>
              <a:t>np.arange</a:t>
            </a:r>
            <a:r>
              <a:rPr lang="en-US" sz="2800" dirty="0"/>
              <a:t>(6)</a:t>
            </a:r>
          </a:p>
          <a:p>
            <a:pPr algn="l"/>
            <a:r>
              <a:rPr lang="en-US" sz="2800" dirty="0"/>
              <a:t>print(a)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019759D-42A6-4232-9444-6796AD675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8359" y="2003141"/>
            <a:ext cx="3300984" cy="764783"/>
          </a:xfrm>
        </p:spPr>
        <p:txBody>
          <a:bodyPr/>
          <a:lstStyle/>
          <a:p>
            <a:pPr algn="l"/>
            <a:r>
              <a:rPr lang="en-US" sz="2800" dirty="0"/>
              <a:t>Change it: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F98133-8BF5-4A6A-80AE-21304D35412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458359" y="2767924"/>
            <a:ext cx="3300984" cy="3211797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/>
              <a:t>b = </a:t>
            </a:r>
            <a:r>
              <a:rPr lang="en-US" sz="2800" dirty="0" err="1"/>
              <a:t>a.reshape</a:t>
            </a:r>
            <a:r>
              <a:rPr lang="en-US" sz="2800" dirty="0"/>
              <a:t>(3, 2)</a:t>
            </a:r>
          </a:p>
          <a:p>
            <a:pPr algn="l"/>
            <a:r>
              <a:rPr lang="en-US" sz="2800" dirty="0"/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13804864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0" grpId="0" build="p"/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B3256-3CC8-4D54-A320-D07E2CFB64B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10557" y="1291605"/>
            <a:ext cx="3870830" cy="48459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mport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([1, 2, 3])</a:t>
            </a:r>
          </a:p>
          <a:p>
            <a:pPr algn="l"/>
            <a:b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data[1]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= data[0:2]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 = data[1:]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 = data[-2:]</a:t>
            </a:r>
          </a:p>
          <a:p>
            <a:pPr algn="l"/>
            <a:b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print(“a”, a)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print(“b”, b)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print(“c”, c)</a:t>
            </a:r>
          </a:p>
          <a:p>
            <a:pPr algn="l"/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print(“d”, d)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37CB1A-6CE3-48BE-9105-B3DDF944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26" y="212651"/>
            <a:ext cx="10070979" cy="970450"/>
          </a:xfrm>
        </p:spPr>
        <p:txBody>
          <a:bodyPr/>
          <a:lstStyle/>
          <a:p>
            <a:r>
              <a:rPr lang="en-US" b="1" u="sng" dirty="0"/>
              <a:t>Indexing and Slicing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C96AB6C-8E04-4B5C-AA30-B8576A6796BC}"/>
              </a:ext>
            </a:extLst>
          </p:cNvPr>
          <p:cNvSpPr txBox="1">
            <a:spLocks/>
          </p:cNvSpPr>
          <p:nvPr/>
        </p:nvSpPr>
        <p:spPr>
          <a:xfrm>
            <a:off x="5873515" y="1291605"/>
            <a:ext cx="5998128" cy="48459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 = </a:t>
            </a:r>
            <a:r>
              <a:rPr lang="en-US" sz="2000" dirty="0" err="1">
                <a:solidFill>
                  <a:schemeClr val="tx1"/>
                </a:solidFill>
              </a:rPr>
              <a:t>np.array</a:t>
            </a:r>
            <a:r>
              <a:rPr lang="en-US" sz="2000" dirty="0">
                <a:solidFill>
                  <a:schemeClr val="tx1"/>
                </a:solidFill>
              </a:rPr>
              <a:t>([[1 , 2, 3, 4], [5, 6, 7, 8], [9, 10, 11, 12]])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print(a[a &lt; 5])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five_up</a:t>
            </a:r>
            <a:r>
              <a:rPr lang="en-US" sz="2000" dirty="0">
                <a:solidFill>
                  <a:schemeClr val="tx1"/>
                </a:solidFill>
              </a:rPr>
              <a:t> = (a &gt;= 5)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print(a[</a:t>
            </a:r>
            <a:r>
              <a:rPr lang="en-US" sz="2000" dirty="0" err="1">
                <a:solidFill>
                  <a:schemeClr val="tx1"/>
                </a:solidFill>
              </a:rPr>
              <a:t>five_up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divisible_by_2 = a[a%2==0]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print(divisible_by_2)</a:t>
            </a:r>
          </a:p>
        </p:txBody>
      </p:sp>
    </p:spTree>
    <p:extLst>
      <p:ext uri="{BB962C8B-B14F-4D97-AF65-F5344CB8AC3E}">
        <p14:creationId xmlns:p14="http://schemas.microsoft.com/office/powerpoint/2010/main" val="29398400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539-1E98-4683-A46E-143C1BB2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6316"/>
            <a:ext cx="10353762" cy="1080977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Other functions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363E9-BFEB-406A-A27D-F171EA1B7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423" y="1679944"/>
            <a:ext cx="5175213" cy="5039638"/>
          </a:xfrm>
        </p:spPr>
        <p:txBody>
          <a:bodyPr>
            <a:normAutofit/>
          </a:bodyPr>
          <a:lstStyle/>
          <a:p>
            <a:r>
              <a:rPr lang="en-US" dirty="0"/>
              <a:t>Can use “&amp;” and “|” to get Booleans</a:t>
            </a:r>
          </a:p>
          <a:p>
            <a:r>
              <a:rPr lang="en-US" dirty="0" err="1"/>
              <a:t>np.nonzero</a:t>
            </a:r>
            <a:r>
              <a:rPr lang="en-US" dirty="0"/>
              <a:t>() = select elements or indices from an array</a:t>
            </a:r>
          </a:p>
          <a:p>
            <a:r>
              <a:rPr lang="en-US" dirty="0" err="1"/>
              <a:t>np.vstack</a:t>
            </a:r>
            <a:r>
              <a:rPr lang="en-US" dirty="0"/>
              <a:t>() = stack vertically</a:t>
            </a:r>
          </a:p>
          <a:p>
            <a:r>
              <a:rPr lang="en-US" dirty="0" err="1"/>
              <a:t>np.hstack</a:t>
            </a:r>
            <a:r>
              <a:rPr lang="en-US" dirty="0"/>
              <a:t>() = stack horizontally</a:t>
            </a:r>
          </a:p>
          <a:p>
            <a:r>
              <a:rPr lang="en-US" dirty="0" err="1"/>
              <a:t>np.hsplit</a:t>
            </a:r>
            <a:r>
              <a:rPr lang="en-US" dirty="0"/>
              <a:t>() = split arrays</a:t>
            </a:r>
          </a:p>
          <a:p>
            <a:r>
              <a:rPr lang="en-US" dirty="0" err="1"/>
              <a:t>np.view</a:t>
            </a:r>
            <a:r>
              <a:rPr lang="en-US" dirty="0"/>
              <a:t>() = create new array object that looks at same data as the original array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11A62-26A0-47A5-B068-D2F5AC98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679944"/>
            <a:ext cx="5061814" cy="5039637"/>
          </a:xfrm>
        </p:spPr>
        <p:txBody>
          <a:bodyPr>
            <a:normAutofit/>
          </a:bodyPr>
          <a:lstStyle/>
          <a:p>
            <a:r>
              <a:rPr lang="en-US" dirty="0"/>
              <a:t>copy() = complete copy of the array and its data.</a:t>
            </a:r>
          </a:p>
          <a:p>
            <a:r>
              <a:rPr lang="en-US" dirty="0"/>
              <a:t>Addition/Subtraction</a:t>
            </a:r>
          </a:p>
          <a:p>
            <a:r>
              <a:rPr lang="en-US" dirty="0"/>
              <a:t>Multiplication/Division</a:t>
            </a:r>
          </a:p>
          <a:p>
            <a:r>
              <a:rPr lang="en-US" dirty="0"/>
              <a:t>Max/min</a:t>
            </a:r>
          </a:p>
          <a:p>
            <a:r>
              <a:rPr lang="en-US" dirty="0"/>
              <a:t>Sum/mean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5930181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5965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/>
              <a:t>What is NumPy?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185883"/>
              </p:ext>
            </p:extLst>
          </p:nvPr>
        </p:nvGraphicFramePr>
        <p:xfrm>
          <a:off x="616688" y="1563265"/>
          <a:ext cx="10994065" cy="422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917C68B-CAFB-4212-8E8E-B5F39E7A409D}"/>
              </a:ext>
            </a:extLst>
          </p:cNvPr>
          <p:cNvSpPr txBox="1">
            <a:spLocks/>
          </p:cNvSpPr>
          <p:nvPr/>
        </p:nvSpPr>
        <p:spPr>
          <a:xfrm>
            <a:off x="913795" y="5675735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universal standard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C773-3F3C-4F7F-8C9D-4BA68EC1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36" y="151131"/>
            <a:ext cx="10353762" cy="1257300"/>
          </a:xfrm>
        </p:spPr>
        <p:txBody>
          <a:bodyPr/>
          <a:lstStyle/>
          <a:p>
            <a:r>
              <a:rPr lang="en-US" b="1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FD71-4CFA-4B27-BB6B-886E5B1F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6" y="1128493"/>
            <a:ext cx="11259879" cy="5367999"/>
          </a:xfrm>
        </p:spPr>
        <p:txBody>
          <a:bodyPr/>
          <a:lstStyle/>
          <a:p>
            <a:pPr marL="3690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A mechanism for performing math operations on arrays of </a:t>
            </a:r>
            <a:r>
              <a:rPr lang="en-US" sz="2400" b="1" i="1" dirty="0">
                <a:solidFill>
                  <a:schemeClr val="tx1"/>
                </a:solidFill>
              </a:rPr>
              <a:t>unequal</a:t>
            </a:r>
            <a:r>
              <a:rPr lang="en-US" sz="2400" b="1" dirty="0">
                <a:solidFill>
                  <a:schemeClr val="tx1"/>
                </a:solidFill>
              </a:rPr>
              <a:t> shapes</a:t>
            </a:r>
          </a:p>
          <a:p>
            <a:pPr marL="36900" indent="0">
              <a:buNone/>
            </a:pPr>
            <a:endParaRPr lang="en-US" dirty="0"/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To determine if two arrays are broadcast-compatible, align the entries of their shapes such that their trailing dimensions are aligned, and then check that each pair of aligned dimensions satisfy either of the following conditions: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the aligned dimensions have the same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one of the dimensions has a size of 1</a:t>
            </a:r>
          </a:p>
          <a:p>
            <a:pPr marL="450000" lvl="1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The two arrays are broadcast-compatible if either of these conditions are satisfied for each pair of aligned dimensions.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55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544A2-0E3C-4778-BC92-897D0D0CD81C}"/>
              </a:ext>
            </a:extLst>
          </p:cNvPr>
          <p:cNvSpPr txBox="1"/>
          <p:nvPr/>
        </p:nvSpPr>
        <p:spPr>
          <a:xfrm>
            <a:off x="1573619" y="461394"/>
            <a:ext cx="876161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92D050"/>
                </a:solidFill>
              </a:rPr>
              <a:t># a shape-(3, 4) array</a:t>
            </a:r>
          </a:p>
          <a:p>
            <a:r>
              <a:rPr lang="en-US" sz="2400" dirty="0"/>
              <a:t>x = </a:t>
            </a:r>
            <a:r>
              <a:rPr lang="en-US" sz="2400" dirty="0" err="1"/>
              <a:t>np.array</a:t>
            </a:r>
            <a:r>
              <a:rPr lang="en-US" sz="2400" dirty="0"/>
              <a:t>([ [-0. , -0.1, -0.2, -0.3],</a:t>
            </a:r>
          </a:p>
          <a:p>
            <a:r>
              <a:rPr lang="en-US" sz="2400" dirty="0"/>
              <a:t>              	[-0.4, -0.5, -0.6, -0.7],</a:t>
            </a:r>
          </a:p>
          <a:p>
            <a:r>
              <a:rPr lang="en-US" sz="2400" dirty="0"/>
              <a:t>              	[-0.8, -0.9, -1. 0, -1.1] ])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92D050"/>
                </a:solidFill>
              </a:rPr>
              <a:t># a shape-(4,) array</a:t>
            </a:r>
          </a:p>
          <a:p>
            <a:r>
              <a:rPr lang="en-US" sz="2400" dirty="0"/>
              <a:t>y = </a:t>
            </a:r>
            <a:r>
              <a:rPr lang="en-US" sz="2400" dirty="0" err="1"/>
              <a:t>np.array</a:t>
            </a:r>
            <a:r>
              <a:rPr lang="en-US" sz="2400" dirty="0"/>
              <a:t>([1, 2, 3, 4])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92D050"/>
                </a:solidFill>
              </a:rPr>
              <a:t># multiplying a shape-(4,) array with a shape-(3, 4) array</a:t>
            </a:r>
          </a:p>
          <a:p>
            <a:r>
              <a:rPr lang="en-US" sz="2400" dirty="0">
                <a:solidFill>
                  <a:srgbClr val="92D050"/>
                </a:solidFill>
              </a:rPr>
              <a:t># `y` is multiplied by each row of `x</a:t>
            </a:r>
            <a:r>
              <a:rPr lang="en-US" sz="2400" dirty="0"/>
              <a:t>`</a:t>
            </a:r>
          </a:p>
          <a:p>
            <a:r>
              <a:rPr lang="en-US" sz="2400" dirty="0"/>
              <a:t>x * y</a:t>
            </a:r>
          </a:p>
          <a:p>
            <a:r>
              <a:rPr lang="en-US" sz="2400" dirty="0"/>
              <a:t>array([ [-0. , -0.2, -0.6, -1.2],</a:t>
            </a:r>
          </a:p>
          <a:p>
            <a:r>
              <a:rPr lang="en-US" sz="2400" dirty="0"/>
              <a:t>       	[-0.4, -1. , -1.8, -2.8],</a:t>
            </a:r>
          </a:p>
          <a:p>
            <a:r>
              <a:rPr lang="en-US" sz="2400" dirty="0"/>
              <a:t>       	[-0.8, -1.8, -3. , -4.4] ])</a:t>
            </a:r>
          </a:p>
        </p:txBody>
      </p:sp>
    </p:spTree>
    <p:extLst>
      <p:ext uri="{BB962C8B-B14F-4D97-AF65-F5344CB8AC3E}">
        <p14:creationId xmlns:p14="http://schemas.microsoft.com/office/powerpoint/2010/main" val="4057658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3FCA-939F-476C-BF81-F2B3A19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859021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What it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F8FB-6EF8-4353-B5A9-BC0116FB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1" y="1584251"/>
            <a:ext cx="10983432" cy="4835597"/>
          </a:xfrm>
        </p:spPr>
        <p:txBody>
          <a:bodyPr>
            <a:normAutofit/>
          </a:bodyPr>
          <a:lstStyle/>
          <a:p>
            <a:r>
              <a:rPr lang="en-US" sz="2800" dirty="0"/>
              <a:t>It contains a multidimensional array and matrix data structures</a:t>
            </a:r>
          </a:p>
          <a:p>
            <a:r>
              <a:rPr lang="en-US" sz="2800" dirty="0"/>
              <a:t>Provides a </a:t>
            </a:r>
            <a:r>
              <a:rPr lang="en-US" sz="2800" i="1" dirty="0" err="1"/>
              <a:t>nd</a:t>
            </a:r>
            <a:r>
              <a:rPr lang="en-US" sz="2800" i="1" dirty="0"/>
              <a:t>-array</a:t>
            </a:r>
            <a:r>
              <a:rPr lang="en-US" sz="2800" dirty="0"/>
              <a:t> (a homogeneous n-dimensional array object) with methods to efficiently operate on it</a:t>
            </a:r>
          </a:p>
          <a:p>
            <a:r>
              <a:rPr lang="en-US" sz="2800" dirty="0"/>
              <a:t>Performs a wide variety of mathematical operations on arrays</a:t>
            </a:r>
          </a:p>
          <a:p>
            <a:r>
              <a:rPr lang="en-US" sz="2800" dirty="0"/>
              <a:t>Adds powerful data structures to Python that guarantee efficient calculations with arrays and matrices</a:t>
            </a:r>
          </a:p>
          <a:p>
            <a:r>
              <a:rPr lang="en-US" sz="2800" dirty="0"/>
              <a:t>Supplies an enormous library of high-level mathematical functions that operate on these arrays and matrices</a:t>
            </a:r>
          </a:p>
        </p:txBody>
      </p:sp>
    </p:spTree>
    <p:extLst>
      <p:ext uri="{BB962C8B-B14F-4D97-AF65-F5344CB8AC3E}">
        <p14:creationId xmlns:p14="http://schemas.microsoft.com/office/powerpoint/2010/main" val="24302407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714D-7BBE-4EF5-AAE1-7F915990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1792"/>
            <a:ext cx="10353762" cy="860572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All about NumPy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A5CA8-4148-4464-A778-FE538CCCB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586" y="1477925"/>
            <a:ext cx="5323367" cy="4561367"/>
          </a:xfrm>
        </p:spPr>
        <p:txBody>
          <a:bodyPr>
            <a:noAutofit/>
          </a:bodyPr>
          <a:lstStyle/>
          <a:p>
            <a:r>
              <a:rPr lang="en-US" sz="2400" dirty="0"/>
              <a:t>Usually a fixed-size container of items of </a:t>
            </a:r>
            <a:r>
              <a:rPr lang="en-US" sz="2400" b="1" i="1" dirty="0"/>
              <a:t>the same type and size</a:t>
            </a:r>
            <a:endParaRPr lang="en-US" sz="2400" dirty="0"/>
          </a:p>
          <a:p>
            <a:r>
              <a:rPr lang="en-US" sz="2400" dirty="0"/>
              <a:t>The number of dimensions and items in an array is defined by its shape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shape</a:t>
            </a:r>
            <a:r>
              <a:rPr lang="en-US" sz="2400" dirty="0"/>
              <a:t> is a tuple of non-negative integers that specify the sizes of each dimension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rank</a:t>
            </a:r>
            <a:r>
              <a:rPr lang="en-US" sz="2400" dirty="0"/>
              <a:t> of the array is the number of dimensions.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65373-52B8-4FE2-A266-CD7FD466A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0047" y="1477926"/>
            <a:ext cx="5323367" cy="4561367"/>
          </a:xfrm>
        </p:spPr>
        <p:txBody>
          <a:bodyPr>
            <a:noAutofit/>
          </a:bodyPr>
          <a:lstStyle/>
          <a:p>
            <a:r>
              <a:rPr lang="en-US" sz="2400" dirty="0"/>
              <a:t>A central data structure of the NumPy library</a:t>
            </a:r>
          </a:p>
          <a:p>
            <a:r>
              <a:rPr lang="en-US" sz="2400" dirty="0"/>
              <a:t>A grid of values and it contains information about raw data, how to locate an element and how to interpret it</a:t>
            </a:r>
          </a:p>
          <a:p>
            <a:r>
              <a:rPr lang="en-US" sz="2400" dirty="0"/>
              <a:t>The grid has elements that can be indexed in various ways</a:t>
            </a:r>
          </a:p>
          <a:p>
            <a:r>
              <a:rPr lang="en-US" sz="2400" dirty="0"/>
              <a:t>The elements are all the same, referred to as the array </a:t>
            </a:r>
            <a:r>
              <a:rPr lang="en-US" sz="2400" b="1" i="1" dirty="0" err="1"/>
              <a:t>dtype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1498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A2C1-8799-4908-AA9B-859B716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89097"/>
            <a:ext cx="10353762" cy="2838893"/>
          </a:xfrm>
        </p:spPr>
        <p:txBody>
          <a:bodyPr/>
          <a:lstStyle/>
          <a:p>
            <a:r>
              <a:rPr lang="en-US" dirty="0"/>
              <a:t>Biggest difference between Python lists and NumPy arrays:</a:t>
            </a:r>
            <a:br>
              <a:rPr lang="en-US" dirty="0"/>
            </a:br>
            <a:r>
              <a:rPr lang="en-US" b="1" dirty="0"/>
              <a:t>NumPy arrays are homogeneous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ED2FCC3-C3F6-4D89-875D-2E792F28F08F}"/>
              </a:ext>
            </a:extLst>
          </p:cNvPr>
          <p:cNvSpPr/>
          <p:nvPr/>
        </p:nvSpPr>
        <p:spPr>
          <a:xfrm>
            <a:off x="7601499" y="3327990"/>
            <a:ext cx="1233182" cy="143451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F0F63-6329-40B6-8CA9-C98F25B0D7F2}"/>
              </a:ext>
            </a:extLst>
          </p:cNvPr>
          <p:cNvSpPr txBox="1"/>
          <p:nvPr/>
        </p:nvSpPr>
        <p:spPr>
          <a:xfrm>
            <a:off x="5422605" y="4890978"/>
            <a:ext cx="5688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Of the same or a similar </a:t>
            </a:r>
          </a:p>
          <a:p>
            <a:pPr algn="ctr"/>
            <a:r>
              <a:rPr lang="en-US" sz="3600" dirty="0"/>
              <a:t>kind or nature</a:t>
            </a:r>
          </a:p>
        </p:txBody>
      </p:sp>
    </p:spTree>
    <p:extLst>
      <p:ext uri="{BB962C8B-B14F-4D97-AF65-F5344CB8AC3E}">
        <p14:creationId xmlns:p14="http://schemas.microsoft.com/office/powerpoint/2010/main" val="2966402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F5F7-1B3D-4925-B1BA-3326A0FA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3725333"/>
          </a:xfrm>
        </p:spPr>
        <p:txBody>
          <a:bodyPr anchor="ctr"/>
          <a:lstStyle/>
          <a:p>
            <a:r>
              <a:rPr lang="en-US" dirty="0"/>
              <a:t>Open </a:t>
            </a:r>
            <a:r>
              <a:rPr lang="en-US" dirty="0" err="1"/>
              <a:t>VSCode</a:t>
            </a:r>
            <a:br>
              <a:rPr lang="en-US" dirty="0"/>
            </a:br>
            <a:r>
              <a:rPr lang="en-US" dirty="0"/>
              <a:t>make sure you are in the right directory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Initialize </a:t>
            </a:r>
            <a:r>
              <a:rPr lang="en-US" dirty="0" err="1"/>
              <a:t>jupyter</a:t>
            </a:r>
            <a:r>
              <a:rPr lang="en-US" dirty="0"/>
              <a:t> notebook in the VS Code CLI, or work directly with it in VS Code</a:t>
            </a:r>
          </a:p>
        </p:txBody>
      </p:sp>
    </p:spTree>
    <p:extLst>
      <p:ext uri="{BB962C8B-B14F-4D97-AF65-F5344CB8AC3E}">
        <p14:creationId xmlns:p14="http://schemas.microsoft.com/office/powerpoint/2010/main" val="358399295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E420-B64A-4CC0-A687-D15E342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9514"/>
            <a:ext cx="11396870" cy="1075639"/>
          </a:xfrm>
        </p:spPr>
        <p:txBody>
          <a:bodyPr>
            <a:normAutofit/>
          </a:bodyPr>
          <a:lstStyle/>
          <a:p>
            <a:r>
              <a:rPr lang="en-US" sz="4800" b="1" dirty="0"/>
              <a:t>One way to initialize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EAF3-FBDF-449F-AFBD-2B2B56A9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414130"/>
            <a:ext cx="11208103" cy="5146062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sz="3600" dirty="0" err="1"/>
              <a:t>arr</a:t>
            </a:r>
            <a:r>
              <a:rPr lang="en-US" sz="3600" dirty="0"/>
              <a:t> = </a:t>
            </a:r>
            <a:r>
              <a:rPr lang="en-US" sz="3600" dirty="0" err="1"/>
              <a:t>np.array</a:t>
            </a:r>
            <a:r>
              <a:rPr lang="en-US" sz="3600" dirty="0"/>
              <a:t>( [1, 2, 3, 4, 5, 6] )</a:t>
            </a:r>
          </a:p>
          <a:p>
            <a:pPr marL="36900" indent="0" algn="ctr">
              <a:buNone/>
            </a:pPr>
            <a:r>
              <a:rPr lang="en-US" sz="3200" dirty="0"/>
              <a:t>Or</a:t>
            </a:r>
          </a:p>
          <a:p>
            <a:pPr marL="36900" indent="0" algn="ctr">
              <a:buNone/>
            </a:pPr>
            <a:r>
              <a:rPr lang="en-US" sz="3600" dirty="0"/>
              <a:t>a = </a:t>
            </a:r>
            <a:r>
              <a:rPr lang="en-US" sz="3600" dirty="0" err="1"/>
              <a:t>np.array</a:t>
            </a:r>
            <a:r>
              <a:rPr lang="en-US" sz="3600" dirty="0"/>
              <a:t>( [ [1,2,3,4], [5,6,7,8],[9,10,11,12] ] )</a:t>
            </a:r>
          </a:p>
          <a:p>
            <a:pPr marL="36900" indent="0" algn="ctr">
              <a:buNone/>
            </a:pPr>
            <a:endParaRPr lang="en-US" sz="3200" dirty="0"/>
          </a:p>
          <a:p>
            <a:pPr marL="36900" indent="0" algn="ctr">
              <a:buNone/>
            </a:pP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 elements by starting with element “0”</a:t>
            </a:r>
          </a:p>
          <a:p>
            <a:pPr marL="36900" indent="0" algn="ctr">
              <a:buNone/>
            </a:pPr>
            <a:endParaRPr lang="en-US" sz="3200" dirty="0"/>
          </a:p>
          <a:p>
            <a:pPr marL="36900" indent="0" algn="ctr">
              <a:buNone/>
            </a:pPr>
            <a:r>
              <a:rPr lang="en-US" sz="3600" dirty="0"/>
              <a:t>print(a[0])</a:t>
            </a:r>
          </a:p>
          <a:p>
            <a:pPr marL="36900" indent="0" algn="ctr">
              <a:buNone/>
            </a:pPr>
            <a:r>
              <a:rPr lang="en-US" sz="3600" dirty="0"/>
              <a:t>[1 2 3 4]</a:t>
            </a:r>
          </a:p>
        </p:txBody>
      </p:sp>
    </p:spTree>
    <p:extLst>
      <p:ext uri="{BB962C8B-B14F-4D97-AF65-F5344CB8AC3E}">
        <p14:creationId xmlns:p14="http://schemas.microsoft.com/office/powerpoint/2010/main" val="375133184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E153-28F5-4C73-808E-DEEEC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9207"/>
            <a:ext cx="4606161" cy="1261872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Useful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1685-CD86-48A4-8879-B0FA6B85A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267464"/>
            <a:ext cx="4856841" cy="5309505"/>
          </a:xfrm>
        </p:spPr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= N-dimensional array</a:t>
            </a:r>
          </a:p>
          <a:p>
            <a:r>
              <a:rPr lang="en-US" dirty="0"/>
              <a:t>1-D = one dimensional array</a:t>
            </a:r>
          </a:p>
          <a:p>
            <a:r>
              <a:rPr lang="en-US" dirty="0"/>
              <a:t>2-D = two-dimensional array</a:t>
            </a:r>
          </a:p>
          <a:p>
            <a:r>
              <a:rPr lang="en-US" dirty="0"/>
              <a:t>Vector = an array with a single dimension</a:t>
            </a:r>
          </a:p>
          <a:p>
            <a:r>
              <a:rPr lang="en-US" dirty="0"/>
              <a:t>Matrix = an array with two dimensions</a:t>
            </a:r>
          </a:p>
          <a:p>
            <a:r>
              <a:rPr lang="en-US" dirty="0"/>
              <a:t>Tensor = an array with 3+ dimensions</a:t>
            </a:r>
          </a:p>
          <a:p>
            <a:r>
              <a:rPr lang="en-US" dirty="0"/>
              <a:t>Dimensions = axes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C1A8-F36D-446F-A1DA-51CDC97B6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/>
              <a:t>[[0., 0., 0.], [1., 1., 1.]]</a:t>
            </a:r>
          </a:p>
          <a:p>
            <a:r>
              <a:rPr lang="en-US" dirty="0"/>
              <a:t>2-D array</a:t>
            </a:r>
          </a:p>
          <a:p>
            <a:r>
              <a:rPr lang="en-US" dirty="0"/>
              <a:t>2 axes</a:t>
            </a:r>
          </a:p>
          <a:p>
            <a:r>
              <a:rPr lang="en-US" dirty="0"/>
              <a:t>First axis: length of 2</a:t>
            </a:r>
          </a:p>
          <a:p>
            <a:r>
              <a:rPr lang="en-US" dirty="0"/>
              <a:t>Second axis: length of 3</a:t>
            </a:r>
          </a:p>
        </p:txBody>
      </p:sp>
    </p:spTree>
    <p:extLst>
      <p:ext uri="{BB962C8B-B14F-4D97-AF65-F5344CB8AC3E}">
        <p14:creationId xmlns:p14="http://schemas.microsoft.com/office/powerpoint/2010/main" val="8375503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8EFC-AFC5-4C4F-8042-43619581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071" y="1621227"/>
            <a:ext cx="4764764" cy="692494"/>
          </a:xfrm>
        </p:spPr>
        <p:txBody>
          <a:bodyPr/>
          <a:lstStyle/>
          <a:p>
            <a:r>
              <a:rPr lang="en-US" sz="3600" b="1" u="sng" dirty="0"/>
              <a:t>You need to install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74DD6-980D-47EC-A81F-46F36AC24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468177"/>
            <a:ext cx="4764764" cy="304353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800" dirty="0"/>
              <a:t>In your terminal, type</a:t>
            </a:r>
          </a:p>
          <a:p>
            <a:pPr marL="36900" indent="0" algn="ctr">
              <a:buNone/>
            </a:pPr>
            <a:endParaRPr lang="en-US" sz="2800" dirty="0"/>
          </a:p>
          <a:p>
            <a:pPr marL="36900" indent="0" algn="ctr">
              <a:buNone/>
            </a:pPr>
            <a:r>
              <a:rPr lang="en-US" sz="2800" dirty="0"/>
              <a:t>pip install </a:t>
            </a:r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DEF14-3832-4B90-B589-4603AD0A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311" y="1621226"/>
            <a:ext cx="5173740" cy="692495"/>
          </a:xfrm>
        </p:spPr>
        <p:txBody>
          <a:bodyPr/>
          <a:lstStyle/>
          <a:p>
            <a:r>
              <a:rPr lang="en-US" sz="3600" b="1" u="sng" dirty="0"/>
              <a:t>You can import 2 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03F53-92CC-41C3-90E4-F4BBD11E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468177"/>
            <a:ext cx="4779581" cy="304353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800" dirty="0"/>
              <a:t>import </a:t>
            </a:r>
            <a:r>
              <a:rPr lang="en-US" sz="2800" dirty="0" err="1"/>
              <a:t>numpy</a:t>
            </a:r>
            <a:endParaRPr lang="en-US" sz="2800" dirty="0"/>
          </a:p>
          <a:p>
            <a:pPr marL="36900" indent="0" algn="ctr">
              <a:buNone/>
            </a:pPr>
            <a:endParaRPr lang="en-US" sz="2800" dirty="0"/>
          </a:p>
          <a:p>
            <a:pPr marL="36900" indent="0" algn="ctr">
              <a:buNone/>
            </a:pPr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B8ABF0-5216-4684-8700-94552ED2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02861"/>
            <a:ext cx="10353762" cy="1257300"/>
          </a:xfrm>
        </p:spPr>
        <p:txBody>
          <a:bodyPr>
            <a:normAutofit/>
          </a:bodyPr>
          <a:lstStyle/>
          <a:p>
            <a:r>
              <a:rPr lang="en-US" sz="4400" b="1" dirty="0"/>
              <a:t>Create a file in </a:t>
            </a:r>
            <a:r>
              <a:rPr lang="en-US" sz="4400" b="1" dirty="0" err="1"/>
              <a:t>vscode</a:t>
            </a:r>
            <a:r>
              <a:rPr lang="en-US" sz="4400" b="1" dirty="0"/>
              <a:t> &amp; name it: week5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40950-0A44-4B51-ABB6-06A7294FBFDF}"/>
              </a:ext>
            </a:extLst>
          </p:cNvPr>
          <p:cNvSpPr txBox="1"/>
          <p:nvPr/>
        </p:nvSpPr>
        <p:spPr>
          <a:xfrm>
            <a:off x="9953213" y="4893991"/>
            <a:ext cx="19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Depends on what you need to do.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B1857D2-32AB-4EF5-845D-D8D5339E9FB6}"/>
              </a:ext>
            </a:extLst>
          </p:cNvPr>
          <p:cNvSpPr/>
          <p:nvPr/>
        </p:nvSpPr>
        <p:spPr>
          <a:xfrm rot="20269056">
            <a:off x="10069507" y="4307503"/>
            <a:ext cx="494950" cy="7130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38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{5C68006A-20C4-4CC4-88D6-4F350DE3F1AB}tf11665031_win32</Template>
  <TotalTime>2036</TotalTime>
  <Words>1495</Words>
  <Application>Microsoft Office PowerPoint</Application>
  <PresentationFormat>Widescreen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Nova</vt:lpstr>
      <vt:lpstr>Arial Nova Light</vt:lpstr>
      <vt:lpstr>Consolas</vt:lpstr>
      <vt:lpstr>Lato</vt:lpstr>
      <vt:lpstr>Wingdings 2</vt:lpstr>
      <vt:lpstr>SlateVTI</vt:lpstr>
      <vt:lpstr>Python NumPy,  and Broadcasting</vt:lpstr>
      <vt:lpstr>What is NumPy?</vt:lpstr>
      <vt:lpstr>What it does</vt:lpstr>
      <vt:lpstr>All about NumPy Arrays</vt:lpstr>
      <vt:lpstr>Biggest difference between Python lists and NumPy arrays: NumPy arrays are homogeneous</vt:lpstr>
      <vt:lpstr>Open VSCode make sure you are in the right directory  Initialize jupyter notebook in the VS Code CLI, or work directly with it in VS Code</vt:lpstr>
      <vt:lpstr>One way to initialize NumPy arrays</vt:lpstr>
      <vt:lpstr>Useful keywords</vt:lpstr>
      <vt:lpstr>Create a file in vscode &amp; name it: week5</vt:lpstr>
      <vt:lpstr>Creating arrays</vt:lpstr>
      <vt:lpstr>PowerPoint Presentation</vt:lpstr>
      <vt:lpstr>PowerPoint Presentation</vt:lpstr>
      <vt:lpstr>PowerPoint Presentation</vt:lpstr>
      <vt:lpstr>Concatenation</vt:lpstr>
      <vt:lpstr>Knowing shape and size</vt:lpstr>
      <vt:lpstr>PowerPoint Presentation</vt:lpstr>
      <vt:lpstr>Reshaping</vt:lpstr>
      <vt:lpstr>Indexing and Slicing</vt:lpstr>
      <vt:lpstr>Other functions </vt:lpstr>
      <vt:lpstr>Broadcasting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NumPy, Broadcasting and Matplotlib</dc:title>
  <dc:creator>Ashley Hunter</dc:creator>
  <cp:lastModifiedBy>Johan Bester</cp:lastModifiedBy>
  <cp:revision>58</cp:revision>
  <dcterms:created xsi:type="dcterms:W3CDTF">2022-02-06T00:47:21Z</dcterms:created>
  <dcterms:modified xsi:type="dcterms:W3CDTF">2022-10-30T21:39:59Z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