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307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7" r:id="rId42"/>
    <p:sldId id="294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1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5T02:31:27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10840 7094 0,'0'-25'31,"0"50"63,0 0-78,0 0-16,0 49 15,-25-24 1,25-1-16,-25-24 16</inkml:trace>
  <inkml:trace contextRef="#ctx0" brushRef="#br0" timeOffset="1852.3">6648 11038 0,'0'25'125,"0"0"-93,0-1-17,0 1 1,0 0-16,0 0 16,-25 0-1,25 0 48,0-1-16,0 1-16,0 0-16,0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6T03:14:53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22647 10418 0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in="-313" max="768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72165" units="1/cm"/>
          <inkml:channelProperty channel="T" name="resolution" value="1" units="1/dev"/>
        </inkml:channelProperties>
      </inkml:inkSource>
      <inkml:timestamp xml:id="ts0" timeString="2022-02-17T02:54:43.4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17016 16470 0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55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69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66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54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7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95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24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4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6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33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8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iant panda eating grass">
            <a:extLst>
              <a:ext uri="{FF2B5EF4-FFF2-40B4-BE49-F238E27FC236}">
                <a16:creationId xmlns:a16="http://schemas.microsoft.com/office/drawing/2014/main" id="{00A1379B-1C68-40EF-8DC0-D9BB63BC7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72" b="845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605E1-296F-4419-93EC-47B0AA035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Python </a:t>
            </a:r>
            <a:br>
              <a:rPr lang="en-US" sz="5400" dirty="0"/>
            </a:br>
            <a:r>
              <a:rPr lang="en-US" sz="5400" dirty="0"/>
              <a:t>and </a:t>
            </a:r>
            <a:br>
              <a:rPr lang="en-US" sz="5400" dirty="0"/>
            </a:br>
            <a:r>
              <a:rPr lang="en-US" sz="5400" dirty="0"/>
              <a:t>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44AFD-4270-4632-83B4-46928DB16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US" dirty="0"/>
              <a:t> 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5917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Classes    History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Grades          60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Name: 3,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dtype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: object</a:t>
            </a:r>
          </a:p>
        </p:txBody>
      </p:sp>
    </p:spTree>
    <p:extLst>
      <p:ext uri="{BB962C8B-B14F-4D97-AF65-F5344CB8AC3E}">
        <p14:creationId xmlns:p14="http://schemas.microsoft.com/office/powerpoint/2010/main" val="106352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34955"/>
            <a:ext cx="8015324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Location of More than 1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13861"/>
            <a:ext cx="9546413" cy="43824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Report = {"Classes": ["Math", "Science", "Spanish", "History", "Health"],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    "Grades": [75, 80, 95, 60, 100]}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results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(Report)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results.loc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[[2, 3]])</a:t>
            </a:r>
          </a:p>
        </p:txBody>
      </p:sp>
    </p:spTree>
    <p:extLst>
      <p:ext uri="{BB962C8B-B14F-4D97-AF65-F5344CB8AC3E}">
        <p14:creationId xmlns:p14="http://schemas.microsoft.com/office/powerpoint/2010/main" val="250227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  Classes   Grades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2  Spanish      95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3  History      60</a:t>
            </a:r>
          </a:p>
        </p:txBody>
      </p:sp>
    </p:spTree>
    <p:extLst>
      <p:ext uri="{BB962C8B-B14F-4D97-AF65-F5344CB8AC3E}">
        <p14:creationId xmlns:p14="http://schemas.microsoft.com/office/powerpoint/2010/main" val="120354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28629"/>
            <a:ext cx="7335835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Naming the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67" y="1669313"/>
            <a:ext cx="10536866" cy="462698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Report = {"Classes": ["Math", "Science", "Spanish", "History", "Health"],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    "Grades": [75, 80, 95, 60, 100]}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results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(Report, index = ["week1", "week2", "week3", "week4", "week5"])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print(results)</a:t>
            </a:r>
          </a:p>
        </p:txBody>
      </p:sp>
    </p:spTree>
    <p:extLst>
      <p:ext uri="{BB962C8B-B14F-4D97-AF65-F5344CB8AC3E}">
        <p14:creationId xmlns:p14="http://schemas.microsoft.com/office/powerpoint/2010/main" val="104556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		Classes  Grades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week1     Math      75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week2  Science      80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week3  Spanish      95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week4  History      60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week5   Health     100</a:t>
            </a:r>
          </a:p>
        </p:txBody>
      </p:sp>
    </p:spTree>
    <p:extLst>
      <p:ext uri="{BB962C8B-B14F-4D97-AF65-F5344CB8AC3E}">
        <p14:creationId xmlns:p14="http://schemas.microsoft.com/office/powerpoint/2010/main" val="355495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96731"/>
            <a:ext cx="7335835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Locating a specific 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34" y="1584251"/>
            <a:ext cx="10558130" cy="47211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Report = {"Classes": ["Math", "Science", "Spanish", "History", "Health"],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    "Grades": [75, 80, 95, 60, 100]}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results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(Report, index = ["week1", "week2", "week3", "week4", "week5"])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results.loc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[“week3”])</a:t>
            </a:r>
          </a:p>
        </p:txBody>
      </p:sp>
    </p:spTree>
    <p:extLst>
      <p:ext uri="{BB962C8B-B14F-4D97-AF65-F5344CB8AC3E}">
        <p14:creationId xmlns:p14="http://schemas.microsoft.com/office/powerpoint/2010/main" val="77419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Classes    Spanish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Grades          95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Name: week3,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dtype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: object</a:t>
            </a:r>
          </a:p>
        </p:txBody>
      </p:sp>
    </p:spTree>
    <p:extLst>
      <p:ext uri="{BB962C8B-B14F-4D97-AF65-F5344CB8AC3E}">
        <p14:creationId xmlns:p14="http://schemas.microsoft.com/office/powerpoint/2010/main" val="11589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44170"/>
            <a:ext cx="8326301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Series Examples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sz="3200" b="0" dirty="0">
                <a:solidFill>
                  <a:srgbClr val="002060"/>
                </a:solidFill>
              </a:rPr>
              <a:t>(create a new Python file)</a:t>
            </a:r>
            <a:endParaRPr lang="en-US" b="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39874"/>
            <a:ext cx="8909776" cy="425642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age = [20, 40, 60]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years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pd.Series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(age)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print(years)</a:t>
            </a:r>
          </a:p>
        </p:txBody>
      </p:sp>
    </p:spTree>
    <p:extLst>
      <p:ext uri="{BB962C8B-B14F-4D97-AF65-F5344CB8AC3E}">
        <p14:creationId xmlns:p14="http://schemas.microsoft.com/office/powerpoint/2010/main" val="158165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71160"/>
            <a:ext cx="7335835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Finding the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92595"/>
            <a:ext cx="9759064" cy="44037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br>
              <a:rPr lang="en-US" sz="4000" b="0" dirty="0">
                <a:effectLst/>
                <a:latin typeface="Consolas" panose="020B0609020204030204" pitchFamily="49" charset="0"/>
              </a:rPr>
            </a:br>
            <a:r>
              <a:rPr lang="en-US" sz="4000" b="0" dirty="0">
                <a:effectLst/>
                <a:latin typeface="Consolas" panose="020B0609020204030204" pitchFamily="49" charset="0"/>
              </a:rPr>
              <a:t>age = [20, 40, 60]</a:t>
            </a:r>
          </a:p>
          <a:p>
            <a:pPr marL="0" indent="0">
              <a:buNone/>
            </a:pPr>
            <a:r>
              <a:rPr lang="en-US" sz="4000" b="0" dirty="0">
                <a:effectLst/>
                <a:latin typeface="Consolas" panose="020B0609020204030204" pitchFamily="49" charset="0"/>
              </a:rPr>
              <a:t>years = </a:t>
            </a:r>
            <a:r>
              <a:rPr lang="en-US" sz="4000" b="0" dirty="0" err="1">
                <a:effectLst/>
                <a:latin typeface="Consolas" panose="020B0609020204030204" pitchFamily="49" charset="0"/>
              </a:rPr>
              <a:t>pd.Series</a:t>
            </a:r>
            <a:r>
              <a:rPr lang="en-US" sz="4000" b="0" dirty="0">
                <a:effectLst/>
                <a:latin typeface="Consolas" panose="020B0609020204030204" pitchFamily="49" charset="0"/>
              </a:rPr>
              <a:t>(age)</a:t>
            </a:r>
          </a:p>
          <a:p>
            <a:pPr marL="0" indent="0">
              <a:buNone/>
            </a:pPr>
            <a:endParaRPr lang="en-US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b="0" i="0" dirty="0">
                <a:effectLst/>
                <a:latin typeface="Consolas" panose="020B0609020204030204" pitchFamily="49" charset="0"/>
              </a:rPr>
              <a:t>print(age[0])</a:t>
            </a:r>
            <a:endParaRPr lang="en-US" sz="48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9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1531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45588"/>
            <a:ext cx="7335835" cy="1268984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What is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92595"/>
            <a:ext cx="9620841" cy="4194515"/>
          </a:xfrm>
        </p:spPr>
        <p:txBody>
          <a:bodyPr>
            <a:noAutofit/>
          </a:bodyPr>
          <a:lstStyle/>
          <a:p>
            <a:r>
              <a:rPr lang="en-US" sz="2800" dirty="0"/>
              <a:t>An open-source Python package that is most widely used for data science/data analysis and machine learning tasks. </a:t>
            </a:r>
          </a:p>
          <a:p>
            <a:r>
              <a:rPr lang="en-US" sz="2800" dirty="0"/>
              <a:t>Built on top of NumPy which provides support for multi-dimensional arrays.</a:t>
            </a:r>
          </a:p>
          <a:p>
            <a:r>
              <a:rPr lang="en-US" sz="2800" dirty="0"/>
              <a:t>References both “Panel Data” and “Python Data Analysis”</a:t>
            </a:r>
          </a:p>
          <a:p>
            <a:r>
              <a:rPr lang="en-US" sz="2800" dirty="0"/>
              <a:t>Created by Wes McKinney in 2008</a:t>
            </a:r>
          </a:p>
        </p:txBody>
      </p:sp>
    </p:spTree>
    <p:extLst>
      <p:ext uri="{BB962C8B-B14F-4D97-AF65-F5344CB8AC3E}">
        <p14:creationId xmlns:p14="http://schemas.microsoft.com/office/powerpoint/2010/main" val="241723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34" y="230350"/>
            <a:ext cx="7335835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Naming the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34" y="1950829"/>
            <a:ext cx="9626617" cy="41362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age = [20, 40, 60]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years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pd.Series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(age, index = ["Me", "My Brother", "My Sister"])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print(years)</a:t>
            </a:r>
          </a:p>
        </p:txBody>
      </p:sp>
    </p:spTree>
    <p:extLst>
      <p:ext uri="{BB962C8B-B14F-4D97-AF65-F5344CB8AC3E}">
        <p14:creationId xmlns:p14="http://schemas.microsoft.com/office/powerpoint/2010/main" val="331881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Me            20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My Brother    40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My Sister     60</a:t>
            </a:r>
          </a:p>
          <a:p>
            <a:pPr marL="0" indent="0" algn="ctr">
              <a:buNone/>
            </a:pPr>
            <a:r>
              <a:rPr lang="en-US" sz="3200" b="0" dirty="0" err="1">
                <a:effectLst/>
                <a:latin typeface="Consolas" panose="020B0609020204030204" pitchFamily="49" charset="0"/>
              </a:rPr>
              <a:t>dtype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: int64 </a:t>
            </a:r>
          </a:p>
        </p:txBody>
      </p:sp>
    </p:spTree>
    <p:extLst>
      <p:ext uri="{BB962C8B-B14F-4D97-AF65-F5344CB8AC3E}">
        <p14:creationId xmlns:p14="http://schemas.microsoft.com/office/powerpoint/2010/main" val="34715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49895"/>
            <a:ext cx="7335835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Locating a specific 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92595"/>
            <a:ext cx="9684839" cy="44037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age = [20, 40, 60]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years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pd.Series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(age, index = ["Me", "My Brother", "My Sister"])</a:t>
            </a:r>
          </a:p>
          <a:p>
            <a:pPr marL="0" indent="0">
              <a:buNone/>
            </a:pPr>
            <a:endParaRPr lang="en-US" sz="3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print(years["My Sister"])</a:t>
            </a:r>
          </a:p>
        </p:txBody>
      </p:sp>
    </p:spTree>
    <p:extLst>
      <p:ext uri="{BB962C8B-B14F-4D97-AF65-F5344CB8AC3E}">
        <p14:creationId xmlns:p14="http://schemas.microsoft.com/office/powerpoint/2010/main" val="24129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2039874"/>
            <a:ext cx="7335835" cy="32570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89617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5CD7-9E32-4EB9-BF16-582455C47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438" y="914400"/>
            <a:ext cx="6394316" cy="3730684"/>
          </a:xfrm>
        </p:spPr>
        <p:txBody>
          <a:bodyPr>
            <a:normAutofit fontScale="90000"/>
          </a:bodyPr>
          <a:lstStyle/>
          <a:p>
            <a:r>
              <a:rPr lang="en-US" dirty="0"/>
              <a:t>Now,</a:t>
            </a:r>
            <a:br>
              <a:rPr lang="en-US" dirty="0"/>
            </a:br>
            <a:r>
              <a:rPr lang="en-US" dirty="0"/>
              <a:t>let’s try working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564717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6E9C-268D-4859-8521-88F0E45F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80" y="536974"/>
            <a:ext cx="7335835" cy="87715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Sorting </a:t>
            </a:r>
            <a:r>
              <a:rPr lang="en-US" dirty="0" err="1">
                <a:solidFill>
                  <a:srgbClr val="002060"/>
                </a:solidFill>
              </a:rPr>
              <a:t>dataframes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777E7-F060-45A9-B025-504AE0C46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80" y="1786269"/>
            <a:ext cx="9844126" cy="4316819"/>
          </a:xfrm>
        </p:spPr>
        <p:txBody>
          <a:bodyPr anchor="ctr">
            <a:normAutofit lnSpcReduction="10000"/>
          </a:bodyPr>
          <a:lstStyle/>
          <a:p>
            <a:r>
              <a:rPr lang="en-US" sz="3600" dirty="0"/>
              <a:t>df.sort_values(by=[‘x’], </a:t>
            </a:r>
            <a:r>
              <a:rPr lang="en-US" sz="3600" dirty="0" err="1"/>
              <a:t>inplace</a:t>
            </a:r>
            <a:r>
              <a:rPr lang="en-US" sz="3600" dirty="0"/>
              <a:t>=True)</a:t>
            </a:r>
          </a:p>
          <a:p>
            <a:endParaRPr lang="en-US" sz="3600" dirty="0"/>
          </a:p>
          <a:p>
            <a:r>
              <a:rPr lang="en-US" sz="3600" dirty="0" err="1"/>
              <a:t>df.sort_values</a:t>
            </a:r>
            <a:r>
              <a:rPr lang="en-US" sz="3600" dirty="0"/>
              <a:t>(by=[‘x’], </a:t>
            </a:r>
            <a:r>
              <a:rPr lang="en-US" sz="3600" dirty="0" err="1"/>
              <a:t>inplace</a:t>
            </a:r>
            <a:r>
              <a:rPr lang="en-US" sz="3600" dirty="0"/>
              <a:t>=True, ascending=False)</a:t>
            </a:r>
          </a:p>
          <a:p>
            <a:endParaRPr lang="en-US" sz="3600" dirty="0"/>
          </a:p>
          <a:p>
            <a:r>
              <a:rPr lang="en-US" sz="3600" dirty="0"/>
              <a:t>df.sort_values(by=[‘first column’, ‘second column’,…], </a:t>
            </a:r>
            <a:r>
              <a:rPr lang="en-US" sz="3600" dirty="0" err="1"/>
              <a:t>inplace</a:t>
            </a:r>
            <a:r>
              <a:rPr lang="en-US" sz="3600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37085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6E9C-268D-4859-8521-88F0E45F1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15171"/>
            <a:ext cx="6441706" cy="3920624"/>
          </a:xfrm>
        </p:spPr>
        <p:txBody>
          <a:bodyPr>
            <a:normAutofit/>
          </a:bodyPr>
          <a:lstStyle/>
          <a:p>
            <a:r>
              <a:rPr lang="en-US" dirty="0"/>
              <a:t>Reading</a:t>
            </a:r>
            <a:br>
              <a:rPr lang="en-US" dirty="0"/>
            </a:br>
            <a:r>
              <a:rPr lang="en-US" dirty="0"/>
              <a:t>.csv</a:t>
            </a:r>
            <a:br>
              <a:rPr lang="en-US" dirty="0"/>
            </a:br>
            <a:r>
              <a:rPr lang="en-US" dirty="0"/>
              <a:t>files with Pandas</a:t>
            </a:r>
          </a:p>
        </p:txBody>
      </p:sp>
    </p:spTree>
    <p:extLst>
      <p:ext uri="{BB962C8B-B14F-4D97-AF65-F5344CB8AC3E}">
        <p14:creationId xmlns:p14="http://schemas.microsoft.com/office/powerpoint/2010/main" val="3140865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59" y="249894"/>
            <a:ext cx="7335835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What is a .CSV file???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874" y="1775637"/>
            <a:ext cx="10292317" cy="4274289"/>
          </a:xfrm>
        </p:spPr>
        <p:txBody>
          <a:bodyPr anchor="t">
            <a:noAutofit/>
          </a:bodyPr>
          <a:lstStyle/>
          <a:p>
            <a:pPr>
              <a:buFontTx/>
              <a:buChar char="-"/>
            </a:pPr>
            <a:r>
              <a:rPr lang="en-US" sz="3600" b="0" dirty="0">
                <a:effectLst/>
                <a:latin typeface="Consolas" panose="020B0609020204030204" pitchFamily="49" charset="0"/>
              </a:rPr>
              <a:t> A file that contains plain text, </a:t>
            </a:r>
            <a:r>
              <a:rPr lang="en-US" sz="3600" dirty="0">
                <a:latin typeface="Consolas" panose="020B0609020204030204" pitchFamily="49" charset="0"/>
              </a:rPr>
              <a:t>with values </a:t>
            </a:r>
            <a:r>
              <a:rPr lang="en-US" sz="3600" b="0" dirty="0">
                <a:effectLst/>
                <a:latin typeface="Consolas" panose="020B0609020204030204" pitchFamily="49" charset="0"/>
              </a:rPr>
              <a:t>that are commas separated</a:t>
            </a:r>
          </a:p>
          <a:p>
            <a:pPr>
              <a:buFontTx/>
              <a:buChar char="-"/>
            </a:pPr>
            <a:r>
              <a:rPr lang="en-US" sz="3600" dirty="0">
                <a:latin typeface="Consolas" panose="020B0609020204030204" pitchFamily="49" charset="0"/>
              </a:rPr>
              <a:t> CSV == “Commas Separated Values”</a:t>
            </a:r>
            <a:endParaRPr lang="en-US" sz="3600" b="0" dirty="0">
              <a:effectLst/>
              <a:latin typeface="Consolas" panose="020B0609020204030204" pitchFamily="49" charset="0"/>
            </a:endParaRPr>
          </a:p>
          <a:p>
            <a:pPr>
              <a:buFontTx/>
              <a:buChar char="-"/>
            </a:pPr>
            <a:r>
              <a:rPr lang="en-US" sz="3600" dirty="0">
                <a:latin typeface="Consolas" panose="020B0609020204030204" pitchFamily="49" charset="0"/>
              </a:rPr>
              <a:t> Common file extension for data sets</a:t>
            </a:r>
          </a:p>
          <a:p>
            <a:pPr>
              <a:buFontTx/>
              <a:buChar char="-"/>
            </a:pPr>
            <a:r>
              <a:rPr lang="en-US" sz="3600" b="0" dirty="0">
                <a:effectLst/>
                <a:latin typeface="Consolas" panose="020B0609020204030204" pitchFamily="49" charset="0"/>
              </a:rPr>
              <a:t> You can open it in Notepad but the format will be off; </a:t>
            </a:r>
            <a:r>
              <a:rPr lang="en-US" sz="3600" b="1" dirty="0">
                <a:effectLst/>
                <a:latin typeface="Consolas" panose="020B0609020204030204" pitchFamily="49" charset="0"/>
              </a:rPr>
              <a:t>Use VS Code instead</a:t>
            </a:r>
          </a:p>
        </p:txBody>
      </p:sp>
    </p:spTree>
    <p:extLst>
      <p:ext uri="{BB962C8B-B14F-4D97-AF65-F5344CB8AC3E}">
        <p14:creationId xmlns:p14="http://schemas.microsoft.com/office/powerpoint/2010/main" val="41066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F991-15F5-4477-ADB0-D36C51BC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75" y="329610"/>
            <a:ext cx="8548576" cy="12546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Pandas -- reading data from files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sz="2800" b="0" dirty="0">
                <a:solidFill>
                  <a:srgbClr val="002060"/>
                </a:solidFill>
              </a:rPr>
              <a:t>(create a new Python file)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9867-FDFE-456F-8D68-91139866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45758"/>
            <a:ext cx="9748431" cy="41254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df.to_string</a:t>
            </a:r>
            <a:r>
              <a:rPr lang="en-US" sz="3200" dirty="0"/>
              <a:t>())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With this print statement, you get the WHOLE </a:t>
            </a:r>
            <a:r>
              <a:rPr lang="en-US" sz="3200" i="1" dirty="0" err="1">
                <a:solidFill>
                  <a:srgbClr val="002060"/>
                </a:solidFill>
              </a:rPr>
              <a:t>dataframe</a:t>
            </a:r>
            <a:endParaRPr lang="en-US" sz="32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77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9867-FDFE-456F-8D68-91139866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86" y="1552353"/>
            <a:ext cx="9696893" cy="45613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df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With this print statement, 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you get the first 5 lines &amp; the last 5 lines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With the row &amp; column count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6972-DF60-D93E-E384-7DBB009A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75" y="329610"/>
            <a:ext cx="8548576" cy="81870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Print Summary of a </a:t>
            </a:r>
            <a:r>
              <a:rPr lang="en-US" dirty="0" err="1">
                <a:solidFill>
                  <a:srgbClr val="002060"/>
                </a:solidFill>
              </a:rPr>
              <a:t>DataFrame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49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60527"/>
            <a:ext cx="7335835" cy="1268984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Pandas vs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24494"/>
            <a:ext cx="9440087" cy="4189228"/>
          </a:xfrm>
        </p:spPr>
        <p:txBody>
          <a:bodyPr>
            <a:noAutofit/>
          </a:bodyPr>
          <a:lstStyle/>
          <a:p>
            <a:r>
              <a:rPr lang="en-US" sz="2800" dirty="0"/>
              <a:t>NumPy provides objects for multi-dimensional arrays </a:t>
            </a:r>
          </a:p>
          <a:p>
            <a:endParaRPr lang="en-US" sz="2800" dirty="0"/>
          </a:p>
          <a:p>
            <a:r>
              <a:rPr lang="en-US" sz="2800" dirty="0"/>
              <a:t>Pandas is capable of offering an in-memory 2d table object called a </a:t>
            </a:r>
            <a:r>
              <a:rPr lang="en-US" sz="2800" b="1" dirty="0" err="1"/>
              <a:t>DataFrame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NumPy consumes less memory compared to Pandas</a:t>
            </a:r>
          </a:p>
        </p:txBody>
      </p:sp>
    </p:spTree>
    <p:extLst>
      <p:ext uri="{BB962C8B-B14F-4D97-AF65-F5344CB8AC3E}">
        <p14:creationId xmlns:p14="http://schemas.microsoft.com/office/powerpoint/2010/main" val="354360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73B3-A1E7-4F89-B006-924B16E9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558239"/>
            <a:ext cx="7335835" cy="866524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002060"/>
                </a:solidFill>
              </a:rPr>
              <a:t>max_rows</a:t>
            </a:r>
            <a:r>
              <a:rPr lang="en-US" dirty="0">
                <a:solidFill>
                  <a:srgbClr val="002060"/>
                </a:solidFill>
              </a:rPr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45758"/>
            <a:ext cx="9695269" cy="41413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pd.options.display.max_rows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You will get the max rows set on your system</a:t>
            </a:r>
          </a:p>
        </p:txBody>
      </p:sp>
    </p:spTree>
    <p:extLst>
      <p:ext uri="{BB962C8B-B14F-4D97-AF65-F5344CB8AC3E}">
        <p14:creationId xmlns:p14="http://schemas.microsoft.com/office/powerpoint/2010/main" val="155045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73B3-A1E7-4F89-B006-924B16E9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44802"/>
            <a:ext cx="7335835" cy="81336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Setting </a:t>
            </a:r>
            <a:r>
              <a:rPr lang="en-US" dirty="0" err="1">
                <a:solidFill>
                  <a:srgbClr val="002060"/>
                </a:solidFill>
              </a:rPr>
              <a:t>max_rows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701209"/>
            <a:ext cx="9801595" cy="44018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r>
              <a:rPr lang="en-US" sz="3200" dirty="0" err="1"/>
              <a:t>pd.options.display.max_rows</a:t>
            </a:r>
            <a:r>
              <a:rPr lang="en-US" sz="3200" dirty="0"/>
              <a:t> = 9999</a:t>
            </a:r>
          </a:p>
          <a:p>
            <a:pPr marL="0" indent="0">
              <a:buNone/>
            </a:pPr>
            <a:r>
              <a:rPr lang="en-US" sz="3200" dirty="0" err="1"/>
              <a:t>df</a:t>
            </a:r>
            <a:r>
              <a:rPr lang="en-US" sz="3200" dirty="0"/>
              <a:t>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r>
              <a:rPr lang="en-US" sz="3200" dirty="0"/>
              <a:t>print(df)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With this setting, </a:t>
            </a:r>
            <a:br>
              <a:rPr lang="en-US" sz="3200" i="1" dirty="0">
                <a:solidFill>
                  <a:srgbClr val="002060"/>
                </a:solidFill>
              </a:rPr>
            </a:br>
            <a:r>
              <a:rPr lang="en-US" sz="3200" i="1" dirty="0">
                <a:solidFill>
                  <a:srgbClr val="002060"/>
                </a:solidFill>
              </a:rPr>
              <a:t>you should get the whole </a:t>
            </a:r>
            <a:r>
              <a:rPr lang="en-US" sz="3200" i="1" dirty="0" err="1">
                <a:solidFill>
                  <a:srgbClr val="002060"/>
                </a:solidFill>
              </a:rPr>
              <a:t>dataframe</a:t>
            </a:r>
            <a:endParaRPr lang="en-US" sz="32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4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73B3-A1E7-4F89-B006-924B16E9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374814"/>
            <a:ext cx="7335835" cy="76019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Viewing the FIRST 10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850064"/>
            <a:ext cx="9790963" cy="4253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df.head</a:t>
            </a:r>
            <a:r>
              <a:rPr lang="en-US" sz="3200" dirty="0"/>
              <a:t>(10))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If you have an empty </a:t>
            </a:r>
            <a:r>
              <a:rPr lang="en-US" sz="3200" b="1" i="1" dirty="0">
                <a:solidFill>
                  <a:srgbClr val="002060"/>
                </a:solidFill>
              </a:rPr>
              <a:t>head</a:t>
            </a:r>
            <a:r>
              <a:rPr lang="en-US" sz="3200" i="1" dirty="0">
                <a:solidFill>
                  <a:srgbClr val="002060"/>
                </a:solidFill>
              </a:rPr>
              <a:t> command, 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you get the first 5</a:t>
            </a:r>
          </a:p>
        </p:txBody>
      </p:sp>
    </p:spTree>
    <p:extLst>
      <p:ext uri="{BB962C8B-B14F-4D97-AF65-F5344CB8AC3E}">
        <p14:creationId xmlns:p14="http://schemas.microsoft.com/office/powerpoint/2010/main" val="276579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73B3-A1E7-4F89-B006-924B16E9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92649"/>
            <a:ext cx="7335835" cy="71766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Viewing the LAST 10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937857"/>
            <a:ext cx="9801595" cy="41333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df.tail</a:t>
            </a:r>
            <a:r>
              <a:rPr lang="en-US" sz="3200" dirty="0"/>
              <a:t>(10))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If you have an empty </a:t>
            </a:r>
            <a:r>
              <a:rPr lang="en-US" sz="3200" b="1" i="1" dirty="0">
                <a:solidFill>
                  <a:srgbClr val="002060"/>
                </a:solidFill>
              </a:rPr>
              <a:t>tail</a:t>
            </a:r>
            <a:r>
              <a:rPr lang="en-US" sz="3200" i="1" dirty="0">
                <a:solidFill>
                  <a:srgbClr val="002060"/>
                </a:solidFill>
              </a:rPr>
              <a:t> command, 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you get the last 5</a:t>
            </a:r>
          </a:p>
        </p:txBody>
      </p:sp>
    </p:spTree>
    <p:extLst>
      <p:ext uri="{BB962C8B-B14F-4D97-AF65-F5344CB8AC3E}">
        <p14:creationId xmlns:p14="http://schemas.microsoft.com/office/powerpoint/2010/main" val="161578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73B3-A1E7-4F89-B006-924B16E9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398750"/>
            <a:ext cx="8419363" cy="8665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Information about the </a:t>
            </a:r>
            <a:r>
              <a:rPr lang="en-US" dirty="0" err="1">
                <a:solidFill>
                  <a:srgbClr val="002060"/>
                </a:solidFill>
              </a:rPr>
              <a:t>DataFrame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818168"/>
            <a:ext cx="9833493" cy="4274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r>
              <a:rPr lang="en-US" sz="3200" dirty="0"/>
              <a:t>print(df.info())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If you print an empty </a:t>
            </a:r>
            <a:r>
              <a:rPr lang="en-US" sz="3200" b="1" i="1" dirty="0">
                <a:solidFill>
                  <a:srgbClr val="002060"/>
                </a:solidFill>
              </a:rPr>
              <a:t>info</a:t>
            </a:r>
            <a:r>
              <a:rPr lang="en-US" sz="3200" i="1" dirty="0">
                <a:solidFill>
                  <a:srgbClr val="002060"/>
                </a:solidFill>
              </a:rPr>
              <a:t> command, 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</a:rPr>
              <a:t>you get the </a:t>
            </a:r>
            <a:r>
              <a:rPr lang="en-US" sz="3200" i="1" dirty="0" err="1">
                <a:solidFill>
                  <a:srgbClr val="002060"/>
                </a:solidFill>
              </a:rPr>
              <a:t>DataFrame</a:t>
            </a:r>
            <a:r>
              <a:rPr lang="en-US" sz="3200" i="1" dirty="0">
                <a:solidFill>
                  <a:srgbClr val="002060"/>
                </a:solidFill>
              </a:rPr>
              <a:t> Summary</a:t>
            </a:r>
          </a:p>
        </p:txBody>
      </p:sp>
    </p:spTree>
    <p:extLst>
      <p:ext uri="{BB962C8B-B14F-4D97-AF65-F5344CB8AC3E}">
        <p14:creationId xmlns:p14="http://schemas.microsoft.com/office/powerpoint/2010/main" val="217226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423" y="486561"/>
            <a:ext cx="6079419" cy="5637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&lt;class '</a:t>
            </a:r>
            <a:r>
              <a:rPr lang="en-US" dirty="0" err="1"/>
              <a:t>pandas.core.frame.DataFrame</a:t>
            </a:r>
            <a:r>
              <a:rPr lang="en-US" dirty="0"/>
              <a:t>'&gt; </a:t>
            </a:r>
          </a:p>
          <a:p>
            <a:pPr marL="0" indent="0">
              <a:buNone/>
            </a:pPr>
            <a:r>
              <a:rPr lang="en-US" dirty="0" err="1"/>
              <a:t>RangeIndex</a:t>
            </a:r>
            <a:r>
              <a:rPr lang="en-US" dirty="0"/>
              <a:t>: 169 entries, 0 to 168     </a:t>
            </a:r>
          </a:p>
          <a:p>
            <a:pPr marL="0" indent="0">
              <a:buNone/>
            </a:pPr>
            <a:r>
              <a:rPr lang="en-US" dirty="0"/>
              <a:t>Data columns (total 4 columns):       </a:t>
            </a:r>
          </a:p>
          <a:p>
            <a:pPr marL="0" indent="0">
              <a:buNone/>
            </a:pPr>
            <a:r>
              <a:rPr lang="en-US" dirty="0"/>
              <a:t> #   Column    Non-Null Count  </a:t>
            </a:r>
            <a:r>
              <a:rPr lang="en-US" dirty="0" err="1"/>
              <a:t>Dtype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---  ------    --------------  -----  </a:t>
            </a:r>
          </a:p>
          <a:p>
            <a:pPr marL="0" indent="0">
              <a:buNone/>
            </a:pPr>
            <a:r>
              <a:rPr lang="en-US" dirty="0"/>
              <a:t> 0   Duration  169 non-null    int64  </a:t>
            </a:r>
          </a:p>
          <a:p>
            <a:pPr marL="0" indent="0">
              <a:buNone/>
            </a:pPr>
            <a:r>
              <a:rPr lang="en-US" dirty="0"/>
              <a:t> 1   Pulse     169 non-null    int64  </a:t>
            </a:r>
          </a:p>
          <a:p>
            <a:pPr marL="0" indent="0">
              <a:buNone/>
            </a:pPr>
            <a:r>
              <a:rPr lang="en-US" dirty="0"/>
              <a:t> 2   </a:t>
            </a:r>
            <a:r>
              <a:rPr lang="en-US" dirty="0" err="1"/>
              <a:t>Maxpulse</a:t>
            </a:r>
            <a:r>
              <a:rPr lang="en-US" dirty="0"/>
              <a:t>  169 non-null    int64  </a:t>
            </a:r>
          </a:p>
          <a:p>
            <a:pPr marL="0" indent="0">
              <a:buNone/>
            </a:pPr>
            <a:r>
              <a:rPr lang="en-US" dirty="0"/>
              <a:t> 3   Calories  164 non-null    float64</a:t>
            </a:r>
          </a:p>
          <a:p>
            <a:pPr marL="0" indent="0">
              <a:buNone/>
            </a:pPr>
            <a:r>
              <a:rPr lang="en-US" dirty="0" err="1"/>
              <a:t>dtypes</a:t>
            </a:r>
            <a:r>
              <a:rPr lang="en-US" dirty="0"/>
              <a:t>: float64(1), int64(3)</a:t>
            </a:r>
          </a:p>
          <a:p>
            <a:pPr marL="0" indent="0">
              <a:buNone/>
            </a:pPr>
            <a:r>
              <a:rPr lang="en-US" dirty="0"/>
              <a:t>memory usage: 5.4 KB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4D20F-6695-4442-98A0-20289E372ACD}"/>
              </a:ext>
            </a:extLst>
          </p:cNvPr>
          <p:cNvSpPr txBox="1"/>
          <p:nvPr/>
        </p:nvSpPr>
        <p:spPr>
          <a:xfrm>
            <a:off x="6096000" y="486561"/>
            <a:ext cx="342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Explanation of type of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F2381-FDBF-439D-8DC4-3731D2435187}"/>
              </a:ext>
            </a:extLst>
          </p:cNvPr>
          <p:cNvSpPr txBox="1"/>
          <p:nvPr/>
        </p:nvSpPr>
        <p:spPr>
          <a:xfrm>
            <a:off x="5593408" y="1140604"/>
            <a:ext cx="221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many rows </a:t>
            </a:r>
          </a:p>
          <a:p>
            <a:r>
              <a:rPr lang="en-US" b="1" dirty="0">
                <a:solidFill>
                  <a:srgbClr val="FF0000"/>
                </a:solidFill>
              </a:rPr>
              <a:t>and columns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732EE-D728-4B62-AA7E-CF0FA0BDF16F}"/>
              </a:ext>
            </a:extLst>
          </p:cNvPr>
          <p:cNvSpPr txBox="1"/>
          <p:nvPr/>
        </p:nvSpPr>
        <p:spPr>
          <a:xfrm>
            <a:off x="6234226" y="3073296"/>
            <a:ext cx="279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Name of each column </a:t>
            </a:r>
          </a:p>
          <a:p>
            <a:r>
              <a:rPr lang="en-US" b="1" dirty="0">
                <a:solidFill>
                  <a:srgbClr val="FF0000"/>
                </a:solidFill>
              </a:rPr>
              <a:t>with data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B942A-1B58-4E4E-A7C1-58A4B431C32A}"/>
              </a:ext>
            </a:extLst>
          </p:cNvPr>
          <p:cNvSpPr txBox="1"/>
          <p:nvPr/>
        </p:nvSpPr>
        <p:spPr>
          <a:xfrm>
            <a:off x="4413842" y="4872062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number of data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CDA6B-321C-43A0-91C5-032A97296C88}"/>
              </a:ext>
            </a:extLst>
          </p:cNvPr>
          <p:cNvSpPr txBox="1"/>
          <p:nvPr/>
        </p:nvSpPr>
        <p:spPr>
          <a:xfrm>
            <a:off x="3902113" y="5313346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 used for the data frame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D0AC0BB-D303-4404-9F20-CB4ADEA1060A}"/>
              </a:ext>
            </a:extLst>
          </p:cNvPr>
          <p:cNvSpPr/>
          <p:nvPr/>
        </p:nvSpPr>
        <p:spPr>
          <a:xfrm>
            <a:off x="5343786" y="1992813"/>
            <a:ext cx="731520" cy="2814079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23220FC-F74B-4A57-9A7F-119359721225}"/>
              </a:ext>
            </a:extLst>
          </p:cNvPr>
          <p:cNvSpPr/>
          <p:nvPr/>
        </p:nvSpPr>
        <p:spPr>
          <a:xfrm>
            <a:off x="4899171" y="1006679"/>
            <a:ext cx="444615" cy="91418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6017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FBFD-99AC-40E4-A915-E322D8DF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321071"/>
            <a:ext cx="8122237" cy="3028426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  Column    	Non-Null Count  	</a:t>
            </a:r>
            <a:r>
              <a:rPr lang="en-US" dirty="0" err="1"/>
              <a:t>Dtype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---  ------    		--------------  	       	-----  </a:t>
            </a:r>
          </a:p>
          <a:p>
            <a:pPr marL="0" indent="0">
              <a:buNone/>
            </a:pPr>
            <a:r>
              <a:rPr lang="en-US" dirty="0"/>
              <a:t> 0   Duration  	169 non-null    	int64  </a:t>
            </a:r>
          </a:p>
          <a:p>
            <a:pPr marL="0" indent="0">
              <a:buNone/>
            </a:pPr>
            <a:r>
              <a:rPr lang="en-US" dirty="0"/>
              <a:t> 1   Pulse     		169 non-null    	int64  </a:t>
            </a:r>
          </a:p>
          <a:p>
            <a:pPr marL="0" indent="0">
              <a:buNone/>
            </a:pPr>
            <a:r>
              <a:rPr lang="en-US" dirty="0"/>
              <a:t> 2   </a:t>
            </a:r>
            <a:r>
              <a:rPr lang="en-US" dirty="0" err="1"/>
              <a:t>Maxpulse</a:t>
            </a:r>
            <a:r>
              <a:rPr lang="en-US" dirty="0"/>
              <a:t>  	169 non-null    	int64  </a:t>
            </a:r>
          </a:p>
          <a:p>
            <a:pPr marL="0" indent="0">
              <a:buNone/>
            </a:pPr>
            <a:r>
              <a:rPr lang="en-US" dirty="0"/>
              <a:t> 3   Calories  	164 non-null    	float64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2F73A9-2392-857D-166A-E52CDBA9B7AB}"/>
              </a:ext>
            </a:extLst>
          </p:cNvPr>
          <p:cNvSpPr/>
          <p:nvPr/>
        </p:nvSpPr>
        <p:spPr>
          <a:xfrm>
            <a:off x="3327991" y="3689498"/>
            <a:ext cx="1924493" cy="531628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48A152-8B6D-45A0-906B-57E26B163FD1}"/>
              </a:ext>
            </a:extLst>
          </p:cNvPr>
          <p:cNvSpPr txBox="1">
            <a:spLocks/>
          </p:cNvSpPr>
          <p:nvPr/>
        </p:nvSpPr>
        <p:spPr>
          <a:xfrm>
            <a:off x="565149" y="4479721"/>
            <a:ext cx="8977620" cy="16233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2060"/>
                </a:solidFill>
              </a:rPr>
              <a:t>There are 5 rows in the Calories column without data.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2060"/>
                </a:solidFill>
              </a:rPr>
              <a:t>Nulls are bad!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2060"/>
                </a:solidFill>
              </a:rPr>
              <a:t>Nulls = the wrong result when you analyze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CF2B5-9C0C-2AB8-A88B-53068435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398751"/>
            <a:ext cx="7335835" cy="7920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 closer look at the data …</a:t>
            </a:r>
          </a:p>
        </p:txBody>
      </p:sp>
    </p:spTree>
    <p:extLst>
      <p:ext uri="{BB962C8B-B14F-4D97-AF65-F5344CB8AC3E}">
        <p14:creationId xmlns:p14="http://schemas.microsoft.com/office/powerpoint/2010/main" val="32613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020-5813-44A7-BEC1-70E5129D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7335835" cy="78172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Let’s find the Nulls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59B6-9B4A-4313-A51D-08F07C21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96901"/>
            <a:ext cx="9727166" cy="4284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df.to_string</a:t>
            </a:r>
            <a:r>
              <a:rPr lang="en-US" sz="3200" dirty="0"/>
              <a:t>())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>
                <a:solidFill>
                  <a:srgbClr val="002060"/>
                </a:solidFill>
              </a:rPr>
              <a:t>Output:	17	27	91	118	141</a:t>
            </a:r>
          </a:p>
        </p:txBody>
      </p:sp>
    </p:spTree>
    <p:extLst>
      <p:ext uri="{BB962C8B-B14F-4D97-AF65-F5344CB8AC3E}">
        <p14:creationId xmlns:p14="http://schemas.microsoft.com/office/powerpoint/2010/main" val="27748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020-5813-44A7-BEC1-70E5129D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72013"/>
            <a:ext cx="7335835" cy="946424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Dropping the nulls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59B6-9B4A-4313-A51D-08F07C21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988288"/>
            <a:ext cx="5378449" cy="4104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r>
              <a:rPr lang="en-US" sz="3200" dirty="0" err="1"/>
              <a:t>new_df</a:t>
            </a:r>
            <a:r>
              <a:rPr lang="en-US" sz="3200" dirty="0"/>
              <a:t> = </a:t>
            </a:r>
            <a:r>
              <a:rPr lang="en-US" sz="3200" dirty="0" err="1"/>
              <a:t>df.dropna</a:t>
            </a:r>
            <a:r>
              <a:rPr lang="en-US" sz="3200" dirty="0"/>
              <a:t>()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new_df.to_string</a:t>
            </a:r>
            <a:r>
              <a:rPr lang="en-US" sz="3200" dirty="0"/>
              <a:t>())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01777-637C-4501-BEA9-B596ED9D7009}"/>
              </a:ext>
            </a:extLst>
          </p:cNvPr>
          <p:cNvSpPr txBox="1"/>
          <p:nvPr/>
        </p:nvSpPr>
        <p:spPr>
          <a:xfrm>
            <a:off x="6095999" y="2459504"/>
            <a:ext cx="4238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This DOES NOT change the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original </a:t>
            </a:r>
            <a:r>
              <a:rPr lang="en-US" sz="2400" dirty="0" err="1">
                <a:solidFill>
                  <a:srgbClr val="FF0000"/>
                </a:solidFill>
              </a:rPr>
              <a:t>dataframe</a:t>
            </a:r>
            <a:endParaRPr lang="en-US" sz="2400" dirty="0">
              <a:solidFill>
                <a:srgbClr val="FF0000"/>
              </a:solidFill>
            </a:endParaRP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BECAUSE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we are using </a:t>
            </a:r>
            <a:r>
              <a:rPr lang="en-US" sz="2400" b="1" dirty="0" err="1">
                <a:solidFill>
                  <a:srgbClr val="FF0000"/>
                </a:solidFill>
              </a:rPr>
              <a:t>new_df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189425-9C61-06E5-37CF-D772EDE33137}"/>
              </a:ext>
            </a:extLst>
          </p:cNvPr>
          <p:cNvSpPr/>
          <p:nvPr/>
        </p:nvSpPr>
        <p:spPr>
          <a:xfrm>
            <a:off x="2339163" y="3795823"/>
            <a:ext cx="2349795" cy="602673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7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020-5813-44A7-BEC1-70E5129D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7335835" cy="1036911"/>
          </a:xfrm>
        </p:spPr>
        <p:txBody>
          <a:bodyPr anchor="ctr"/>
          <a:lstStyle/>
          <a:p>
            <a:pPr algn="ctr"/>
            <a:r>
              <a:rPr lang="en-US" dirty="0"/>
              <a:t>Dropping the nulls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59B6-9B4A-4313-A51D-08F07C21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75637"/>
            <a:ext cx="5867548" cy="4306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r>
              <a:rPr lang="en-US" sz="3200" dirty="0" err="1"/>
              <a:t>df</a:t>
            </a:r>
            <a:r>
              <a:rPr lang="en-US" sz="3200" dirty="0"/>
              <a:t> = </a:t>
            </a:r>
            <a:r>
              <a:rPr lang="en-US" sz="3200" dirty="0" err="1"/>
              <a:t>df.dropna</a:t>
            </a:r>
            <a:r>
              <a:rPr lang="en-US" sz="3200" dirty="0"/>
              <a:t>(</a:t>
            </a:r>
            <a:r>
              <a:rPr lang="en-US" sz="3200" dirty="0" err="1"/>
              <a:t>inplace</a:t>
            </a:r>
            <a:r>
              <a:rPr lang="en-US" sz="3200" dirty="0"/>
              <a:t> = True)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df.to_string</a:t>
            </a:r>
            <a:r>
              <a:rPr lang="en-US" sz="3200" dirty="0"/>
              <a:t>())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01777-637C-4501-BEA9-B596ED9D7009}"/>
              </a:ext>
            </a:extLst>
          </p:cNvPr>
          <p:cNvSpPr txBox="1"/>
          <p:nvPr/>
        </p:nvSpPr>
        <p:spPr>
          <a:xfrm>
            <a:off x="6807524" y="2696085"/>
            <a:ext cx="2910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This changes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the ORIGINAL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812F33-E0AC-2C7D-205B-C7E3826B7C4A}"/>
              </a:ext>
            </a:extLst>
          </p:cNvPr>
          <p:cNvSpPr/>
          <p:nvPr/>
        </p:nvSpPr>
        <p:spPr>
          <a:xfrm>
            <a:off x="1392865" y="3561907"/>
            <a:ext cx="5039833" cy="659219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228630"/>
            <a:ext cx="7335835" cy="1268984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What can Pandas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871330"/>
            <a:ext cx="4410888" cy="4199861"/>
          </a:xfrm>
        </p:spPr>
        <p:txBody>
          <a:bodyPr>
            <a:normAutofit/>
          </a:bodyPr>
          <a:lstStyle/>
          <a:p>
            <a:r>
              <a:rPr lang="en-US" sz="3200" dirty="0"/>
              <a:t>Data Cleansing</a:t>
            </a:r>
          </a:p>
          <a:p>
            <a:r>
              <a:rPr lang="en-US" sz="3200" dirty="0"/>
              <a:t>Data normalization</a:t>
            </a:r>
          </a:p>
          <a:p>
            <a:r>
              <a:rPr lang="en-US" sz="3200" dirty="0"/>
              <a:t>Data visualization</a:t>
            </a:r>
          </a:p>
          <a:p>
            <a:r>
              <a:rPr lang="en-US" sz="3200" dirty="0"/>
              <a:t>Data inspection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766137-8AC9-E28B-527F-CC4913DEE014}"/>
              </a:ext>
            </a:extLst>
          </p:cNvPr>
          <p:cNvSpPr txBox="1">
            <a:spLocks/>
          </p:cNvSpPr>
          <p:nvPr/>
        </p:nvSpPr>
        <p:spPr>
          <a:xfrm>
            <a:off x="5597893" y="1871330"/>
            <a:ext cx="4410888" cy="4199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Data fill</a:t>
            </a:r>
          </a:p>
          <a:p>
            <a:r>
              <a:rPr lang="en-US" sz="3200" dirty="0"/>
              <a:t>Merges and joins</a:t>
            </a:r>
          </a:p>
          <a:p>
            <a:r>
              <a:rPr lang="en-US" sz="3200" dirty="0"/>
              <a:t>Statistical analysis</a:t>
            </a:r>
          </a:p>
          <a:p>
            <a:r>
              <a:rPr lang="en-US" sz="3200" dirty="0"/>
              <a:t>Loading and saving data</a:t>
            </a:r>
          </a:p>
        </p:txBody>
      </p:sp>
    </p:spTree>
    <p:extLst>
      <p:ext uri="{BB962C8B-B14F-4D97-AF65-F5344CB8AC3E}">
        <p14:creationId xmlns:p14="http://schemas.microsoft.com/office/powerpoint/2010/main" val="253312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020-5813-44A7-BEC1-70E5129D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7335835" cy="82426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Replacing Nulls -- </a:t>
            </a:r>
            <a:r>
              <a:rPr lang="en-US" dirty="0" err="1">
                <a:solidFill>
                  <a:srgbClr val="002060"/>
                </a:solidFill>
              </a:rPr>
              <a:t>fillna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59B6-9B4A-4313-A51D-08F07C21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50065"/>
            <a:ext cx="7335834" cy="4242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df.fillna</a:t>
            </a:r>
            <a:r>
              <a:rPr lang="en-US" sz="3200" dirty="0"/>
              <a:t>(130, </a:t>
            </a:r>
            <a:r>
              <a:rPr lang="en-US" sz="3200" dirty="0" err="1"/>
              <a:t>inplace</a:t>
            </a:r>
            <a:r>
              <a:rPr lang="en-US" sz="3200" dirty="0"/>
              <a:t> = True)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df.to_string</a:t>
            </a:r>
            <a:r>
              <a:rPr lang="en-US" sz="3200" dirty="0"/>
              <a:t>())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1C3ECF-C63F-84BB-20C7-DC7E7930B139}"/>
              </a:ext>
            </a:extLst>
          </p:cNvPr>
          <p:cNvSpPr/>
          <p:nvPr/>
        </p:nvSpPr>
        <p:spPr>
          <a:xfrm>
            <a:off x="1435395" y="4242391"/>
            <a:ext cx="5348177" cy="595423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68B30-6A64-FF38-F299-FEFE89C62C4C}"/>
              </a:ext>
            </a:extLst>
          </p:cNvPr>
          <p:cNvSpPr txBox="1"/>
          <p:nvPr/>
        </p:nvSpPr>
        <p:spPr>
          <a:xfrm>
            <a:off x="6900530" y="2892056"/>
            <a:ext cx="2721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Replace NULL with 130</a:t>
            </a:r>
          </a:p>
        </p:txBody>
      </p:sp>
    </p:spTree>
    <p:extLst>
      <p:ext uri="{BB962C8B-B14F-4D97-AF65-F5344CB8AC3E}">
        <p14:creationId xmlns:p14="http://schemas.microsoft.com/office/powerpoint/2010/main" val="229917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020-5813-44A7-BEC1-70E5129D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67" y="313690"/>
            <a:ext cx="8474149" cy="97285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Replacing Nulls in Specific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59B6-9B4A-4313-A51D-08F07C21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679944"/>
            <a:ext cx="9695269" cy="4412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import pandas as pd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 = </a:t>
            </a:r>
            <a:r>
              <a:rPr lang="en-US" sz="3200" dirty="0" err="1"/>
              <a:t>pd.read_csv</a:t>
            </a:r>
            <a:r>
              <a:rPr lang="en-US" sz="3200" dirty="0"/>
              <a:t>(‘data.csv’)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df[“Calories”].</a:t>
            </a:r>
            <a:r>
              <a:rPr lang="en-US" sz="3200" dirty="0" err="1"/>
              <a:t>fillna</a:t>
            </a:r>
            <a:r>
              <a:rPr lang="en-US" sz="3200" dirty="0"/>
              <a:t>(130, </a:t>
            </a:r>
            <a:r>
              <a:rPr lang="en-US" sz="3200" dirty="0" err="1"/>
              <a:t>inplace</a:t>
            </a:r>
            <a:r>
              <a:rPr lang="en-US" sz="3200" dirty="0"/>
              <a:t> = True)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df.to_string</a:t>
            </a:r>
            <a:r>
              <a:rPr lang="en-US" sz="3200" dirty="0"/>
              <a:t>())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8D2BDE-AA16-D03E-7405-58AD3E34E89B}"/>
              </a:ext>
            </a:extLst>
          </p:cNvPr>
          <p:cNvSpPr/>
          <p:nvPr/>
        </p:nvSpPr>
        <p:spPr>
          <a:xfrm>
            <a:off x="565149" y="4051004"/>
            <a:ext cx="7600656" cy="669851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9EDE65-3DD3-6A4C-B61B-7E647902D939}"/>
              </a:ext>
            </a:extLst>
          </p:cNvPr>
          <p:cNvSpPr txBox="1"/>
          <p:nvPr/>
        </p:nvSpPr>
        <p:spPr>
          <a:xfrm>
            <a:off x="6804837" y="2449976"/>
            <a:ext cx="2721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Replace NULL in Calories</a:t>
            </a:r>
          </a:p>
        </p:txBody>
      </p:sp>
    </p:spTree>
    <p:extLst>
      <p:ext uri="{BB962C8B-B14F-4D97-AF65-F5344CB8AC3E}">
        <p14:creationId xmlns:p14="http://schemas.microsoft.com/office/powerpoint/2010/main" val="272141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7069027" cy="12689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Replace the Nulls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using mean, median,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88288"/>
            <a:ext cx="9716534" cy="4114800"/>
          </a:xfrm>
        </p:spPr>
        <p:txBody>
          <a:bodyPr>
            <a:normAutofit/>
          </a:bodyPr>
          <a:lstStyle/>
          <a:p>
            <a:r>
              <a:rPr lang="en-US" sz="3200" b="1" dirty="0"/>
              <a:t>Mean</a:t>
            </a:r>
            <a:r>
              <a:rPr lang="en-US" sz="3200" dirty="0"/>
              <a:t> = the average value</a:t>
            </a:r>
          </a:p>
          <a:p>
            <a:endParaRPr lang="en-US" sz="3200" dirty="0"/>
          </a:p>
          <a:p>
            <a:r>
              <a:rPr lang="en-US" sz="3200" b="1" dirty="0"/>
              <a:t>Median</a:t>
            </a:r>
            <a:r>
              <a:rPr lang="en-US" sz="3200" dirty="0"/>
              <a:t> = the value in the middle, after you have sorted all the values ascending</a:t>
            </a:r>
          </a:p>
          <a:p>
            <a:endParaRPr lang="en-US" sz="3200" dirty="0"/>
          </a:p>
          <a:p>
            <a:r>
              <a:rPr lang="en-US" sz="3200" b="1" dirty="0"/>
              <a:t>Mode</a:t>
            </a:r>
            <a:r>
              <a:rPr lang="en-US" sz="3200" dirty="0"/>
              <a:t> = the value that appears most frequently</a:t>
            </a:r>
          </a:p>
        </p:txBody>
      </p:sp>
    </p:spTree>
    <p:extLst>
      <p:ext uri="{BB962C8B-B14F-4D97-AF65-F5344CB8AC3E}">
        <p14:creationId xmlns:p14="http://schemas.microsoft.com/office/powerpoint/2010/main" val="299125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8270506" cy="77109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Replace NULLS with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54373"/>
            <a:ext cx="9876022" cy="4359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Consolas" panose="020B0609020204030204" pitchFamily="49" charset="0"/>
              </a:rPr>
              <a:t>import pandas as pd</a:t>
            </a:r>
            <a:br>
              <a:rPr lang="en-US" sz="3200" dirty="0"/>
            </a:br>
            <a:r>
              <a:rPr lang="en-US" sz="3200" b="0" i="0" dirty="0" err="1">
                <a:effectLst/>
                <a:latin typeface="Consolas" panose="020B0609020204030204" pitchFamily="49" charset="0"/>
              </a:rPr>
              <a:t>df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('data.csv')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x = df["Calories"].mean()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df["Calories"].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fillna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(x,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inplace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= True)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df.to_string</a:t>
            </a:r>
            <a:r>
              <a:rPr lang="en-US" sz="3200" dirty="0">
                <a:latin typeface="Consolas" panose="020B0609020204030204" pitchFamily="49" charset="0"/>
              </a:rPr>
              <a:t>())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2159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96902"/>
            <a:ext cx="9780329" cy="4306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Consolas" panose="020B0609020204030204" pitchFamily="49" charset="0"/>
              </a:rPr>
              <a:t>import pandas as pd</a:t>
            </a:r>
            <a:br>
              <a:rPr lang="en-US" sz="3200" dirty="0"/>
            </a:br>
            <a:r>
              <a:rPr lang="en-US" sz="3200" b="0" i="0" dirty="0" err="1">
                <a:effectLst/>
                <a:latin typeface="Consolas" panose="020B0609020204030204" pitchFamily="49" charset="0"/>
              </a:rPr>
              <a:t>df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('data.csv')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x = df["Calories"].median()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df["Calories"].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fillna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(x,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inplace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= True)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df.to_string</a:t>
            </a:r>
            <a:r>
              <a:rPr lang="en-US" sz="3200" dirty="0">
                <a:latin typeface="Consolas" panose="020B0609020204030204" pitchFamily="49" charset="0"/>
              </a:rPr>
              <a:t>())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F03F0F-FA5E-DD84-81DB-5C7022D3A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8270506" cy="77109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Replace NULLS with MEDIAN</a:t>
            </a:r>
          </a:p>
        </p:txBody>
      </p:sp>
    </p:spTree>
    <p:extLst>
      <p:ext uri="{BB962C8B-B14F-4D97-AF65-F5344CB8AC3E}">
        <p14:creationId xmlns:p14="http://schemas.microsoft.com/office/powerpoint/2010/main" val="374258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39433"/>
            <a:ext cx="9748431" cy="4274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Consolas" panose="020B0609020204030204" pitchFamily="49" charset="0"/>
              </a:rPr>
              <a:t>import pandas as pd</a:t>
            </a:r>
            <a:br>
              <a:rPr lang="en-US" sz="3200" dirty="0"/>
            </a:br>
            <a:r>
              <a:rPr lang="en-US" sz="3200" b="0" i="0" dirty="0" err="1">
                <a:effectLst/>
                <a:latin typeface="Consolas" panose="020B0609020204030204" pitchFamily="49" charset="0"/>
              </a:rPr>
              <a:t>df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('data.csv')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x = df["Calories"].mode()[0]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0" i="0" dirty="0">
                <a:effectLst/>
                <a:latin typeface="Consolas" panose="020B0609020204030204" pitchFamily="49" charset="0"/>
              </a:rPr>
              <a:t>df["Calories"].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fillna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(x,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inplace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= True)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df.to_string</a:t>
            </a:r>
            <a:r>
              <a:rPr lang="en-US" sz="3200" dirty="0">
                <a:latin typeface="Consolas" panose="020B0609020204030204" pitchFamily="49" charset="0"/>
              </a:rPr>
              <a:t>())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22A7B8-B543-9ECC-1603-E5F53C6C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8270506" cy="77109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Replace NULLS with MODE</a:t>
            </a:r>
          </a:p>
        </p:txBody>
      </p:sp>
    </p:spTree>
    <p:extLst>
      <p:ext uri="{BB962C8B-B14F-4D97-AF65-F5344CB8AC3E}">
        <p14:creationId xmlns:p14="http://schemas.microsoft.com/office/powerpoint/2010/main" val="10961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6569297" cy="101564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Fixing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18167"/>
            <a:ext cx="9695269" cy="4306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Consolas" panose="020B0609020204030204" pitchFamily="49" charset="0"/>
              </a:rPr>
              <a:t>import pandas as pd</a:t>
            </a:r>
            <a:br>
              <a:rPr lang="en-US" sz="3200" dirty="0"/>
            </a:br>
            <a:r>
              <a:rPr lang="en-US" sz="3200" b="0" i="0" dirty="0" err="1">
                <a:effectLst/>
                <a:latin typeface="Consolas" panose="020B0609020204030204" pitchFamily="49" charset="0"/>
              </a:rPr>
              <a:t>df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('data1.csv')</a:t>
            </a:r>
            <a:br>
              <a:rPr lang="en-US" sz="3200" dirty="0"/>
            </a:b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df.to_string</a:t>
            </a:r>
            <a:r>
              <a:rPr lang="en-US" sz="32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df[‘Date’] = </a:t>
            </a:r>
            <a:r>
              <a:rPr lang="en-US" sz="3200" dirty="0" err="1">
                <a:latin typeface="Consolas" panose="020B0609020204030204" pitchFamily="49" charset="0"/>
              </a:rPr>
              <a:t>pd.to_datetime</a:t>
            </a:r>
            <a:r>
              <a:rPr lang="en-US" sz="3200" dirty="0">
                <a:latin typeface="Consolas" panose="020B0609020204030204" pitchFamily="49" charset="0"/>
              </a:rPr>
              <a:t>(df[‘Date’])</a:t>
            </a: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df.dropna</a:t>
            </a:r>
            <a:r>
              <a:rPr lang="en-US" sz="3200" dirty="0">
                <a:latin typeface="Consolas" panose="020B0609020204030204" pitchFamily="49" charset="0"/>
              </a:rPr>
              <a:t>(subset=[‘Date’], </a:t>
            </a:r>
            <a:r>
              <a:rPr lang="en-US" sz="3200" dirty="0" err="1">
                <a:latin typeface="Consolas" panose="020B0609020204030204" pitchFamily="49" charset="0"/>
              </a:rPr>
              <a:t>inplace</a:t>
            </a:r>
            <a:r>
              <a:rPr lang="en-US" sz="3200" dirty="0">
                <a:latin typeface="Consolas" panose="020B0609020204030204" pitchFamily="49" charset="0"/>
              </a:rPr>
              <a:t> = True)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df.to_string</a:t>
            </a:r>
            <a:r>
              <a:rPr lang="en-US" sz="32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9629DB-E86D-4DB1-82F1-773C4208889F}"/>
              </a:ext>
            </a:extLst>
          </p:cNvPr>
          <p:cNvCxnSpPr>
            <a:cxnSpLocks/>
          </p:cNvCxnSpPr>
          <p:nvPr/>
        </p:nvCxnSpPr>
        <p:spPr>
          <a:xfrm flipH="1" flipV="1">
            <a:off x="6726410" y="3269798"/>
            <a:ext cx="1057013" cy="95634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86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7335835" cy="85615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Fixing wrong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96902"/>
            <a:ext cx="9705901" cy="4338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Consolas" panose="020B0609020204030204" pitchFamily="49" charset="0"/>
              </a:rPr>
              <a:t>import pandas as pd</a:t>
            </a:r>
            <a:br>
              <a:rPr lang="en-US" sz="3200" dirty="0"/>
            </a:br>
            <a:r>
              <a:rPr lang="en-US" sz="3200" b="0" i="0" dirty="0" err="1">
                <a:effectLst/>
                <a:latin typeface="Consolas" panose="020B0609020204030204" pitchFamily="49" charset="0"/>
              </a:rPr>
              <a:t>df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('data1.csv')</a:t>
            </a:r>
            <a:br>
              <a:rPr lang="en-US" sz="3200" dirty="0"/>
            </a:b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df.to_string</a:t>
            </a:r>
            <a:r>
              <a:rPr lang="en-US" sz="32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df.loc</a:t>
            </a:r>
            <a:r>
              <a:rPr lang="en-US" sz="3200" dirty="0">
                <a:latin typeface="Consolas" panose="020B0609020204030204" pitchFamily="49" charset="0"/>
              </a:rPr>
              <a:t>[9, ‘Duration’] = 45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3200" i="1" dirty="0">
                <a:solidFill>
                  <a:srgbClr val="002060"/>
                </a:solidFill>
                <a:latin typeface="Consolas" panose="020B0609020204030204" pitchFamily="49" charset="0"/>
              </a:rPr>
              <a:t>We want to change line 9 Duration to be 45</a:t>
            </a:r>
          </a:p>
        </p:txBody>
      </p:sp>
    </p:spTree>
    <p:extLst>
      <p:ext uri="{BB962C8B-B14F-4D97-AF65-F5344CB8AC3E}">
        <p14:creationId xmlns:p14="http://schemas.microsoft.com/office/powerpoint/2010/main" val="222514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8433076" cy="85615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Fixing wrong info in LARGE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43740"/>
            <a:ext cx="9801594" cy="4359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df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</a:rPr>
              <a:t>pd.read_csv</a:t>
            </a:r>
            <a:r>
              <a:rPr lang="en-US" sz="3200" dirty="0">
                <a:latin typeface="Consolas" panose="020B0609020204030204" pitchFamily="49" charset="0"/>
              </a:rPr>
              <a:t>('data.csv')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for x in </a:t>
            </a:r>
            <a:r>
              <a:rPr lang="en-US" sz="3200" dirty="0" err="1">
                <a:latin typeface="Consolas" panose="020B0609020204030204" pitchFamily="49" charset="0"/>
              </a:rPr>
              <a:t>df.index</a:t>
            </a:r>
            <a:r>
              <a:rPr lang="en-US" sz="32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if </a:t>
            </a:r>
            <a:r>
              <a:rPr lang="en-US" sz="3200" dirty="0" err="1">
                <a:latin typeface="Consolas" panose="020B0609020204030204" pitchFamily="49" charset="0"/>
              </a:rPr>
              <a:t>df.loc</a:t>
            </a:r>
            <a:r>
              <a:rPr lang="en-US" sz="3200" dirty="0">
                <a:latin typeface="Consolas" panose="020B0609020204030204" pitchFamily="49" charset="0"/>
              </a:rPr>
              <a:t>[x, "Duration"] &gt; 120: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  </a:t>
            </a:r>
            <a:r>
              <a:rPr lang="en-US" sz="3200" dirty="0" err="1">
                <a:latin typeface="Consolas" panose="020B0609020204030204" pitchFamily="49" charset="0"/>
              </a:rPr>
              <a:t>df.loc</a:t>
            </a:r>
            <a:r>
              <a:rPr lang="en-US" sz="3200" dirty="0">
                <a:latin typeface="Consolas" panose="020B0609020204030204" pitchFamily="49" charset="0"/>
              </a:rPr>
              <a:t>[x, "Duration"] = 120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df.to_string</a:t>
            </a:r>
            <a:r>
              <a:rPr lang="en-US" sz="3200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52699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8433076" cy="78172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Removing rows in LARGE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18167"/>
            <a:ext cx="9780329" cy="4274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df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</a:rPr>
              <a:t>pd.read_csv</a:t>
            </a:r>
            <a:r>
              <a:rPr lang="en-US" sz="3200" dirty="0">
                <a:latin typeface="Consolas" panose="020B0609020204030204" pitchFamily="49" charset="0"/>
              </a:rPr>
              <a:t>('data.csv')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for x in </a:t>
            </a:r>
            <a:r>
              <a:rPr lang="en-US" sz="3200" dirty="0" err="1">
                <a:latin typeface="Consolas" panose="020B0609020204030204" pitchFamily="49" charset="0"/>
              </a:rPr>
              <a:t>df.index</a:t>
            </a:r>
            <a:r>
              <a:rPr lang="en-US" sz="32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if </a:t>
            </a:r>
            <a:r>
              <a:rPr lang="en-US" sz="3200" dirty="0" err="1">
                <a:latin typeface="Consolas" panose="020B0609020204030204" pitchFamily="49" charset="0"/>
              </a:rPr>
              <a:t>df.loc</a:t>
            </a:r>
            <a:r>
              <a:rPr lang="en-US" sz="3200" dirty="0">
                <a:latin typeface="Consolas" panose="020B0609020204030204" pitchFamily="49" charset="0"/>
              </a:rPr>
              <a:t>[x, "Duration"] &gt; 120: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      </a:t>
            </a:r>
            <a:r>
              <a:rPr lang="en-US" sz="3200" dirty="0" err="1">
                <a:latin typeface="Consolas" panose="020B0609020204030204" pitchFamily="49" charset="0"/>
              </a:rPr>
              <a:t>df.drop</a:t>
            </a:r>
            <a:r>
              <a:rPr lang="en-US" sz="3200" dirty="0">
                <a:latin typeface="Consolas" panose="020B0609020204030204" pitchFamily="49" charset="0"/>
              </a:rPr>
              <a:t>(x, </a:t>
            </a:r>
            <a:r>
              <a:rPr lang="en-US" sz="3200" dirty="0" err="1">
                <a:latin typeface="Consolas" panose="020B0609020204030204" pitchFamily="49" charset="0"/>
              </a:rPr>
              <a:t>inplace</a:t>
            </a:r>
            <a:r>
              <a:rPr lang="en-US" sz="3200" dirty="0">
                <a:latin typeface="Consolas" panose="020B0609020204030204" pitchFamily="49" charset="0"/>
              </a:rPr>
              <a:t> = True)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df.to_string</a:t>
            </a:r>
            <a:r>
              <a:rPr lang="en-US" sz="3200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29363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545"/>
            <a:ext cx="7335835" cy="126898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0" dirty="0">
                <a:solidFill>
                  <a:srgbClr val="002060"/>
                </a:solidFill>
              </a:rPr>
              <a:t>Remember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Pandas is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88289"/>
            <a:ext cx="7760143" cy="430800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200" dirty="0"/>
              <a:t>You have to install it first: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rgbClr val="002060"/>
                </a:solidFill>
              </a:rPr>
              <a:t>pip install pandas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You have to import it at the beginning of every code file: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rgbClr val="002060"/>
                </a:solidFill>
              </a:rPr>
              <a:t>import pandas as pd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4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7547492" cy="82426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Finding all Duplicates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35125"/>
            <a:ext cx="9737799" cy="4136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df = </a:t>
            </a:r>
            <a:r>
              <a:rPr lang="en-US" sz="3200" dirty="0" err="1">
                <a:latin typeface="Consolas" panose="020B0609020204030204" pitchFamily="49" charset="0"/>
              </a:rPr>
              <a:t>pd.read_csv</a:t>
            </a:r>
            <a:r>
              <a:rPr lang="en-US" sz="3200" dirty="0">
                <a:latin typeface="Consolas" panose="020B0609020204030204" pitchFamily="49" charset="0"/>
              </a:rPr>
              <a:t>('data1.csv')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df.duplicated</a:t>
            </a:r>
            <a:r>
              <a:rPr lang="en-US" sz="3200" dirty="0"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78538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8433076" cy="77109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Removing all Duplicates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07535"/>
            <a:ext cx="9780329" cy="4252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df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</a:rPr>
              <a:t>pd.read_csv</a:t>
            </a:r>
            <a:r>
              <a:rPr lang="en-US" sz="3200" dirty="0">
                <a:latin typeface="Consolas" panose="020B0609020204030204" pitchFamily="49" charset="0"/>
              </a:rPr>
              <a:t>('data1.csv’)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df.drop_duplicates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inplace</a:t>
            </a:r>
            <a:r>
              <a:rPr lang="en-US" sz="3200" dirty="0">
                <a:latin typeface="Consolas" panose="020B0609020204030204" pitchFamily="49" charset="0"/>
              </a:rPr>
              <a:t> = True)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df.duplicated</a:t>
            </a:r>
            <a:r>
              <a:rPr lang="en-US" sz="3200" dirty="0">
                <a:latin typeface="Consolas" panose="020B0609020204030204" pitchFamily="49" charset="0"/>
              </a:rPr>
              <a:t>())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00A388-C648-414A-BAEE-28C2D53B8341}"/>
                  </a:ext>
                </a:extLst>
              </p14:cNvPr>
              <p14:cNvContentPartPr/>
              <p14:nvPr/>
            </p14:nvContentPartPr>
            <p14:xfrm>
              <a:off x="8152920" y="375048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00A388-C648-414A-BAEE-28C2D53B83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651680"/>
                <a:ext cx="9252360" cy="330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31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D0A4-CDF2-43A7-9EE1-C889D942A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Plotting &amp; Practice with Pandas</a:t>
            </a:r>
          </a:p>
        </p:txBody>
      </p:sp>
    </p:spTree>
    <p:extLst>
      <p:ext uri="{BB962C8B-B14F-4D97-AF65-F5344CB8AC3E}">
        <p14:creationId xmlns:p14="http://schemas.microsoft.com/office/powerpoint/2010/main" val="17079346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7653817" cy="76046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Plotting directly from a 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71329"/>
            <a:ext cx="9822859" cy="4274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import </a:t>
            </a:r>
            <a:r>
              <a:rPr lang="en-US" sz="3200" dirty="0" err="1">
                <a:latin typeface="Consolas" panose="020B0609020204030204" pitchFamily="49" charset="0"/>
              </a:rPr>
              <a:t>matplotlib.pyplot</a:t>
            </a:r>
            <a:r>
              <a:rPr lang="en-US" sz="3200" dirty="0">
                <a:latin typeface="Consolas" panose="020B0609020204030204" pitchFamily="49" charset="0"/>
              </a:rPr>
              <a:t> as </a:t>
            </a:r>
            <a:r>
              <a:rPr lang="en-US" sz="3200" dirty="0" err="1">
                <a:latin typeface="Consolas" panose="020B0609020204030204" pitchFamily="49" charset="0"/>
              </a:rPr>
              <a:t>plt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df = </a:t>
            </a:r>
            <a:r>
              <a:rPr lang="en-US" sz="3200" dirty="0" err="1">
                <a:latin typeface="Consolas" panose="020B0609020204030204" pitchFamily="49" charset="0"/>
              </a:rPr>
              <a:t>pd.read_csv</a:t>
            </a:r>
            <a:r>
              <a:rPr lang="en-US" sz="3200" dirty="0">
                <a:latin typeface="Consolas" panose="020B0609020204030204" pitchFamily="49" charset="0"/>
              </a:rPr>
              <a:t>(“data.csv”)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df.plot</a:t>
            </a:r>
            <a:r>
              <a:rPr lang="en-US" sz="32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plt.show</a:t>
            </a:r>
            <a:r>
              <a:rPr lang="en-US" sz="32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2874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8433076" cy="7391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Creating a 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50065"/>
            <a:ext cx="10069033" cy="4253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import </a:t>
            </a:r>
            <a:r>
              <a:rPr lang="en-US" sz="3200" dirty="0" err="1">
                <a:latin typeface="Consolas" panose="020B0609020204030204" pitchFamily="49" charset="0"/>
              </a:rPr>
              <a:t>matplotlib.pyplot</a:t>
            </a:r>
            <a:r>
              <a:rPr lang="en-US" sz="3200" dirty="0">
                <a:latin typeface="Consolas" panose="020B0609020204030204" pitchFamily="49" charset="0"/>
              </a:rPr>
              <a:t> as </a:t>
            </a:r>
            <a:r>
              <a:rPr lang="en-US" sz="3200" dirty="0" err="1">
                <a:latin typeface="Consolas" panose="020B0609020204030204" pitchFamily="49" charset="0"/>
              </a:rPr>
              <a:t>plt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df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</a:rPr>
              <a:t>pd.read_csv</a:t>
            </a:r>
            <a:r>
              <a:rPr lang="en-US" sz="3200" dirty="0">
                <a:latin typeface="Consolas" panose="020B0609020204030204" pitchFamily="49" charset="0"/>
              </a:rPr>
              <a:t>(‘data.csv’)</a:t>
            </a:r>
          </a:p>
          <a:p>
            <a:pPr marL="0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df.plot</a:t>
            </a:r>
            <a:r>
              <a:rPr lang="en-US" sz="3200" dirty="0">
                <a:latin typeface="Consolas" panose="020B0609020204030204" pitchFamily="49" charset="0"/>
              </a:rPr>
              <a:t>(kind = “scatter”, x = “Duration”, y = “Calories”)</a:t>
            </a: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plt.show</a:t>
            </a:r>
            <a:r>
              <a:rPr lang="en-US" sz="32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130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45587"/>
            <a:ext cx="8433076" cy="75118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Creating a Histogram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72936"/>
            <a:ext cx="10088868" cy="42301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df =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("data.csv")</a:t>
            </a: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df["Duration"].plot(kind ='hist')</a:t>
            </a:r>
          </a:p>
          <a:p>
            <a:pPr marL="0" indent="0">
              <a:buNone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3686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7815452" cy="83489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Practice with .csv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60698"/>
            <a:ext cx="9790962" cy="4242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First, we need to gather our data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/>
              <a:t>import pandas as pd </a:t>
            </a:r>
          </a:p>
          <a:p>
            <a:pPr marL="0" indent="0">
              <a:buNone/>
            </a:pPr>
            <a:r>
              <a:rPr lang="en-US" sz="3200" dirty="0" err="1"/>
              <a:t>titanic_data</a:t>
            </a:r>
            <a:r>
              <a:rPr lang="en-US" sz="3200" dirty="0"/>
              <a:t> = </a:t>
            </a:r>
            <a:r>
              <a:rPr lang="en-US" sz="3200" dirty="0" err="1"/>
              <a:t>pd.read_csv</a:t>
            </a:r>
            <a:r>
              <a:rPr lang="en-US" sz="3200" dirty="0"/>
              <a:t>(“titanic.csv”)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titanic_data.head</a:t>
            </a:r>
            <a:r>
              <a:rPr lang="en-US" sz="3200" dirty="0"/>
              <a:t>())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5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79943"/>
            <a:ext cx="10100930" cy="44763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wanted to use the data straight from the web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/>
              <a:t>import pandas as pd </a:t>
            </a:r>
          </a:p>
          <a:p>
            <a:pPr marL="0" indent="0">
              <a:buNone/>
            </a:pPr>
            <a:r>
              <a:rPr lang="en-US" sz="3200" dirty="0" err="1"/>
              <a:t>titanic_data</a:t>
            </a:r>
            <a:r>
              <a:rPr lang="en-US" sz="3200" dirty="0"/>
              <a:t> = </a:t>
            </a:r>
            <a:r>
              <a:rPr lang="en-US" sz="3200" dirty="0" err="1"/>
              <a:t>pd.read_csv</a:t>
            </a:r>
            <a:r>
              <a:rPr lang="en-US" sz="3200" dirty="0"/>
              <a:t>(“https://raw.githubusercontent.com/</a:t>
            </a:r>
            <a:r>
              <a:rPr lang="en-US" sz="3200" dirty="0" err="1"/>
              <a:t>datasciencedojo</a:t>
            </a:r>
            <a:r>
              <a:rPr lang="en-US" sz="3200" dirty="0"/>
              <a:t>/datasets/master/titanic.csv”)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titanic_data.head</a:t>
            </a:r>
            <a:r>
              <a:rPr lang="en-US" sz="3200" dirty="0"/>
              <a:t>())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2BB82D-183C-B0C1-0CF9-76082CBB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280"/>
            <a:ext cx="7815452" cy="83489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Practice with .csv files</a:t>
            </a:r>
          </a:p>
        </p:txBody>
      </p:sp>
    </p:spTree>
    <p:extLst>
      <p:ext uri="{BB962C8B-B14F-4D97-AF65-F5344CB8AC3E}">
        <p14:creationId xmlns:p14="http://schemas.microsoft.com/office/powerpoint/2010/main" val="366558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192947"/>
            <a:ext cx="11770241" cy="63756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import pandas as pd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col_names</a:t>
            </a:r>
            <a:r>
              <a:rPr lang="en-US" sz="3200" dirty="0"/>
              <a:t> = ["Id", "Survived", </a:t>
            </a:r>
          </a:p>
          <a:p>
            <a:pPr marL="0" indent="0">
              <a:buNone/>
            </a:pPr>
            <a:r>
              <a:rPr lang="en-US" sz="3200" dirty="0"/>
              <a:t>        "Passenger Class", "Full Name", </a:t>
            </a:r>
          </a:p>
          <a:p>
            <a:pPr marL="0" indent="0">
              <a:buNone/>
            </a:pPr>
            <a:r>
              <a:rPr lang="en-US" sz="3200" dirty="0"/>
              <a:t>        "Gender", "Age", "</a:t>
            </a:r>
            <a:r>
              <a:rPr lang="en-US" sz="3200" dirty="0" err="1"/>
              <a:t>SibSp</a:t>
            </a:r>
            <a:r>
              <a:rPr lang="en-US" sz="3200" dirty="0"/>
              <a:t>", "Parch", </a:t>
            </a:r>
          </a:p>
          <a:p>
            <a:pPr marL="0" indent="0">
              <a:buNone/>
            </a:pPr>
            <a:r>
              <a:rPr lang="en-US" sz="3200" dirty="0"/>
              <a:t>        "Ticket Number", "Price", "Cabin", "Station"]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titanic_data</a:t>
            </a:r>
            <a:r>
              <a:rPr lang="en-US" sz="3200" dirty="0"/>
              <a:t> = </a:t>
            </a:r>
            <a:r>
              <a:rPr lang="en-US" sz="3200" dirty="0" err="1"/>
              <a:t>pd.read_csv</a:t>
            </a:r>
            <a:r>
              <a:rPr lang="en-US" sz="3200" dirty="0"/>
              <a:t>(</a:t>
            </a:r>
            <a:r>
              <a:rPr lang="en-US" sz="3200" dirty="0" err="1"/>
              <a:t>r"C</a:t>
            </a:r>
            <a:r>
              <a:rPr lang="en-US" sz="3200" dirty="0"/>
              <a:t>:\Users\User\Desktop\DAP2022\titanic.csv", names = </a:t>
            </a:r>
            <a:r>
              <a:rPr lang="en-US" sz="3200" dirty="0" err="1"/>
              <a:t>col_names</a:t>
            </a:r>
            <a:r>
              <a:rPr lang="en-US" sz="3200" dirty="0"/>
              <a:t>) </a:t>
            </a:r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titanic_data.head</a:t>
            </a:r>
            <a:r>
              <a:rPr lang="en-US" sz="3200" dirty="0"/>
              <a:t>())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246" y="524898"/>
            <a:ext cx="3931267" cy="136925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Customizing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238130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10" y="192947"/>
            <a:ext cx="11674548" cy="6375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import pandas as pd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col_names</a:t>
            </a:r>
            <a:r>
              <a:rPr lang="en-US" sz="3200" dirty="0"/>
              <a:t> = ["Id", "Survived", </a:t>
            </a:r>
          </a:p>
          <a:p>
            <a:pPr marL="0" indent="0">
              <a:buNone/>
            </a:pPr>
            <a:r>
              <a:rPr lang="en-US" sz="3200" dirty="0"/>
              <a:t>        "Passenger Class", "Full Name", </a:t>
            </a:r>
          </a:p>
          <a:p>
            <a:pPr marL="0" indent="0">
              <a:buNone/>
            </a:pPr>
            <a:r>
              <a:rPr lang="en-US" sz="3200" dirty="0"/>
              <a:t>        "Gender", "Age", "</a:t>
            </a:r>
            <a:r>
              <a:rPr lang="en-US" sz="3200" dirty="0" err="1"/>
              <a:t>SibSp</a:t>
            </a:r>
            <a:r>
              <a:rPr lang="en-US" sz="3200" dirty="0"/>
              <a:t>", "Parch", </a:t>
            </a:r>
          </a:p>
          <a:p>
            <a:pPr marL="0" indent="0">
              <a:buNone/>
            </a:pPr>
            <a:r>
              <a:rPr lang="en-US" sz="3200" dirty="0"/>
              <a:t>        "Ticket Number", "Price", "Cabin", "Station"]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titanic_data</a:t>
            </a:r>
            <a:r>
              <a:rPr lang="en-US" sz="3200" dirty="0"/>
              <a:t> = </a:t>
            </a:r>
            <a:r>
              <a:rPr lang="en-US" sz="3200" dirty="0" err="1"/>
              <a:t>pd.read_csv</a:t>
            </a:r>
            <a:r>
              <a:rPr lang="en-US" sz="3200" dirty="0"/>
              <a:t>(</a:t>
            </a:r>
            <a:r>
              <a:rPr lang="en-US" sz="3200" dirty="0" err="1"/>
              <a:t>r"C</a:t>
            </a:r>
            <a:r>
              <a:rPr lang="en-US" sz="3200" dirty="0"/>
              <a:t>:\Users\User\Desktop\DAP2022\titanic.csv", names=</a:t>
            </a:r>
            <a:r>
              <a:rPr lang="en-US" sz="3200" dirty="0" err="1"/>
              <a:t>col_names</a:t>
            </a:r>
            <a:r>
              <a:rPr lang="en-US" sz="3200" b="1" dirty="0">
                <a:solidFill>
                  <a:srgbClr val="FF0000"/>
                </a:solidFill>
              </a:rPr>
              <a:t>, </a:t>
            </a:r>
            <a:r>
              <a:rPr lang="en-US" sz="3200" b="1" dirty="0" err="1">
                <a:solidFill>
                  <a:srgbClr val="FF0000"/>
                </a:solidFill>
              </a:rPr>
              <a:t>skiprows</a:t>
            </a:r>
            <a:r>
              <a:rPr lang="en-US" sz="3200" b="1" dirty="0">
                <a:solidFill>
                  <a:srgbClr val="FF0000"/>
                </a:solidFill>
              </a:rPr>
              <a:t>=[0]) </a:t>
            </a:r>
          </a:p>
          <a:p>
            <a:pPr marL="0" indent="0">
              <a:buNone/>
            </a:pPr>
            <a:r>
              <a:rPr lang="en-US" sz="3200" dirty="0"/>
              <a:t>print(</a:t>
            </a:r>
            <a:r>
              <a:rPr lang="en-US" sz="3200" dirty="0" err="1"/>
              <a:t>titanic_data.head</a:t>
            </a:r>
            <a:r>
              <a:rPr lang="en-US" sz="3200" dirty="0"/>
              <a:t>())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428" y="289420"/>
            <a:ext cx="3944679" cy="1878061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Skipping</a:t>
            </a:r>
            <a:br>
              <a:rPr lang="en-US" sz="4800" dirty="0">
                <a:solidFill>
                  <a:srgbClr val="002060"/>
                </a:solidFill>
              </a:rPr>
            </a:br>
            <a:r>
              <a:rPr lang="en-US" sz="4800" dirty="0">
                <a:solidFill>
                  <a:srgbClr val="002060"/>
                </a:solidFill>
              </a:rPr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33761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7ED9B-333E-4D5D-87F0-2FDE1399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49" y="682784"/>
            <a:ext cx="8077342" cy="1271016"/>
          </a:xfrm>
        </p:spPr>
        <p:txBody>
          <a:bodyPr anchor="ctr"/>
          <a:lstStyle/>
          <a:p>
            <a:pPr algn="ctr"/>
            <a:r>
              <a:rPr lang="en-US" dirty="0" err="1">
                <a:solidFill>
                  <a:srgbClr val="002060"/>
                </a:solidFill>
              </a:rPr>
              <a:t>DataFrames</a:t>
            </a:r>
            <a:r>
              <a:rPr lang="en-US" dirty="0">
                <a:solidFill>
                  <a:srgbClr val="002060"/>
                </a:solidFill>
              </a:rPr>
              <a:t> &amp; Series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76497-A8A5-44DD-9DDE-E69D568FE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sz="3600" dirty="0" err="1"/>
              <a:t>DataFrames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98ED1-C977-4913-8168-403932A637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2-dimensional data structure</a:t>
            </a:r>
          </a:p>
          <a:p>
            <a:r>
              <a:rPr lang="en-US" sz="2800" dirty="0"/>
              <a:t>2-dimensional array</a:t>
            </a:r>
          </a:p>
          <a:p>
            <a:r>
              <a:rPr lang="en-US" sz="2800" dirty="0"/>
              <a:t>Table with rows &amp; columns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8740E-B79E-440B-92A6-C1DC7AF90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4983139" cy="823912"/>
          </a:xfrm>
        </p:spPr>
        <p:txBody>
          <a:bodyPr anchor="ctr"/>
          <a:lstStyle/>
          <a:p>
            <a:pPr algn="ctr"/>
            <a:r>
              <a:rPr lang="en-US" sz="3600" dirty="0"/>
              <a:t>Series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C176E-6483-4E5C-BB52-339364211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0341" y="3189668"/>
            <a:ext cx="4975864" cy="2571557"/>
          </a:xfrm>
        </p:spPr>
        <p:txBody>
          <a:bodyPr>
            <a:normAutofit/>
          </a:bodyPr>
          <a:lstStyle/>
          <a:p>
            <a:r>
              <a:rPr lang="en-US" sz="2800" dirty="0"/>
              <a:t>Column within a table</a:t>
            </a:r>
          </a:p>
          <a:p>
            <a:r>
              <a:rPr lang="en-US" sz="2800" dirty="0"/>
              <a:t>1 dimensional array holding data of any types.</a:t>
            </a:r>
          </a:p>
        </p:txBody>
      </p:sp>
    </p:spTree>
    <p:extLst>
      <p:ext uri="{BB962C8B-B14F-4D97-AF65-F5344CB8AC3E}">
        <p14:creationId xmlns:p14="http://schemas.microsoft.com/office/powerpoint/2010/main" val="328772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BECC-7F29-47C6-A828-E44F7B1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08" y="192947"/>
            <a:ext cx="11632018" cy="5984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import pandas as pd </a:t>
            </a:r>
          </a:p>
          <a:p>
            <a:pPr marL="0" indent="0">
              <a:buNone/>
            </a:pPr>
            <a:r>
              <a:rPr lang="en-US" sz="3200" dirty="0" err="1"/>
              <a:t>col_names</a:t>
            </a:r>
            <a:r>
              <a:rPr lang="en-US" sz="3200" dirty="0"/>
              <a:t> = ["Id", "Survived", </a:t>
            </a:r>
          </a:p>
          <a:p>
            <a:pPr marL="0" indent="0">
              <a:buNone/>
            </a:pPr>
            <a:r>
              <a:rPr lang="en-US" sz="3200" dirty="0"/>
              <a:t>        "Passenger Class", "Full Name", </a:t>
            </a:r>
          </a:p>
          <a:p>
            <a:pPr marL="0" indent="0">
              <a:buNone/>
            </a:pPr>
            <a:r>
              <a:rPr lang="en-US" sz="3200" dirty="0"/>
              <a:t>        "Gender", "Age", "</a:t>
            </a:r>
            <a:r>
              <a:rPr lang="en-US" sz="3200" dirty="0" err="1"/>
              <a:t>SibSp</a:t>
            </a:r>
            <a:r>
              <a:rPr lang="en-US" sz="3200" dirty="0"/>
              <a:t>", </a:t>
            </a:r>
          </a:p>
          <a:p>
            <a:pPr marL="0" indent="0">
              <a:buNone/>
            </a:pPr>
            <a:r>
              <a:rPr lang="en-US" sz="3200" dirty="0"/>
              <a:t>        "Parch", "Ticket Number", "Price", </a:t>
            </a:r>
          </a:p>
          <a:p>
            <a:pPr marL="0" indent="0">
              <a:buNone/>
            </a:pPr>
            <a:r>
              <a:rPr lang="en-US" sz="3200" dirty="0"/>
              <a:t>        "Cabin", "Station"]</a:t>
            </a:r>
          </a:p>
          <a:p>
            <a:pPr marL="0" indent="0">
              <a:buNone/>
            </a:pPr>
            <a:r>
              <a:rPr lang="en-US" sz="3200" dirty="0" err="1"/>
              <a:t>titanic_data</a:t>
            </a:r>
            <a:r>
              <a:rPr lang="en-US" sz="3200" dirty="0"/>
              <a:t> = </a:t>
            </a:r>
            <a:r>
              <a:rPr lang="en-US" sz="3200" dirty="0" err="1"/>
              <a:t>pd.read_csv</a:t>
            </a:r>
            <a:r>
              <a:rPr lang="en-US" sz="3200" dirty="0"/>
              <a:t>(</a:t>
            </a:r>
            <a:r>
              <a:rPr lang="en-US" sz="3200" dirty="0" err="1"/>
              <a:t>r"C</a:t>
            </a:r>
            <a:r>
              <a:rPr lang="en-US" sz="3200" dirty="0"/>
              <a:t>:\Users\User\Desktop\DAP2022\titanic.csv", names=</a:t>
            </a:r>
            <a:r>
              <a:rPr lang="en-US" sz="3200" dirty="0" err="1"/>
              <a:t>col_names</a:t>
            </a:r>
            <a:r>
              <a:rPr lang="en-US" sz="3200" dirty="0"/>
              <a:t>, </a:t>
            </a:r>
            <a:r>
              <a:rPr lang="en-US" sz="3200" dirty="0" err="1"/>
              <a:t>skiprows</a:t>
            </a:r>
            <a:r>
              <a:rPr lang="en-US" sz="3200" dirty="0"/>
              <a:t>=[0]) 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rgbClr val="FF0000"/>
                </a:solidFill>
              </a:rPr>
              <a:t>titanic_data.to_csv</a:t>
            </a:r>
            <a:r>
              <a:rPr lang="en-US" sz="3200" b="1" dirty="0">
                <a:solidFill>
                  <a:srgbClr val="FF0000"/>
                </a:solidFill>
              </a:rPr>
              <a:t>('use_titanic.csv', index=False)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937C6-71AB-46A1-8D3A-648349F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7582" y="1807970"/>
            <a:ext cx="3720520" cy="17326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Saving to a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new .csv file</a:t>
            </a:r>
          </a:p>
        </p:txBody>
      </p:sp>
    </p:spTree>
    <p:extLst>
      <p:ext uri="{BB962C8B-B14F-4D97-AF65-F5344CB8AC3E}">
        <p14:creationId xmlns:p14="http://schemas.microsoft.com/office/powerpoint/2010/main" val="401294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EC027B-CD77-4412-B490-794F5689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83811"/>
            <a:ext cx="7749510" cy="80272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Creating a .csv from scratch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233B6-7115-4E90-BEE9-92731FAA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807535"/>
            <a:ext cx="9812227" cy="4295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dirty="0">
                <a:effectLst/>
                <a:latin typeface="Consolas" panose="020B0609020204030204" pitchFamily="49" charset="0"/>
              </a:rPr>
              <a:t>import pandas as pd </a:t>
            </a:r>
          </a:p>
          <a:p>
            <a:pPr marL="0" indent="0">
              <a:buNone/>
            </a:pPr>
            <a:br>
              <a:rPr lang="en-US" sz="3600" b="0" dirty="0">
                <a:effectLst/>
                <a:latin typeface="Consolas" panose="020B0609020204030204" pitchFamily="49" charset="0"/>
              </a:rPr>
            </a:br>
            <a:r>
              <a:rPr lang="en-US" sz="3600" b="0" dirty="0">
                <a:effectLst/>
                <a:latin typeface="Consolas" panose="020B0609020204030204" pitchFamily="49" charset="0"/>
              </a:rPr>
              <a:t>cities = </a:t>
            </a:r>
            <a:r>
              <a:rPr lang="en-US" sz="36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600" b="0" dirty="0">
                <a:effectLst/>
                <a:latin typeface="Consolas" panose="020B0609020204030204" pitchFamily="49" charset="0"/>
              </a:rPr>
              <a:t>([["St. Louis", "Missouri"], ["Atlanta", "Georgia"]], columns=["City", "State"]) </a:t>
            </a:r>
          </a:p>
          <a:p>
            <a:pPr marL="0" indent="0">
              <a:buNone/>
            </a:pPr>
            <a:endParaRPr lang="en-US" sz="36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0" dirty="0" err="1">
                <a:effectLst/>
                <a:latin typeface="Consolas" panose="020B0609020204030204" pitchFamily="49" charset="0"/>
              </a:rPr>
              <a:t>cities.to_csv</a:t>
            </a:r>
            <a:r>
              <a:rPr lang="en-US" sz="3600" b="0" dirty="0">
                <a:effectLst/>
                <a:latin typeface="Consolas" panose="020B0609020204030204" pitchFamily="49" charset="0"/>
              </a:rPr>
              <a:t>('cities.csv')</a:t>
            </a:r>
          </a:p>
        </p:txBody>
      </p:sp>
    </p:spTree>
    <p:extLst>
      <p:ext uri="{BB962C8B-B14F-4D97-AF65-F5344CB8AC3E}">
        <p14:creationId xmlns:p14="http://schemas.microsoft.com/office/powerpoint/2010/main" val="405693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EC027B-CD77-4412-B490-794F5689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2545"/>
            <a:ext cx="7335835" cy="72830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Viewing the .csv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233B6-7115-4E90-BEE9-92731FAA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754373"/>
            <a:ext cx="9812227" cy="43327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0" dirty="0">
                <a:effectLst/>
                <a:latin typeface="Consolas" panose="020B0609020204030204" pitchFamily="49" charset="0"/>
              </a:rPr>
              <a:t>import pandas as pd </a:t>
            </a:r>
          </a:p>
          <a:p>
            <a:pPr marL="0" indent="0">
              <a:buNone/>
            </a:pPr>
            <a:endParaRPr lang="en-US" sz="36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df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('cities.csv’)</a:t>
            </a:r>
          </a:p>
          <a:p>
            <a:pPr marL="0" indent="0">
              <a:buNone/>
            </a:pPr>
            <a:endParaRPr lang="en-US" sz="3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print(df)</a:t>
            </a:r>
          </a:p>
        </p:txBody>
      </p:sp>
    </p:spTree>
    <p:extLst>
      <p:ext uri="{BB962C8B-B14F-4D97-AF65-F5344CB8AC3E}">
        <p14:creationId xmlns:p14="http://schemas.microsoft.com/office/powerpoint/2010/main" val="1603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EC027B-CD77-4412-B490-794F5689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65729"/>
            <a:ext cx="7706980" cy="8101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Saving the file without indexes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233B6-7115-4E90-BEE9-92731FAAC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18167"/>
            <a:ext cx="9950450" cy="4348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dirty="0">
                <a:effectLst/>
                <a:latin typeface="Consolas" panose="020B0609020204030204" pitchFamily="49" charset="0"/>
              </a:rPr>
              <a:t>import pandas as pd </a:t>
            </a:r>
          </a:p>
          <a:p>
            <a:pPr marL="0" indent="0">
              <a:buNone/>
            </a:pPr>
            <a:r>
              <a:rPr lang="en-US" sz="3600" b="0" dirty="0">
                <a:effectLst/>
                <a:latin typeface="Consolas" panose="020B0609020204030204" pitchFamily="49" charset="0"/>
              </a:rPr>
              <a:t>cities = </a:t>
            </a:r>
            <a:r>
              <a:rPr lang="en-US" sz="36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600" b="0" dirty="0">
                <a:effectLst/>
                <a:latin typeface="Consolas" panose="020B0609020204030204" pitchFamily="49" charset="0"/>
              </a:rPr>
              <a:t>([["St. Louis", "Missouri"], ["Atlanta", "Georgia"]], columns=["City", "State"]) </a:t>
            </a:r>
          </a:p>
          <a:p>
            <a:pPr marL="0" indent="0">
              <a:buNone/>
            </a:pPr>
            <a:r>
              <a:rPr lang="en-US" sz="3200" b="0" dirty="0" err="1">
                <a:effectLst/>
                <a:latin typeface="Consolas" panose="020B0609020204030204" pitchFamily="49" charset="0"/>
              </a:rPr>
              <a:t>cities.to_csv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('cities.csv’, index=False)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df = </a:t>
            </a:r>
            <a:r>
              <a:rPr lang="en-US" sz="3200" dirty="0" err="1">
                <a:latin typeface="Consolas" panose="020B0609020204030204" pitchFamily="49" charset="0"/>
              </a:rPr>
              <a:t>pd.read_csv</a:t>
            </a:r>
            <a:r>
              <a:rPr lang="en-US" sz="3200" dirty="0">
                <a:latin typeface="Consolas" panose="020B0609020204030204" pitchFamily="49" charset="0"/>
              </a:rPr>
              <a:t>('cities.csv')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df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endParaRPr lang="en-US" sz="3200" b="0" dirty="0"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38E3F7-ED9B-43F6-AA03-62C6D7A2FBE9}"/>
                  </a:ext>
                </a:extLst>
              </p14:cNvPr>
              <p14:cNvContentPartPr/>
              <p14:nvPr/>
            </p14:nvContentPartPr>
            <p14:xfrm>
              <a:off x="6125760" y="592920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38E3F7-ED9B-43F6-AA03-62C6D7A2FB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6400" y="59198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893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EF46-4ED9-4618-ADD3-1962A746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62280"/>
            <a:ext cx="7335835" cy="771097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Individual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39F9-6CB2-404E-9A2F-648C4C59F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39433"/>
            <a:ext cx="9748431" cy="4263655"/>
          </a:xfrm>
        </p:spPr>
        <p:txBody>
          <a:bodyPr>
            <a:normAutofit/>
          </a:bodyPr>
          <a:lstStyle/>
          <a:p>
            <a:r>
              <a:rPr lang="en-US" sz="3200" dirty="0"/>
              <a:t>Create your own .csv file with data and save it</a:t>
            </a:r>
          </a:p>
          <a:p>
            <a:r>
              <a:rPr lang="en-US" sz="3200" dirty="0"/>
              <a:t>Make a change to the file and save a copy with a different name.</a:t>
            </a:r>
          </a:p>
          <a:p>
            <a:r>
              <a:rPr lang="en-US" sz="3200" dirty="0"/>
              <a:t>Send both these files to your assigned TA in a Slack message</a:t>
            </a:r>
          </a:p>
        </p:txBody>
      </p:sp>
    </p:spTree>
    <p:extLst>
      <p:ext uri="{BB962C8B-B14F-4D97-AF65-F5344CB8AC3E}">
        <p14:creationId xmlns:p14="http://schemas.microsoft.com/office/powerpoint/2010/main" val="181591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44170"/>
            <a:ext cx="8326301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>
                <a:solidFill>
                  <a:srgbClr val="002060"/>
                </a:solidFill>
              </a:rPr>
              <a:t>DataFrame</a:t>
            </a:r>
            <a:r>
              <a:rPr lang="en-US" dirty="0">
                <a:solidFill>
                  <a:srgbClr val="002060"/>
                </a:solidFill>
              </a:rPr>
              <a:t> Example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sz="2800" b="0" dirty="0">
                <a:solidFill>
                  <a:srgbClr val="002060"/>
                </a:solidFill>
              </a:rPr>
              <a:t>(create a new Python file)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35126"/>
            <a:ext cx="9610208" cy="436117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Report = {"Classes": ["Math", "Science", "Spanish", "History", "Health"],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    "Grades": [75, 80, 95, 60, 100]}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results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(Report)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print(results)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683C62-58DD-4E88-8D9C-F3F0797A5DCF}"/>
                  </a:ext>
                </a:extLst>
              </p14:cNvPr>
              <p14:cNvContentPartPr/>
              <p14:nvPr/>
            </p14:nvContentPartPr>
            <p14:xfrm>
              <a:off x="2384280" y="2544840"/>
              <a:ext cx="1518480" cy="1536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683C62-58DD-4E88-8D9C-F3F0797A5D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200" y="2455200"/>
                <a:ext cx="9198720" cy="360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618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514" y="271160"/>
            <a:ext cx="7335835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You should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04" y="1648047"/>
            <a:ext cx="7568656" cy="444440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 Classes  Grades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0     Math      75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1  Science      80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2  Spanish      95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3  History      60</a:t>
            </a:r>
          </a:p>
          <a:p>
            <a:pPr marL="0" indent="0" algn="ctr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4   Health     100</a:t>
            </a:r>
          </a:p>
        </p:txBody>
      </p:sp>
    </p:spTree>
    <p:extLst>
      <p:ext uri="{BB962C8B-B14F-4D97-AF65-F5344CB8AC3E}">
        <p14:creationId xmlns:p14="http://schemas.microsoft.com/office/powerpoint/2010/main" val="229257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F3D9-0E33-4F2C-A77B-EC0118D6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313690"/>
            <a:ext cx="7335835" cy="126898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Finding the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EDE1-417E-4E3D-AC28-B6C3662BC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924493"/>
            <a:ext cx="9652738" cy="41360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Report = {"Classes": ["Math", "Science", "Spanish", "History", "Health"],</a:t>
            </a:r>
          </a:p>
          <a:p>
            <a:pPr marL="0" indent="0">
              <a:buNone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    "Grades": [75, 80, 95, 60, 100]}</a:t>
            </a:r>
          </a:p>
          <a:p>
            <a:pPr marL="0" indent="0">
              <a:buNone/>
            </a:pPr>
            <a:br>
              <a:rPr lang="en-US" sz="3200" b="0" dirty="0"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effectLst/>
                <a:latin typeface="Consolas" panose="020B0609020204030204" pitchFamily="49" charset="0"/>
              </a:rPr>
              <a:t>results = </a:t>
            </a:r>
            <a:r>
              <a:rPr lang="en-US" sz="3200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sz="3200" b="0" dirty="0">
                <a:effectLst/>
                <a:latin typeface="Consolas" panose="020B0609020204030204" pitchFamily="49" charset="0"/>
              </a:rPr>
              <a:t>(Report)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print(</a:t>
            </a:r>
            <a:r>
              <a:rPr lang="en-US" sz="3200" dirty="0" err="1">
                <a:latin typeface="Consolas" panose="020B0609020204030204" pitchFamily="49" charset="0"/>
              </a:rPr>
              <a:t>results.loc</a:t>
            </a:r>
            <a:r>
              <a:rPr lang="en-US" sz="3200" dirty="0">
                <a:latin typeface="Consolas" panose="020B0609020204030204" pitchFamily="49" charset="0"/>
              </a:rPr>
              <a:t>[3])</a:t>
            </a:r>
            <a:endParaRPr lang="en-US" sz="32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08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242641"/>
      </a:dk2>
      <a:lt2>
        <a:srgbClr val="E2E2E8"/>
      </a:lt2>
      <a:accent1>
        <a:srgbClr val="A4A37C"/>
      </a:accent1>
      <a:accent2>
        <a:srgbClr val="B89D7C"/>
      </a:accent2>
      <a:accent3>
        <a:srgbClr val="C2948E"/>
      </a:accent3>
      <a:accent4>
        <a:srgbClr val="BA7F90"/>
      </a:accent4>
      <a:accent5>
        <a:srgbClr val="C390B4"/>
      </a:accent5>
      <a:accent6>
        <a:srgbClr val="B27FBA"/>
      </a:accent6>
      <a:hlink>
        <a:srgbClr val="696CAE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2806</Words>
  <Application>Microsoft Office PowerPoint</Application>
  <PresentationFormat>Widescreen</PresentationFormat>
  <Paragraphs>413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Consolas</vt:lpstr>
      <vt:lpstr>Neue Haas Grotesk Text Pro</vt:lpstr>
      <vt:lpstr>PunchcardVTI</vt:lpstr>
      <vt:lpstr>Python  and  Pandas</vt:lpstr>
      <vt:lpstr>What is Pandas</vt:lpstr>
      <vt:lpstr>Pandas vs NumPy</vt:lpstr>
      <vt:lpstr>What can Pandas do?</vt:lpstr>
      <vt:lpstr>Remember:  Pandas is a Module</vt:lpstr>
      <vt:lpstr>DataFrames &amp; Series</vt:lpstr>
      <vt:lpstr>DataFrame Example (create a new Python file)</vt:lpstr>
      <vt:lpstr>You should have</vt:lpstr>
      <vt:lpstr>Finding the location</vt:lpstr>
      <vt:lpstr>You should have</vt:lpstr>
      <vt:lpstr>Location of More than 1 line</vt:lpstr>
      <vt:lpstr>You should have</vt:lpstr>
      <vt:lpstr>Naming the Rows</vt:lpstr>
      <vt:lpstr>You should have</vt:lpstr>
      <vt:lpstr>Locating a specific row</vt:lpstr>
      <vt:lpstr>You should have</vt:lpstr>
      <vt:lpstr>Series Examples (create a new Python file)</vt:lpstr>
      <vt:lpstr>Finding the location</vt:lpstr>
      <vt:lpstr>You should have</vt:lpstr>
      <vt:lpstr>Naming the Rows</vt:lpstr>
      <vt:lpstr>You should have</vt:lpstr>
      <vt:lpstr>Locating a specific row</vt:lpstr>
      <vt:lpstr>You should have</vt:lpstr>
      <vt:lpstr>Now, let’s try working in Jupyter Notebook</vt:lpstr>
      <vt:lpstr>Sorting dataframes</vt:lpstr>
      <vt:lpstr>Reading .csv files with Pandas</vt:lpstr>
      <vt:lpstr>What is a .CSV file???</vt:lpstr>
      <vt:lpstr>Pandas -- reading data from files (create a new Python file)</vt:lpstr>
      <vt:lpstr>Print Summary of a DataFrame</vt:lpstr>
      <vt:lpstr>max_rows command</vt:lpstr>
      <vt:lpstr>Setting max_rows</vt:lpstr>
      <vt:lpstr>Viewing the FIRST 10 rows</vt:lpstr>
      <vt:lpstr>Viewing the LAST 10 rows</vt:lpstr>
      <vt:lpstr>Information about the DataFrame</vt:lpstr>
      <vt:lpstr>PowerPoint Presentation</vt:lpstr>
      <vt:lpstr>A closer look at the data …</vt:lpstr>
      <vt:lpstr>Let’s find the Nulls</vt:lpstr>
      <vt:lpstr>Dropping the nulls #1</vt:lpstr>
      <vt:lpstr>Dropping the nulls #2</vt:lpstr>
      <vt:lpstr>Replacing Nulls -- fillna</vt:lpstr>
      <vt:lpstr>Replacing Nulls in Specific Columns</vt:lpstr>
      <vt:lpstr>Replace the Nulls using mean, median, mode</vt:lpstr>
      <vt:lpstr>Replace NULLS with MEAN</vt:lpstr>
      <vt:lpstr>Replace NULLS with MEDIAN</vt:lpstr>
      <vt:lpstr>Replace NULLS with MODE</vt:lpstr>
      <vt:lpstr>Fixing dates</vt:lpstr>
      <vt:lpstr>Fixing wrong info</vt:lpstr>
      <vt:lpstr>Fixing wrong info in LARGE sets</vt:lpstr>
      <vt:lpstr>Removing rows in LARGE sets</vt:lpstr>
      <vt:lpstr>Finding all Duplicates</vt:lpstr>
      <vt:lpstr>Removing all Duplicates</vt:lpstr>
      <vt:lpstr>Plotting &amp; Practice with Pandas</vt:lpstr>
      <vt:lpstr>Plotting directly from a .csv</vt:lpstr>
      <vt:lpstr>Creating a scatter plot</vt:lpstr>
      <vt:lpstr>Creating a Histogram plot</vt:lpstr>
      <vt:lpstr>Practice with .csv files</vt:lpstr>
      <vt:lpstr>Practice with .csv files</vt:lpstr>
      <vt:lpstr>Customizing  Headers</vt:lpstr>
      <vt:lpstr>Skipping Rows</vt:lpstr>
      <vt:lpstr>Saving to a new .csv file</vt:lpstr>
      <vt:lpstr>Creating a .csv from scratch</vt:lpstr>
      <vt:lpstr>Viewing the .csv file</vt:lpstr>
      <vt:lpstr>Saving the file without indexes</vt:lpstr>
      <vt:lpstr>Individual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are starting with Coursera tonight.</dc:title>
  <dc:creator>Ashley Hunter</dc:creator>
  <cp:lastModifiedBy>Johan Bester</cp:lastModifiedBy>
  <cp:revision>49</cp:revision>
  <dcterms:created xsi:type="dcterms:W3CDTF">2022-02-13T00:50:15Z</dcterms:created>
  <dcterms:modified xsi:type="dcterms:W3CDTF">2022-10-14T03:03:42Z</dcterms:modified>
</cp:coreProperties>
</file>