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6" roundtripDataSignature="AMtx7mgaKZtO0drwPbXTu692r2s2N2s7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EEC032-CE65-41A5-8C7C-AD4AEAB2CBDE}">
  <a:tblStyle styleId="{81EEC032-CE65-41A5-8C7C-AD4AEAB2CB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90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86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8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8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8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37E86D-EE1A-4F8A-8E0D-61B51A584C68}" type="datetime1">
              <a:rPr lang="en-US" smtClean="0"/>
              <a:t>10/20/2022</a:t>
            </a:fld>
            <a:endParaRPr/>
          </a:p>
        </p:txBody>
      </p:sp>
      <p:sp>
        <p:nvSpPr>
          <p:cNvPr id="24" name="Google Shape;24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body" idx="1"/>
          </p:nvPr>
        </p:nvSpPr>
        <p:spPr>
          <a:xfrm>
            <a:off x="966745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body" idx="2"/>
          </p:nvPr>
        </p:nvSpPr>
        <p:spPr>
          <a:xfrm>
            <a:off x="5597174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CD25946-28AE-43BB-A215-1DFE167C4169}" type="datetime1">
              <a:rPr lang="en-US" smtClean="0"/>
              <a:t>10/20/2022</a:t>
            </a:fld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085556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099BB6B-9E26-4C9A-8747-CE422FBDCFDA}" type="datetime1">
              <a:rPr lang="en-US" smtClean="0"/>
              <a:t>10/20/2022</a:t>
            </a:fld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978985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471A313-B79A-4E4D-ABA7-146881E4B1E9}" type="datetime1">
              <a:rPr lang="en-US" smtClean="0"/>
              <a:t>10/20/2022</a:t>
            </a:fld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3545586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75875A7-C6D3-4B27-B36E-80CA66DE1D51}" type="datetime1">
              <a:rPr lang="en-US" smtClean="0"/>
              <a:t>10/20/2022</a:t>
            </a:fld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239736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Sorts Mill Goudy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Sorts Mill Goudy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AC315A0-3FAA-430A-B30F-834A6CAAD3FD}" type="datetime1">
              <a:rPr lang="en-US" smtClean="0"/>
              <a:t>10/20/2022</a:t>
            </a:fld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485099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2"/>
          </p:nvPr>
        </p:nvSpPr>
        <p:spPr>
          <a:xfrm>
            <a:off x="966745" y="2882837"/>
            <a:ext cx="4446642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3"/>
          </p:nvPr>
        </p:nvSpPr>
        <p:spPr>
          <a:xfrm>
            <a:off x="5725280" y="2062842"/>
            <a:ext cx="4467794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4"/>
          </p:nvPr>
        </p:nvSpPr>
        <p:spPr>
          <a:xfrm>
            <a:off x="5724868" y="2882837"/>
            <a:ext cx="4468541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19209FF-9E87-48F7-8FCB-482761813873}" type="datetime1">
              <a:rPr lang="en-US" smtClean="0"/>
              <a:t>10/20/2022</a:t>
            </a:fld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13338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1"/>
          </p:nvPr>
        </p:nvSpPr>
        <p:spPr>
          <a:xfrm>
            <a:off x="5183188" y="1094014"/>
            <a:ext cx="6172200" cy="476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  <a:defRPr sz="3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rts Mill Goudy"/>
              <a:buNone/>
              <a:defRPr sz="2800"/>
            </a:lvl2pPr>
            <a:lvl3pPr marL="1371600" lvl="2" indent="-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600"/>
              <a:buChar char="∙"/>
              <a:defRPr sz="24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4pPr>
            <a:lvl5pPr marL="2286000" lvl="4" indent="-4191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Char char="∙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2"/>
          </p:nvPr>
        </p:nvSpPr>
        <p:spPr>
          <a:xfrm>
            <a:off x="839788" y="2618012"/>
            <a:ext cx="3932237" cy="32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102366F-F4B2-42DD-8BE2-0D07717C05A0}" type="datetime1">
              <a:rPr lang="en-US" smtClean="0"/>
              <a:t>10/20/2022</a:t>
            </a:fld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4260209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4"/>
          <p:cNvSpPr txBox="1">
            <a:spLocks noGrp="1"/>
          </p:cNvSpPr>
          <p:nvPr>
            <p:ph type="body" idx="1"/>
          </p:nvPr>
        </p:nvSpPr>
        <p:spPr>
          <a:xfrm>
            <a:off x="839788" y="2618014"/>
            <a:ext cx="3932237" cy="325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AF5206C-32CF-413F-8046-692B6B1F4CDF}" type="datetime1">
              <a:rPr lang="en-US" smtClean="0"/>
              <a:t>10/20/2022</a:t>
            </a:fld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6593864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5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75" name="Google Shape;75;p3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6" name="Google Shape;76;p3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7" name="Google Shape;77;p3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8" name="Google Shape;78;p3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4861273" y="-464830"/>
            <a:ext cx="3650155" cy="907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DA7FC3-B50F-4BA3-B71C-C2116B7A6A38}" type="datetime1">
              <a:rPr lang="en-US" smtClean="0"/>
              <a:t>10/20/2022</a:t>
            </a:fld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512420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6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6" name="Google Shape;86;p36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7" name="Google Shape;87;p36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8" name="Google Shape;88;p36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9" name="Google Shape;89;p36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90" name="Google Shape;90;p36"/>
          <p:cNvSpPr txBox="1">
            <a:spLocks noGrp="1"/>
          </p:cNvSpPr>
          <p:nvPr>
            <p:ph type="title"/>
          </p:nvPr>
        </p:nvSpPr>
        <p:spPr>
          <a:xfrm rot="5400000">
            <a:off x="7587060" y="2410224"/>
            <a:ext cx="5310710" cy="222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body" idx="1"/>
          </p:nvPr>
        </p:nvSpPr>
        <p:spPr>
          <a:xfrm rot="5400000">
            <a:off x="2264988" y="-560535"/>
            <a:ext cx="5310710" cy="816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4838D0F-92C5-4938-B519-D6481B37C4CF}" type="datetime1">
              <a:rPr lang="en-US" smtClean="0"/>
              <a:t>10/20/2022</a:t>
            </a:fld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992249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FA29494-1DDF-4D3A-B663-86F48975C71C}" type="datetime1">
              <a:rPr lang="en-US" smtClean="0"/>
              <a:t>10/20/2022</a:t>
            </a:fld>
            <a:endParaRPr/>
          </a:p>
        </p:txBody>
      </p:sp>
      <p:sp>
        <p:nvSpPr>
          <p:cNvPr id="30" name="Google Shape;30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7A4B3CC-C1D5-404A-9C1F-D52E498A79B6}" type="datetime1">
              <a:rPr lang="en-US" smtClean="0"/>
              <a:t>10/20/2022</a:t>
            </a:fld>
            <a:endParaRPr/>
          </a:p>
        </p:txBody>
      </p:sp>
      <p:sp>
        <p:nvSpPr>
          <p:cNvPr id="37" name="Google Shape;37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71DFD63-6548-445E-8F97-3FD3D6D6F631}" type="datetime1">
              <a:rPr lang="en-US" smtClean="0"/>
              <a:t>10/20/2022</a:t>
            </a:fld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505B898-26CC-4CF1-B049-16C0D752685D}" type="datetime1">
              <a:rPr lang="en-US" smtClean="0"/>
              <a:t>10/20/2022</a:t>
            </a:fld>
            <a:endParaRPr/>
          </a:p>
        </p:txBody>
      </p:sp>
      <p:sp>
        <p:nvSpPr>
          <p:cNvPr id="59" name="Google Shape;59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551CC5D-D8FC-4EE6-9315-09289C6F173A}" type="datetime1">
              <a:rPr lang="en-US" smtClean="0"/>
              <a:t>10/20/2022</a:t>
            </a:fld>
            <a:endParaRPr/>
          </a:p>
        </p:txBody>
      </p:sp>
      <p:sp>
        <p:nvSpPr>
          <p:cNvPr id="66" name="Google Shape;66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83E67BC-E905-43A8-A093-A5CE439C9EA7}" type="datetime1">
              <a:rPr lang="en-US" smtClean="0"/>
              <a:t>10/20/2022</a:t>
            </a:fld>
            <a:endParaRPr/>
          </a:p>
        </p:txBody>
      </p:sp>
      <p:sp>
        <p:nvSpPr>
          <p:cNvPr id="72" name="Google Shape;72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8073376-F125-4D30-95A4-4ECC33F316D9}" type="datetime1">
              <a:rPr lang="en-US" smtClean="0"/>
              <a:t>10/20/2022</a:t>
            </a:fld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rts Mill Goud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000" cap="none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CD90274-86F4-4D5C-9E84-9850D5035D98}" type="datetime1">
              <a:rPr lang="en-US" smtClean="0"/>
              <a:t>10/20/2022</a:t>
            </a:fld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30866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61480EA-3014-409D-9DD1-CA5A010DF7F4}" type="datetime1">
              <a:rPr lang="en-US" smtClean="0"/>
              <a:t>10/20/2022</a:t>
            </a:fld>
            <a:endParaRPr/>
          </a:p>
        </p:txBody>
      </p:sp>
      <p:sp>
        <p:nvSpPr>
          <p:cNvPr id="9" name="Google Shape;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5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7" name="Google Shape;7;p2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" name="Google Shape;8;p2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" name="Google Shape;9;p2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0" name="Google Shape;10;p2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1" name="Google Shape;11;p25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  <a:defRPr sz="4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rts Mill Goudy"/>
              <a:buChar char="∙"/>
              <a:defRPr sz="2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None/>
              <a:defRPr sz="1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rts Mill Goudy"/>
              <a:buChar char="∙"/>
              <a:defRPr sz="16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3619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rts Mill Goudy"/>
              <a:buChar char="∙"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fld id="{180E3450-8D5C-40CF-B132-DCDFE9FE9D45}" type="datetime1">
              <a:rPr lang="en-US" smtClean="0"/>
              <a:t>10/20/2022</a:t>
            </a:fld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3491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00" name="Google Shape;100;p1" descr="Computer script on a screen"/>
          <p:cNvPicPr preferRelativeResize="0"/>
          <p:nvPr/>
        </p:nvPicPr>
        <p:blipFill rotWithShape="1">
          <a:blip r:embed="rId3">
            <a:alphaModFix/>
          </a:blip>
          <a:srcRect t="5981" b="9749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>
            <a:off x="1109595" y="805231"/>
            <a:ext cx="3876811" cy="5245563"/>
          </a:xfrm>
          <a:custGeom>
            <a:avLst/>
            <a:gdLst/>
            <a:ahLst/>
            <a:cxnLst/>
            <a:rect l="l" t="t" r="r" b="b"/>
            <a:pathLst>
              <a:path w="3876811" h="5245563" extrusionOk="0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1371600" y="1828800"/>
            <a:ext cx="335651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sz="4000" b="1" dirty="0"/>
              <a:t>Data Analytics </a:t>
            </a:r>
            <a:br>
              <a:rPr lang="en-US" sz="4000" b="1" dirty="0"/>
            </a:br>
            <a:r>
              <a:rPr lang="en-US" sz="4000" b="1" dirty="0"/>
              <a:t>+ Python</a:t>
            </a:r>
            <a:endParaRPr b="1"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1594514" y="3813717"/>
            <a:ext cx="2906973" cy="133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Data Types 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and Variables</a:t>
            </a:r>
            <a:endParaRPr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chemeClr val="lt2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/>
        </p:nvSpPr>
        <p:spPr>
          <a:xfrm>
            <a:off x="1011252" y="498036"/>
            <a:ext cx="10169495" cy="91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</a:t>
            </a:r>
            <a:r>
              <a:rPr lang="en-US" sz="5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string for a sub-string</a:t>
            </a:r>
            <a:endParaRPr dirty="0"/>
          </a:p>
        </p:txBody>
      </p:sp>
      <p:sp>
        <p:nvSpPr>
          <p:cNvPr id="234" name="Google Shape;234;p22"/>
          <p:cNvSpPr txBox="1"/>
          <p:nvPr/>
        </p:nvSpPr>
        <p:spPr>
          <a:xfrm>
            <a:off x="2384737" y="2029522"/>
            <a:ext cx="7422523" cy="363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txt = “The best class in Saint Louis”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6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“best” in txt:</a:t>
            </a:r>
            <a:endParaRPr sz="16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print(“Yes, ‘best’ is present.”)</a:t>
            </a: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>
            <a:spLocks noGrp="1"/>
          </p:cNvSpPr>
          <p:nvPr>
            <p:ph type="body" idx="1"/>
          </p:nvPr>
        </p:nvSpPr>
        <p:spPr>
          <a:xfrm>
            <a:off x="296449" y="256380"/>
            <a:ext cx="5799551" cy="109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Slicing a string: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Return a range of characters</a:t>
            </a:r>
            <a:endParaRPr dirty="0"/>
          </a:p>
        </p:txBody>
      </p:sp>
      <p:sp>
        <p:nvSpPr>
          <p:cNvPr id="240" name="Google Shape;240;p23"/>
          <p:cNvSpPr txBox="1">
            <a:spLocks noGrp="1"/>
          </p:cNvSpPr>
          <p:nvPr>
            <p:ph type="body" idx="2"/>
          </p:nvPr>
        </p:nvSpPr>
        <p:spPr>
          <a:xfrm>
            <a:off x="296448" y="1352136"/>
            <a:ext cx="5157787" cy="11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b = “Hello World!”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print(b[2:5])</a:t>
            </a:r>
            <a:endParaRPr dirty="0"/>
          </a:p>
        </p:txBody>
      </p:sp>
      <p:sp>
        <p:nvSpPr>
          <p:cNvPr id="241" name="Google Shape;241;p23"/>
          <p:cNvSpPr txBox="1"/>
          <p:nvPr/>
        </p:nvSpPr>
        <p:spPr>
          <a:xfrm>
            <a:off x="7008812" y="3680479"/>
            <a:ext cx="5183188" cy="99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Slicing a string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start</a:t>
            </a:r>
            <a:endParaRPr dirty="0"/>
          </a:p>
        </p:txBody>
      </p:sp>
      <p:sp>
        <p:nvSpPr>
          <p:cNvPr id="242" name="Google Shape;242;p23"/>
          <p:cNvSpPr txBox="1"/>
          <p:nvPr/>
        </p:nvSpPr>
        <p:spPr>
          <a:xfrm>
            <a:off x="8112041" y="4933708"/>
            <a:ext cx="5183188" cy="11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“Hello World!”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print(b[:5])</a:t>
            </a:r>
            <a:endParaRPr dirty="0"/>
          </a:p>
        </p:txBody>
      </p:sp>
      <p:sp>
        <p:nvSpPr>
          <p:cNvPr id="243" name="Google Shape;243;p23"/>
          <p:cNvSpPr/>
          <p:nvPr/>
        </p:nvSpPr>
        <p:spPr>
          <a:xfrm>
            <a:off x="7441034" y="109057"/>
            <a:ext cx="3431098" cy="2988765"/>
          </a:xfrm>
          <a:prstGeom prst="irregularSeal1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8082799" y="906011"/>
            <a:ext cx="245797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Ranges start at the number on the left but doesn’t include the number on the right.</a:t>
            </a:r>
            <a:endParaRPr dirty="0"/>
          </a:p>
        </p:txBody>
      </p:sp>
      <p:sp>
        <p:nvSpPr>
          <p:cNvPr id="245" name="Google Shape;245;p23"/>
          <p:cNvSpPr/>
          <p:nvPr/>
        </p:nvSpPr>
        <p:spPr>
          <a:xfrm>
            <a:off x="1480675" y="3512700"/>
            <a:ext cx="3431098" cy="2988765"/>
          </a:xfrm>
          <a:prstGeom prst="irregularSeal1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2302135" y="4341842"/>
            <a:ext cx="245797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number on the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left? Means count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starts at the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beginning.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822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822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822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822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/>
        </p:nvSpPr>
        <p:spPr>
          <a:xfrm>
            <a:off x="274344" y="1004795"/>
            <a:ext cx="5302662" cy="11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b=“Hello World!”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print(b[2:])</a:t>
            </a:r>
            <a:endParaRPr dirty="0"/>
          </a:p>
        </p:txBody>
      </p:sp>
      <p:sp>
        <p:nvSpPr>
          <p:cNvPr id="252" name="Google Shape;252;p24"/>
          <p:cNvSpPr txBox="1"/>
          <p:nvPr/>
        </p:nvSpPr>
        <p:spPr>
          <a:xfrm>
            <a:off x="0" y="-869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Slicing to the end</a:t>
            </a:r>
            <a:endParaRPr dirty="0"/>
          </a:p>
        </p:txBody>
      </p:sp>
      <p:sp>
        <p:nvSpPr>
          <p:cNvPr id="253" name="Google Shape;253;p24"/>
          <p:cNvSpPr txBox="1"/>
          <p:nvPr/>
        </p:nvSpPr>
        <p:spPr>
          <a:xfrm>
            <a:off x="7995528" y="4248340"/>
            <a:ext cx="3551339" cy="182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b=“Hello World!”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print(b[-5:-2])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7179604" y="3126997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Indexing</a:t>
            </a:r>
            <a:endParaRPr dirty="0"/>
          </a:p>
        </p:txBody>
      </p:sp>
      <p:sp>
        <p:nvSpPr>
          <p:cNvPr id="255" name="Google Shape;255;p24"/>
          <p:cNvSpPr/>
          <p:nvPr/>
        </p:nvSpPr>
        <p:spPr>
          <a:xfrm>
            <a:off x="7179604" y="170315"/>
            <a:ext cx="3431098" cy="2988765"/>
          </a:xfrm>
          <a:prstGeom prst="irregularSeal1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7799786" y="1171603"/>
            <a:ext cx="245797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starts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position 2</a:t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1581298" y="3429001"/>
            <a:ext cx="4257439" cy="3305188"/>
          </a:xfrm>
          <a:prstGeom prst="irregularSeal1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2604152" y="4327261"/>
            <a:ext cx="254668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back 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include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last 2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22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822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/>
        </p:nvSpPr>
        <p:spPr>
          <a:xfrm>
            <a:off x="0" y="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in a string</a:t>
            </a:r>
            <a:endParaRPr/>
          </a:p>
        </p:txBody>
      </p:sp>
      <p:sp>
        <p:nvSpPr>
          <p:cNvPr id="264" name="Google Shape;264;p25"/>
          <p:cNvSpPr txBox="1"/>
          <p:nvPr/>
        </p:nvSpPr>
        <p:spPr>
          <a:xfrm>
            <a:off x="183837" y="1030590"/>
            <a:ext cx="5183188" cy="11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“Hello World!”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c.replace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(“H” , “J”))</a:t>
            </a:r>
            <a:endParaRPr dirty="0"/>
          </a:p>
        </p:txBody>
      </p:sp>
      <p:sp>
        <p:nvSpPr>
          <p:cNvPr id="265" name="Google Shape;265;p25"/>
          <p:cNvSpPr txBox="1"/>
          <p:nvPr/>
        </p:nvSpPr>
        <p:spPr>
          <a:xfrm>
            <a:off x="6096000" y="3896139"/>
            <a:ext cx="5705577" cy="284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6724545" y="232001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Concatenation</a:t>
            </a:r>
            <a:endParaRPr dirty="0"/>
          </a:p>
        </p:txBody>
      </p:sp>
      <p:sp>
        <p:nvSpPr>
          <p:cNvPr id="267" name="Google Shape;267;p25"/>
          <p:cNvSpPr txBox="1"/>
          <p:nvPr/>
        </p:nvSpPr>
        <p:spPr>
          <a:xfrm>
            <a:off x="7881603" y="3292131"/>
            <a:ext cx="315429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 </a:t>
            </a:r>
            <a:r>
              <a:rPr lang="en-US" sz="3600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b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 </a:t>
            </a:r>
            <a:r>
              <a:rPr lang="en-US" sz="3600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"World"</a:t>
            </a:r>
            <a:b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= a + b</a:t>
            </a:r>
            <a:b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(c)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>
            <a:spLocks noGrp="1"/>
          </p:cNvSpPr>
          <p:nvPr>
            <p:ph type="title"/>
          </p:nvPr>
        </p:nvSpPr>
        <p:spPr>
          <a:xfrm>
            <a:off x="838200" y="379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Formatting a String</a:t>
            </a:r>
            <a:endParaRPr dirty="0"/>
          </a:p>
        </p:txBody>
      </p:sp>
      <p:sp>
        <p:nvSpPr>
          <p:cNvPr id="273" name="Google Shape;273;p26"/>
          <p:cNvSpPr txBox="1">
            <a:spLocks noGrp="1"/>
          </p:cNvSpPr>
          <p:nvPr>
            <p:ph type="body" idx="1"/>
          </p:nvPr>
        </p:nvSpPr>
        <p:spPr>
          <a:xfrm>
            <a:off x="238539" y="1825625"/>
            <a:ext cx="11563038" cy="491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age = ”</a:t>
            </a:r>
            <a:r>
              <a:rPr lang="en-US" b="0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36”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lang="en-US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"My name is John, I am "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 age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(txt)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age = </a:t>
            </a:r>
            <a:r>
              <a:rPr lang="en-US" b="0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36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lang="en-US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"My name is John, and I am {}"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txt.</a:t>
            </a:r>
            <a:r>
              <a:rPr lang="en-US" b="0" i="0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(age))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quantity = </a:t>
            </a:r>
            <a:r>
              <a:rPr lang="en-US" b="0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itemno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 </a:t>
            </a:r>
            <a:r>
              <a:rPr lang="en-US" b="0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567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 = </a:t>
            </a:r>
            <a:r>
              <a:rPr lang="en-US" b="0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49.95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myorder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 </a:t>
            </a:r>
            <a:r>
              <a:rPr lang="en-US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"I want {} pieces of item {} for {} dollars."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myorder.</a:t>
            </a:r>
            <a:r>
              <a:rPr lang="en-US" b="0" i="0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(quantity, </a:t>
            </a: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itemno</a:t>
            </a:r>
            <a:r>
              <a:rPr lang="en-US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price))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64CE6-3D3A-DF56-F676-47D2D412CF5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836C882-B482-405B-8946-617B22EA54BA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FCC8C-468A-FEB1-94CA-6F55CC9AFE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Logical Operators</a:t>
            </a:r>
            <a:endParaRPr/>
          </a:p>
        </p:txBody>
      </p:sp>
      <p:graphicFrame>
        <p:nvGraphicFramePr>
          <p:cNvPr id="280" name="Google Shape;280;p27"/>
          <p:cNvGraphicFramePr/>
          <p:nvPr/>
        </p:nvGraphicFramePr>
        <p:xfrm>
          <a:off x="2186609" y="1690688"/>
          <a:ext cx="7818775" cy="5011535"/>
        </p:xfrm>
        <a:graphic>
          <a:graphicData uri="http://schemas.openxmlformats.org/drawingml/2006/table">
            <a:tbl>
              <a:tblPr>
                <a:noFill/>
                <a:tableStyleId>{81EEC032-CE65-41A5-8C7C-AD4AEAB2CBDE}</a:tableStyleId>
              </a:tblPr>
              <a:tblGrid>
                <a:gridCol w="3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Operator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Name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==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Equal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!=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Not equal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&gt;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Greater than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&lt;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Less than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&gt;=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Greater than or equal to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&lt;=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Less than or equal to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2C44F-5CC7-07A8-01AE-F73724F7D80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82A5E65-E988-46CF-AE54-3CE72EABC648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C5276A-F68F-A9DB-0D22-BDC06DD91A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>
            <a:spLocks noGrp="1"/>
          </p:cNvSpPr>
          <p:nvPr>
            <p:ph type="title"/>
          </p:nvPr>
        </p:nvSpPr>
        <p:spPr>
          <a:xfrm>
            <a:off x="542695" y="1412489"/>
            <a:ext cx="2899189" cy="2979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FF0000"/>
                </a:solidFill>
              </a:rPr>
              <a:t>Booleans</a:t>
            </a:r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sz="4000" b="1" dirty="0">
                <a:solidFill>
                  <a:srgbClr val="FF0000"/>
                </a:solidFill>
              </a:rPr>
              <a:t>represent one of two values: True or False</a:t>
            </a:r>
            <a:endParaRPr sz="4000" b="1" dirty="0">
              <a:solidFill>
                <a:srgbClr val="FF0000"/>
              </a:solidFill>
            </a:endParaRPr>
          </a:p>
        </p:txBody>
      </p:sp>
      <p:sp>
        <p:nvSpPr>
          <p:cNvPr id="286" name="Google Shape;286;p28"/>
          <p:cNvSpPr txBox="1">
            <a:spLocks noGrp="1"/>
          </p:cNvSpPr>
          <p:nvPr>
            <p:ph type="body" idx="1"/>
          </p:nvPr>
        </p:nvSpPr>
        <p:spPr>
          <a:xfrm>
            <a:off x="3635299" y="414338"/>
            <a:ext cx="4172840" cy="574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 dirty="0"/>
              <a:t>You often need to know if an expression is true or false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 dirty="0"/>
              <a:t>You can evaluate any expression and get one of two answers</a:t>
            </a:r>
            <a:endParaRPr dirty="0"/>
          </a:p>
          <a:p>
            <a:pPr marL="228600" lvl="0" indent="-4063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 dirty="0"/>
              <a:t>When you compare two values, the expression is evaluated and Python returns the BOOLEAN answer.</a:t>
            </a:r>
            <a:endParaRPr dirty="0"/>
          </a:p>
        </p:txBody>
      </p:sp>
      <p:sp>
        <p:nvSpPr>
          <p:cNvPr id="287" name="Google Shape;287;p28"/>
          <p:cNvSpPr txBox="1">
            <a:spLocks noGrp="1"/>
          </p:cNvSpPr>
          <p:nvPr>
            <p:ph type="body" idx="2"/>
          </p:nvPr>
        </p:nvSpPr>
        <p:spPr>
          <a:xfrm>
            <a:off x="8451604" y="624468"/>
            <a:ext cx="3197701" cy="51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/>
              <a:t>print(10 &gt; 9)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32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/>
              <a:t>print(10 == 9)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32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/>
              <a:t>print(10 &lt; 9)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6800E-8DF4-034A-2926-E92C4E9C315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69FB952-BB3D-431B-A9E9-F4CF21762576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A86D36-C491-8EA1-EA6F-B99999D16D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 dirty="0"/>
              <a:t>Variable Names</a:t>
            </a:r>
            <a:endParaRPr dirty="0"/>
          </a:p>
        </p:txBody>
      </p:sp>
      <p:sp>
        <p:nvSpPr>
          <p:cNvPr id="172" name="Google Shape;17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/>
              <a:t>Containers for storing data values</a:t>
            </a:r>
            <a:endParaRPr dirty="0"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/>
              <a:t>No command for declaring a variable</a:t>
            </a:r>
            <a:endParaRPr dirty="0"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/>
              <a:t>YOU create it as soon as you assign a value to it!</a:t>
            </a:r>
            <a:endParaRPr dirty="0"/>
          </a:p>
        </p:txBody>
      </p:sp>
      <p:sp>
        <p:nvSpPr>
          <p:cNvPr id="173" name="Google Shape;173;p14"/>
          <p:cNvSpPr txBox="1">
            <a:spLocks noGrp="1"/>
          </p:cNvSpPr>
          <p:nvPr>
            <p:ph type="body" idx="2"/>
          </p:nvPr>
        </p:nvSpPr>
        <p:spPr>
          <a:xfrm>
            <a:off x="6887817" y="182245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dirty="0"/>
              <a:t>x = 8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dirty="0"/>
              <a:t>y = brothers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dirty="0"/>
              <a:t>print(x)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dirty="0"/>
              <a:t>print(y)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206DC-E315-2DC3-4D52-4E911EDC7B1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8C7AF1C-F304-428E-9082-B98B3E838300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A204BC-5C38-2B5B-6C6E-85053B8D65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838200" y="700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 dirty="0"/>
              <a:t>Multi Word Variable Names</a:t>
            </a:r>
            <a:endParaRPr dirty="0"/>
          </a:p>
        </p:txBody>
      </p:sp>
      <p:sp>
        <p:nvSpPr>
          <p:cNvPr id="179" name="Google Shape;179;p15"/>
          <p:cNvSpPr txBox="1">
            <a:spLocks noGrp="1"/>
          </p:cNvSpPr>
          <p:nvPr>
            <p:ph type="body" idx="1"/>
          </p:nvPr>
        </p:nvSpPr>
        <p:spPr>
          <a:xfrm>
            <a:off x="838200" y="1395662"/>
            <a:ext cx="5181600" cy="527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fruits = [“apple”, “banana”, “cherry”]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x = y = z = fruits 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print(x)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print(y)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print(z)</a:t>
            </a:r>
            <a:endParaRPr sz="3600" dirty="0"/>
          </a:p>
        </p:txBody>
      </p:sp>
      <p:sp>
        <p:nvSpPr>
          <p:cNvPr id="180" name="Google Shape;180;p15"/>
          <p:cNvSpPr txBox="1">
            <a:spLocks noGrp="1"/>
          </p:cNvSpPr>
          <p:nvPr>
            <p:ph type="body" idx="2"/>
          </p:nvPr>
        </p:nvSpPr>
        <p:spPr>
          <a:xfrm>
            <a:off x="6172200" y="1395662"/>
            <a:ext cx="5779168" cy="527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000" dirty="0"/>
              <a:t>x, y, z = “Orange”, “Banana”, “Cherry”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4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000" dirty="0"/>
              <a:t>print(x, y, z)</a:t>
            </a:r>
            <a:endParaRPr sz="4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4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000" dirty="0"/>
              <a:t>g = h = </a:t>
            </a:r>
            <a:r>
              <a:rPr lang="en-US" sz="4000" dirty="0" err="1"/>
              <a:t>i</a:t>
            </a:r>
            <a:r>
              <a:rPr lang="en-US" sz="4000" dirty="0"/>
              <a:t> = “Orange”</a:t>
            </a:r>
            <a:endParaRPr sz="4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000" dirty="0"/>
              <a:t>print(g, h, </a:t>
            </a:r>
            <a:r>
              <a:rPr lang="en-US" sz="4000" dirty="0" err="1"/>
              <a:t>i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83683-104D-7B31-56FA-896BE85CBEF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F062165-911C-46E8-9F2A-FA3B9F88592A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2B03D-5717-4053-3024-85C0825F94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 b="1" dirty="0"/>
              <a:t>Output and Variables</a:t>
            </a:r>
            <a:endParaRPr dirty="0"/>
          </a:p>
        </p:txBody>
      </p:sp>
      <p:sp>
        <p:nvSpPr>
          <p:cNvPr id="186" name="Google Shape;18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x = “awesome”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print(“Python is “ + x)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x = “Python is “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y = “awesome”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z = x + y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print(z) </a:t>
            </a:r>
            <a:endParaRPr sz="3600" dirty="0"/>
          </a:p>
        </p:txBody>
      </p:sp>
      <p:sp>
        <p:nvSpPr>
          <p:cNvPr id="187" name="Google Shape;187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x = 5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y= 10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print(</a:t>
            </a:r>
            <a:r>
              <a:rPr lang="en-US" sz="3600" dirty="0" err="1"/>
              <a:t>x+y</a:t>
            </a:r>
            <a:r>
              <a:rPr lang="en-US" sz="3600" dirty="0"/>
              <a:t>)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x = 5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y = “John”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Print(x + y)</a:t>
            </a:r>
            <a:endParaRPr sz="36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D8FE1-03E8-3D79-0630-7A74150A581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A7A4FCA-606B-44C0-922F-0B05BE6FA2DA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6F0CBB-1D3A-B6B0-3FC4-3C05348118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 b="1" dirty="0"/>
              <a:t>Global Variables</a:t>
            </a:r>
            <a:endParaRPr dirty="0"/>
          </a:p>
        </p:txBody>
      </p:sp>
      <p:sp>
        <p:nvSpPr>
          <p:cNvPr id="193" name="Google Shape;193;p17"/>
          <p:cNvSpPr txBox="1">
            <a:spLocks noGrp="1"/>
          </p:cNvSpPr>
          <p:nvPr>
            <p:ph type="body" idx="1"/>
          </p:nvPr>
        </p:nvSpPr>
        <p:spPr>
          <a:xfrm>
            <a:off x="390294" y="2213909"/>
            <a:ext cx="5140712" cy="42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b="0" i="0" dirty="0">
                <a:latin typeface="Consolas"/>
                <a:ea typeface="Consolas"/>
                <a:cs typeface="Consolas"/>
                <a:sym typeface="Consolas"/>
              </a:rPr>
              <a:t>x = "awesome"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0" i="0" dirty="0">
                <a:latin typeface="Consolas"/>
                <a:ea typeface="Consolas"/>
                <a:cs typeface="Consolas"/>
                <a:sym typeface="Consolas"/>
              </a:rPr>
              <a:t>def </a:t>
            </a:r>
            <a:r>
              <a:rPr lang="en-US" sz="3600" b="0" i="0" dirty="0" err="1">
                <a:latin typeface="Consolas"/>
                <a:ea typeface="Consolas"/>
                <a:cs typeface="Consolas"/>
                <a:sym typeface="Consolas"/>
              </a:rPr>
              <a:t>myfunc</a:t>
            </a:r>
            <a:r>
              <a:rPr lang="en-US" sz="3600" b="0" i="0" dirty="0">
                <a:latin typeface="Consolas"/>
                <a:ea typeface="Consolas"/>
                <a:cs typeface="Consolas"/>
                <a:sym typeface="Consolas"/>
              </a:rPr>
              <a:t>():</a:t>
            </a:r>
            <a:br>
              <a:rPr lang="en-US" sz="3600" dirty="0"/>
            </a:br>
            <a:r>
              <a:rPr lang="en-US" sz="3600" b="0" i="0" dirty="0">
                <a:latin typeface="Consolas"/>
                <a:ea typeface="Consolas"/>
                <a:cs typeface="Consolas"/>
                <a:sym typeface="Consolas"/>
              </a:rPr>
              <a:t>  print("Python is " + x)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0" i="0" dirty="0" err="1">
                <a:latin typeface="Consolas"/>
                <a:ea typeface="Consolas"/>
                <a:cs typeface="Consolas"/>
                <a:sym typeface="Consolas"/>
              </a:rPr>
              <a:t>myfunc</a:t>
            </a:r>
            <a:r>
              <a:rPr lang="en-US" sz="3600" b="0" i="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3600" dirty="0"/>
          </a:p>
        </p:txBody>
      </p:sp>
      <p:sp>
        <p:nvSpPr>
          <p:cNvPr id="194" name="Google Shape;194;p17"/>
          <p:cNvSpPr txBox="1">
            <a:spLocks noGrp="1"/>
          </p:cNvSpPr>
          <p:nvPr>
            <p:ph type="body" idx="2"/>
          </p:nvPr>
        </p:nvSpPr>
        <p:spPr>
          <a:xfrm>
            <a:off x="6333893" y="2213908"/>
            <a:ext cx="5467813" cy="42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def </a:t>
            </a:r>
            <a:r>
              <a:rPr lang="en-US" sz="3600" dirty="0" err="1"/>
              <a:t>myfunc</a:t>
            </a:r>
            <a:r>
              <a:rPr lang="en-US" sz="3600" dirty="0"/>
              <a:t>():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  	x = "fantastic"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  	print("Python is " + x)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 err="1"/>
              <a:t>myfunc</a:t>
            </a:r>
            <a:r>
              <a:rPr lang="en-US" sz="3600" dirty="0"/>
              <a:t>()</a:t>
            </a:r>
            <a:endParaRPr sz="3600" dirty="0"/>
          </a:p>
        </p:txBody>
      </p:sp>
      <p:sp>
        <p:nvSpPr>
          <p:cNvPr id="195" name="Google Shape;195;p17"/>
          <p:cNvSpPr txBox="1"/>
          <p:nvPr/>
        </p:nvSpPr>
        <p:spPr>
          <a:xfrm>
            <a:off x="1783825" y="1690688"/>
            <a:ext cx="86243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 holds its value throughout the lifetime of the program.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725C7-7B51-024D-112C-48226EA582B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B8B3BF7-0403-44AA-B860-A85164A6C435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C9270-249E-7A68-E251-3EE028AFEF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>
            <a:spLocks noGrp="1"/>
          </p:cNvSpPr>
          <p:nvPr>
            <p:ph type="title"/>
          </p:nvPr>
        </p:nvSpPr>
        <p:spPr>
          <a:xfrm>
            <a:off x="838200" y="331671"/>
            <a:ext cx="10515600" cy="87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 dirty="0"/>
              <a:t>Data Types</a:t>
            </a:r>
            <a:endParaRPr dirty="0"/>
          </a:p>
        </p:txBody>
      </p:sp>
      <p:sp>
        <p:nvSpPr>
          <p:cNvPr id="201" name="Google Shape;201;p18"/>
          <p:cNvSpPr txBox="1">
            <a:spLocks noGrp="1"/>
          </p:cNvSpPr>
          <p:nvPr>
            <p:ph type="body" idx="1"/>
          </p:nvPr>
        </p:nvSpPr>
        <p:spPr>
          <a:xfrm>
            <a:off x="185530" y="1382752"/>
            <a:ext cx="11728174" cy="547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x = “Hello World”					string (str)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x = 20							integer (int)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x = 20.5							float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x = [“apple”, “banana”, “cherry”]		list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x = (“apple”, “banana”, “cherry”)		tuple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x = range(5)						range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x = {“name” : “John”,  “age” : 36}		dictionary (</a:t>
            </a:r>
            <a:r>
              <a:rPr lang="en-US" sz="3600" dirty="0" err="1"/>
              <a:t>dict</a:t>
            </a:r>
            <a:r>
              <a:rPr lang="en-US" sz="3600" dirty="0"/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x = True							</a:t>
            </a:r>
            <a:r>
              <a:rPr lang="en-US" sz="3600" dirty="0" err="1"/>
              <a:t>boolean</a:t>
            </a:r>
            <a:r>
              <a:rPr lang="en-US" sz="3600" dirty="0"/>
              <a:t>  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BBCC2-9A55-26D7-B2EC-5E68BFF6FCA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743BAB7-426D-4162-93D8-EDBA4458AB13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20DCD-1D51-6ACD-3E4B-81CCBEE18F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838200" y="603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You can put the data type in front if you want to specify</a:t>
            </a:r>
            <a:endParaRPr dirty="0"/>
          </a:p>
        </p:txBody>
      </p:sp>
      <p:sp>
        <p:nvSpPr>
          <p:cNvPr id="207" name="Google Shape;207;p19"/>
          <p:cNvSpPr txBox="1">
            <a:spLocks noGrp="1"/>
          </p:cNvSpPr>
          <p:nvPr>
            <p:ph type="body" idx="1"/>
          </p:nvPr>
        </p:nvSpPr>
        <p:spPr>
          <a:xfrm>
            <a:off x="838200" y="1385901"/>
            <a:ext cx="10515600" cy="313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x = str(“hello, world!”)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print(x)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y = int(20.5)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print(y)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z = float(20)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print(z)</a:t>
            </a:r>
            <a:endParaRPr dirty="0"/>
          </a:p>
        </p:txBody>
      </p:sp>
      <p:sp>
        <p:nvSpPr>
          <p:cNvPr id="208" name="Google Shape;208;p19"/>
          <p:cNvSpPr txBox="1"/>
          <p:nvPr/>
        </p:nvSpPr>
        <p:spPr>
          <a:xfrm>
            <a:off x="142461" y="4733346"/>
            <a:ext cx="3621156" cy="177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check the data type of a value by writing this: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4142961" y="4733346"/>
            <a:ext cx="3621156" cy="2028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1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= 4.5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print(type(x))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print(type(y))</a:t>
            </a:r>
            <a:endParaRPr dirty="0"/>
          </a:p>
        </p:txBody>
      </p:sp>
      <p:sp>
        <p:nvSpPr>
          <p:cNvPr id="210" name="Google Shape;210;p19"/>
          <p:cNvSpPr/>
          <p:nvPr/>
        </p:nvSpPr>
        <p:spPr>
          <a:xfrm>
            <a:off x="2160104" y="6029739"/>
            <a:ext cx="1842053" cy="47537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8281555" y="1154546"/>
            <a:ext cx="3491345" cy="3454400"/>
          </a:xfrm>
          <a:prstGeom prst="irregularSeal2">
            <a:avLst/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8940800" y="2096916"/>
            <a:ext cx="194887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known as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Casting!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B2E0-9310-B03C-5A0E-1703E929AC0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9CE3A16-0738-4DF0-AF65-FF4562815DC4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04655C-5F05-DF23-FD2B-C87ACAF911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822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822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>
            <a:spLocks noGrp="1"/>
          </p:cNvSpPr>
          <p:nvPr>
            <p:ph type="title"/>
          </p:nvPr>
        </p:nvSpPr>
        <p:spPr>
          <a:xfrm>
            <a:off x="838200" y="256478"/>
            <a:ext cx="10515600" cy="925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 dirty="0"/>
              <a:t>Strings</a:t>
            </a:r>
            <a:endParaRPr sz="6600" dirty="0"/>
          </a:p>
        </p:txBody>
      </p:sp>
      <p:sp>
        <p:nvSpPr>
          <p:cNvPr id="218" name="Google Shape;218;p20"/>
          <p:cNvSpPr txBox="1">
            <a:spLocks noGrp="1"/>
          </p:cNvSpPr>
          <p:nvPr>
            <p:ph type="body" idx="1"/>
          </p:nvPr>
        </p:nvSpPr>
        <p:spPr>
          <a:xfrm>
            <a:off x="212035" y="1590261"/>
            <a:ext cx="11847443" cy="478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3600"/>
            </a:pPr>
            <a:r>
              <a:rPr lang="en-US" sz="3600" dirty="0"/>
              <a:t>are surrounded by either single or double quotation marks</a:t>
            </a: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You can assign a variable to them		a = “Hello”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							         print(a)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Multi-line strings are designated with “””””/”””” or ‘’’/’’’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6CD75-B91C-2011-E42B-236EFC62D1E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4A8B813-444D-4969-97B9-7569F7F2A706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DCC93C-F886-F8BC-D749-27F6E3581F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>
            <a:spLocks noGrp="1"/>
          </p:cNvSpPr>
          <p:nvPr>
            <p:ph type="body" idx="1"/>
          </p:nvPr>
        </p:nvSpPr>
        <p:spPr>
          <a:xfrm>
            <a:off x="6096000" y="858596"/>
            <a:ext cx="5905568" cy="1179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 dirty="0"/>
              <a:t>Getting the character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 dirty="0"/>
              <a:t>position of a string</a:t>
            </a:r>
            <a:endParaRPr dirty="0"/>
          </a:p>
        </p:txBody>
      </p:sp>
      <p:sp>
        <p:nvSpPr>
          <p:cNvPr id="224" name="Google Shape;224;p21"/>
          <p:cNvSpPr txBox="1">
            <a:spLocks noGrp="1"/>
          </p:cNvSpPr>
          <p:nvPr>
            <p:ph type="body" idx="2"/>
          </p:nvPr>
        </p:nvSpPr>
        <p:spPr>
          <a:xfrm>
            <a:off x="6469890" y="2497872"/>
            <a:ext cx="5157787" cy="3638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a = “Hello World!”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print(a[1])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print(a[-1])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Try with another number!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</p:txBody>
      </p:sp>
      <p:sp>
        <p:nvSpPr>
          <p:cNvPr id="225" name="Google Shape;225;p21"/>
          <p:cNvSpPr txBox="1"/>
          <p:nvPr/>
        </p:nvSpPr>
        <p:spPr>
          <a:xfrm>
            <a:off x="190432" y="409061"/>
            <a:ext cx="5183189" cy="899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the length of a string</a:t>
            </a:r>
            <a:endParaRPr dirty="0"/>
          </a:p>
        </p:txBody>
      </p:sp>
      <p:sp>
        <p:nvSpPr>
          <p:cNvPr id="226" name="Google Shape;226;p21"/>
          <p:cNvSpPr txBox="1"/>
          <p:nvPr/>
        </p:nvSpPr>
        <p:spPr>
          <a:xfrm>
            <a:off x="681445" y="1648726"/>
            <a:ext cx="5183188" cy="11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“Hello World!”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(a))</a:t>
            </a:r>
            <a:endParaRPr dirty="0"/>
          </a:p>
        </p:txBody>
      </p:sp>
      <p:sp>
        <p:nvSpPr>
          <p:cNvPr id="227" name="Google Shape;227;p21"/>
          <p:cNvSpPr/>
          <p:nvPr/>
        </p:nvSpPr>
        <p:spPr>
          <a:xfrm>
            <a:off x="814039" y="3298677"/>
            <a:ext cx="4908071" cy="2837203"/>
          </a:xfrm>
          <a:prstGeom prst="doubleWave">
            <a:avLst>
              <a:gd name="adj1" fmla="val 6250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931493" y="3725966"/>
            <a:ext cx="468309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Counting in Python starts with 0</a:t>
            </a:r>
            <a:endParaRPr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It includes ALL spaces inside the “ “</a:t>
            </a:r>
            <a:endParaRPr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5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Exemption: when you are counting backwards.</a:t>
            </a:r>
            <a:endParaRPr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822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822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rrakesh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953</Words>
  <Application>Microsoft Office PowerPoint</Application>
  <PresentationFormat>Widescreen</PresentationFormat>
  <Paragraphs>178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Sorts Mill Goudy</vt:lpstr>
      <vt:lpstr>Calibri</vt:lpstr>
      <vt:lpstr>Consolas</vt:lpstr>
      <vt:lpstr>Office Theme</vt:lpstr>
      <vt:lpstr>MarrakeshVTI</vt:lpstr>
      <vt:lpstr>Data Analytics  + Python</vt:lpstr>
      <vt:lpstr>Variable Names</vt:lpstr>
      <vt:lpstr>Multi Word Variable Names</vt:lpstr>
      <vt:lpstr>Output and Variables</vt:lpstr>
      <vt:lpstr>Global Variables</vt:lpstr>
      <vt:lpstr>Data Types</vt:lpstr>
      <vt:lpstr>You can put the data type in front if you want to specify</vt:lpstr>
      <vt:lpstr>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Formatting a String</vt:lpstr>
      <vt:lpstr>Logical Operators</vt:lpstr>
      <vt:lpstr>Booleans represent one of two values: True or False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modules?</dc:title>
  <dc:creator>Ashley Hunter</dc:creator>
  <cp:lastModifiedBy>Johan Bester</cp:lastModifiedBy>
  <cp:revision>16</cp:revision>
  <cp:lastPrinted>2022-10-21T04:50:23Z</cp:lastPrinted>
  <dcterms:created xsi:type="dcterms:W3CDTF">2022-04-05T01:30:19Z</dcterms:created>
  <dcterms:modified xsi:type="dcterms:W3CDTF">2022-10-21T04:50:43Z</dcterms:modified>
</cp:coreProperties>
</file>