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8555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78985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54558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3973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85099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3338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26020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593864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51242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92249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0866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491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Types 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and Variables</a:t>
            </a:r>
            <a:endParaRPr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1011252" y="498036"/>
            <a:ext cx="10169495" cy="10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</a:t>
            </a: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for a sub-string</a:t>
            </a:r>
            <a:endParaRPr dirty="0"/>
          </a:p>
        </p:txBody>
      </p:sp>
      <p:sp>
        <p:nvSpPr>
          <p:cNvPr id="234" name="Google Shape;234;p22"/>
          <p:cNvSpPr txBox="1"/>
          <p:nvPr/>
        </p:nvSpPr>
        <p:spPr>
          <a:xfrm>
            <a:off x="2384737" y="2749333"/>
            <a:ext cx="7422523" cy="291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 = “The best class in Saint Louis”</a:t>
            </a:r>
            <a:endParaRPr sz="16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“best” in txt:</a:t>
            </a:r>
            <a:endParaRPr sz="16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print(“Yes, ‘best’ is present.”)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Slicing a string: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Return a range of characters</a:t>
            </a:r>
            <a:endParaRPr dirty="0"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296448" y="1352136"/>
            <a:ext cx="5157787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b = “Hello World!”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print(b[2:5])</a:t>
            </a:r>
            <a:endParaRPr dirty="0"/>
          </a:p>
        </p:txBody>
      </p:sp>
      <p:sp>
        <p:nvSpPr>
          <p:cNvPr id="241" name="Google Shape;241;p23"/>
          <p:cNvSpPr txBox="1"/>
          <p:nvPr/>
        </p:nvSpPr>
        <p:spPr>
          <a:xfrm>
            <a:off x="7008812" y="3680479"/>
            <a:ext cx="5183188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a string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start</a:t>
            </a:r>
            <a:endParaRPr dirty="0"/>
          </a:p>
        </p:txBody>
      </p:sp>
      <p:sp>
        <p:nvSpPr>
          <p:cNvPr id="242" name="Google Shape;242;p23"/>
          <p:cNvSpPr txBox="1"/>
          <p:nvPr/>
        </p:nvSpPr>
        <p:spPr>
          <a:xfrm>
            <a:off x="8112041" y="4933708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print(b[:5])</a:t>
            </a:r>
            <a:endParaRPr dirty="0"/>
          </a:p>
        </p:txBody>
      </p:sp>
      <p:sp>
        <p:nvSpPr>
          <p:cNvPr id="243" name="Google Shape;243;p23"/>
          <p:cNvSpPr/>
          <p:nvPr/>
        </p:nvSpPr>
        <p:spPr>
          <a:xfrm>
            <a:off x="7441034" y="109057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082799" y="906011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start at the number on the left but doesn’t include the number on the right.</a:t>
            </a:r>
            <a:endParaRPr dirty="0"/>
          </a:p>
        </p:txBody>
      </p:sp>
      <p:sp>
        <p:nvSpPr>
          <p:cNvPr id="245" name="Google Shape;245;p23"/>
          <p:cNvSpPr/>
          <p:nvPr/>
        </p:nvSpPr>
        <p:spPr>
          <a:xfrm>
            <a:off x="1480675" y="3512700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02135" y="4341842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number on the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left? Means count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the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22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22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2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274344" y="1004795"/>
            <a:ext cx="5302662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print(b[2:])</a:t>
            </a:r>
            <a:endParaRPr dirty="0"/>
          </a:p>
        </p:txBody>
      </p:sp>
      <p:sp>
        <p:nvSpPr>
          <p:cNvPr id="252" name="Google Shape;252;p24"/>
          <p:cNvSpPr txBox="1"/>
          <p:nvPr/>
        </p:nvSpPr>
        <p:spPr>
          <a:xfrm>
            <a:off x="0" y="-869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to the end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995528" y="4248340"/>
            <a:ext cx="3551339" cy="182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print(b[-5:-2])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179604" y="31269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Indexing</a:t>
            </a:r>
            <a:endParaRPr dirty="0"/>
          </a:p>
        </p:txBody>
      </p:sp>
      <p:sp>
        <p:nvSpPr>
          <p:cNvPr id="255" name="Google Shape;255;p24"/>
          <p:cNvSpPr/>
          <p:nvPr/>
        </p:nvSpPr>
        <p:spPr>
          <a:xfrm>
            <a:off x="7179604" y="170315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799786" y="1171603"/>
            <a:ext cx="24579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starts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position 2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581298" y="3429001"/>
            <a:ext cx="4257439" cy="3305188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604152" y="4327261"/>
            <a:ext cx="25466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back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include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0" y="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in a string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83837" y="103059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print(c.replace(“H” , “J”))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724545" y="232001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881603" y="3292131"/>
            <a:ext cx="31542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a + b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Formatting a String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38539" y="1825625"/>
            <a:ext cx="11563038" cy="491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”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36”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I am 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 age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and I am {}"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(txt.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quantity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567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49.95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"I want {} pieces of item {} for {} dollars."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(myorder.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(quantity, itemno, price))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Logical Operators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186609" y="1690688"/>
          <a:ext cx="7818775" cy="5011535"/>
        </p:xfrm>
        <a:graphic>
          <a:graphicData uri="http://schemas.openxmlformats.org/drawingml/2006/table">
            <a:tbl>
              <a:tblPr>
                <a:noFill/>
                <a:tableStyleId>{81EEC032-CE65-41A5-8C7C-AD4AEAB2CBDE}</a:tableStyleId>
              </a:tblPr>
              <a:tblGrid>
                <a:gridCol w="3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Operator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Name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==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!=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Not 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FF0000"/>
                </a:solidFill>
              </a:rPr>
              <a:t>Booleans</a:t>
            </a:r>
            <a:br>
              <a:rPr lang="en-US" sz="4000" b="1">
                <a:solidFill>
                  <a:srgbClr val="FF0000"/>
                </a:solidFill>
              </a:rPr>
            </a:br>
            <a:r>
              <a:rPr lang="en-US" sz="4000" b="1">
                <a:solidFill>
                  <a:srgbClr val="FF0000"/>
                </a:solidFill>
              </a:rPr>
              <a:t>represent one of two values: True or False</a:t>
            </a:r>
            <a:br>
              <a:rPr lang="en-US" sz="4000" b="1">
                <a:solidFill>
                  <a:srgbClr val="FF0000"/>
                </a:solidFill>
              </a:rPr>
            </a:br>
            <a:endParaRPr sz="4000" b="1">
              <a:solidFill>
                <a:srgbClr val="FF0000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4380855" y="414338"/>
            <a:ext cx="3427283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often need to know if an expression is true or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can evaluate any expression and get one of two answers</a:t>
            </a:r>
            <a:endParaRPr/>
          </a:p>
          <a:p>
            <a:pPr marL="228600" lvl="0" indent="-406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When you compare two values, the expression is evaluated and Python returns the BOOLEAN answer.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2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&gt;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==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&lt; 9)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2818002" y="2766218"/>
            <a:ext cx="61498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txt = “The best class in Saint Louis”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Print(“best” in txt)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 string = boolean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Variable Names</a:t>
            </a:r>
            <a:endParaRPr dirty="0"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Containers for storing data values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No command for declaring a variable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YOU create it as soon as you assign a value to it!</a:t>
            </a:r>
            <a:endParaRPr dirty="0"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2"/>
          </p:nvPr>
        </p:nvSpPr>
        <p:spPr>
          <a:xfrm>
            <a:off x="6887817" y="18224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x = 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y = brothers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print(x)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print(y)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dirty="0"/>
              <a:t>Multi Word Variable Names</a:t>
            </a:r>
            <a:endParaRPr dirty="0"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838200" y="1395662"/>
            <a:ext cx="5181600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fruits = [“apple”, “banana”, “cherry”]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y = z = fruits 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print(y)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print(z)</a:t>
            </a:r>
            <a:endParaRPr sz="3600" dirty="0"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2"/>
          </p:nvPr>
        </p:nvSpPr>
        <p:spPr>
          <a:xfrm>
            <a:off x="6172200" y="1395662"/>
            <a:ext cx="5779168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x, y, z = “Orange”, “Banana”, “Cherry”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print(x, y, z)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g = h = </a:t>
            </a:r>
            <a:r>
              <a:rPr lang="en-US" sz="4000" dirty="0" err="1"/>
              <a:t>i</a:t>
            </a:r>
            <a:r>
              <a:rPr lang="en-US" sz="4000" dirty="0"/>
              <a:t> = “Orange”</a:t>
            </a:r>
            <a:endParaRPr sz="4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 dirty="0"/>
              <a:t>print(g, h, </a:t>
            </a:r>
            <a:r>
              <a:rPr lang="en-US" sz="4000" dirty="0" err="1"/>
              <a:t>i</a:t>
            </a:r>
            <a:r>
              <a:rPr lang="en-US" sz="4000" dirty="0"/>
              <a:t>)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Output and Variables</a:t>
            </a:r>
            <a:endParaRPr dirty="0"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“awesome”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print(“Python is “ + 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“Python is “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y = “awesome”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z = x + y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print(z) </a:t>
            </a:r>
            <a:endParaRPr sz="3600" dirty="0"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5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y= 10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</a:t>
            </a:r>
            <a:r>
              <a:rPr lang="en-US" sz="3600" dirty="0" err="1"/>
              <a:t>x+y</a:t>
            </a:r>
            <a:r>
              <a:rPr lang="en-US" sz="3600" dirty="0"/>
              <a:t>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x = 5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y = “John”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Print(x + y)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 dirty="0"/>
              <a:t>Global Variables</a:t>
            </a:r>
            <a:endParaRPr dirty="0"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390294" y="2213909"/>
            <a:ext cx="5140712" cy="42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x = "awesome"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def </a:t>
            </a:r>
            <a:r>
              <a:rPr lang="en-US" sz="3600" b="0" i="0" dirty="0" err="1"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en-US" sz="3600" dirty="0"/>
            </a:b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  print("Python is " + x)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 err="1"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-US" sz="3600" b="0" i="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600" dirty="0"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6333893" y="2213908"/>
            <a:ext cx="5467813" cy="42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def </a:t>
            </a:r>
            <a:r>
              <a:rPr lang="en-US" sz="3600" dirty="0" err="1"/>
              <a:t>myfunc</a:t>
            </a:r>
            <a:r>
              <a:rPr lang="en-US" sz="3600" dirty="0"/>
              <a:t>():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  	x = "fantastic"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  	print("Python is " + x)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 err="1"/>
              <a:t>myfunc</a:t>
            </a:r>
            <a:r>
              <a:rPr lang="en-US" sz="3600" dirty="0"/>
              <a:t>()</a:t>
            </a:r>
            <a:endParaRPr sz="3600" dirty="0"/>
          </a:p>
        </p:txBody>
      </p:sp>
      <p:sp>
        <p:nvSpPr>
          <p:cNvPr id="195" name="Google Shape;195;p17"/>
          <p:cNvSpPr txBox="1"/>
          <p:nvPr/>
        </p:nvSpPr>
        <p:spPr>
          <a:xfrm>
            <a:off x="1783825" y="1690688"/>
            <a:ext cx="8624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holds its value throughout the lifetime of the program.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331671"/>
            <a:ext cx="10515600" cy="87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 dirty="0"/>
              <a:t>Data Types</a:t>
            </a:r>
            <a:endParaRPr dirty="0"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85530" y="1382752"/>
            <a:ext cx="11728174" cy="547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“Hello World”					string (str)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20							integer (int)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20.5							float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[“apple”, “banana”, “cherry”]		list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(“apple”, “banana”, “cherry”)		tuple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range(5)						range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{“name” : “John”,  “age” : 36}		dictionary (</a:t>
            </a:r>
            <a:r>
              <a:rPr lang="en-US" sz="3600" dirty="0" err="1"/>
              <a:t>dict</a:t>
            </a:r>
            <a:r>
              <a:rPr lang="en-US" sz="3600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x = True							</a:t>
            </a:r>
            <a:r>
              <a:rPr lang="en-US" sz="3600" dirty="0" err="1"/>
              <a:t>boolean</a:t>
            </a:r>
            <a:r>
              <a:rPr lang="en-US" sz="3600" dirty="0"/>
              <a:t>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838200" y="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You can put the data type in front if you want to specify</a:t>
            </a:r>
            <a:endParaRPr dirty="0"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838200" y="1385901"/>
            <a:ext cx="10515600" cy="313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x = str(“hello, world!”)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print(x)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y = int(20.5)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print(y)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z = float(20)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print(z)</a:t>
            </a:r>
            <a:endParaRPr dirty="0"/>
          </a:p>
        </p:txBody>
      </p:sp>
      <p:sp>
        <p:nvSpPr>
          <p:cNvPr id="208" name="Google Shape;208;p19"/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check the data type of a value by writing this: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4.5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 dirty="0"/>
          </a:p>
        </p:txBody>
      </p:sp>
      <p:sp>
        <p:nvSpPr>
          <p:cNvPr id="210" name="Google Shape;210;p19"/>
          <p:cNvSpPr/>
          <p:nvPr/>
        </p:nvSpPr>
        <p:spPr>
          <a:xfrm>
            <a:off x="2160104" y="6029739"/>
            <a:ext cx="1842053" cy="47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281555" y="1154546"/>
            <a:ext cx="3491345" cy="3454400"/>
          </a:xfrm>
          <a:prstGeom prst="irregularSeal2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40800" y="2096916"/>
            <a:ext cx="19488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Strings</a:t>
            </a:r>
            <a:br>
              <a:rPr lang="en-US" sz="6600"/>
            </a:br>
            <a:endParaRPr sz="6600"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212035" y="1590261"/>
            <a:ext cx="11847443" cy="478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3600"/>
            </a:pPr>
            <a:r>
              <a:rPr lang="en-US" sz="3600" dirty="0"/>
              <a:t>are surrounded by either single or double quotation marks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You can assign a variable to them		a = “Hello”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							         print(a)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Multi-line strings are designated with “””””/”””” or ‘’’/’’’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6096000" y="858596"/>
            <a:ext cx="5905568" cy="117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dirty="0"/>
              <a:t>Getting the character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dirty="0"/>
              <a:t>position of a string</a:t>
            </a:r>
            <a:endParaRPr dirty="0"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2"/>
          </p:nvPr>
        </p:nvSpPr>
        <p:spPr>
          <a:xfrm>
            <a:off x="6469890" y="2497872"/>
            <a:ext cx="5157787" cy="363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a = “Hello World!”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print(a[1])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print(a[-1])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Try with another number!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225" name="Google Shape;225;p21"/>
          <p:cNvSpPr txBox="1"/>
          <p:nvPr/>
        </p:nvSpPr>
        <p:spPr>
          <a:xfrm>
            <a:off x="190432" y="409061"/>
            <a:ext cx="5183189" cy="899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length of a string</a:t>
            </a:r>
            <a:endParaRPr dirty="0"/>
          </a:p>
        </p:txBody>
      </p:sp>
      <p:sp>
        <p:nvSpPr>
          <p:cNvPr id="226" name="Google Shape;226;p21"/>
          <p:cNvSpPr txBox="1"/>
          <p:nvPr/>
        </p:nvSpPr>
        <p:spPr>
          <a:xfrm>
            <a:off x="681445" y="1648726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“Hello World!”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(a))</a:t>
            </a:r>
            <a:endParaRPr dirty="0"/>
          </a:p>
        </p:txBody>
      </p:sp>
      <p:sp>
        <p:nvSpPr>
          <p:cNvPr id="227" name="Google Shape;227;p21"/>
          <p:cNvSpPr/>
          <p:nvPr/>
        </p:nvSpPr>
        <p:spPr>
          <a:xfrm>
            <a:off x="931492" y="3298677"/>
            <a:ext cx="4683095" cy="2837203"/>
          </a:xfrm>
          <a:prstGeom prst="doubleWave">
            <a:avLst>
              <a:gd name="adj1" fmla="val 6250"/>
              <a:gd name="adj2" fmla="val 0"/>
            </a:avLst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31493" y="3725966"/>
            <a:ext cx="46830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Counting in Python starts with 0</a:t>
            </a:r>
            <a:endParaRPr b="1"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It includes ALL spaces inside the “ “</a:t>
            </a:r>
            <a:endParaRPr b="1"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Exemption: when you are counting backwards.</a:t>
            </a:r>
            <a:endParaRPr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957</Words>
  <Application>Microsoft Office PowerPoint</Application>
  <PresentationFormat>Widescreen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Sorts Mill Goudy</vt:lpstr>
      <vt:lpstr>Arial</vt:lpstr>
      <vt:lpstr>Calibri</vt:lpstr>
      <vt:lpstr>Consolas</vt:lpstr>
      <vt:lpstr>Office Theme</vt:lpstr>
      <vt:lpstr>MarrakeshVTI</vt:lpstr>
      <vt:lpstr>Data Analytics  + Python</vt:lpstr>
      <vt:lpstr>Variable Names</vt:lpstr>
      <vt:lpstr>Multi Word Variable Names</vt:lpstr>
      <vt:lpstr>Output and Variables</vt:lpstr>
      <vt:lpstr>Global Variables</vt:lpstr>
      <vt:lpstr>Data Types</vt:lpstr>
      <vt:lpstr>You can put the data type in front if you want to specify</vt:lpstr>
      <vt:lpstr>Strings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Formatting a String</vt:lpstr>
      <vt:lpstr>Logical Operators</vt:lpstr>
      <vt:lpstr>Booleans represent one of two values: True or False </vt:lpstr>
      <vt:lpstr>Checking a string = boolean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13</cp:revision>
  <dcterms:created xsi:type="dcterms:W3CDTF">2022-04-05T01:30:19Z</dcterms:created>
  <dcterms:modified xsi:type="dcterms:W3CDTF">2022-10-18T04:12:13Z</dcterms:modified>
</cp:coreProperties>
</file>