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5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39" r:id="rId19"/>
    <p:sldId id="340" r:id="rId20"/>
    <p:sldId id="342" r:id="rId21"/>
    <p:sldId id="341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58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8F68-D0C8-146A-A132-63FA09A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FC15-F0B5-0631-E150-3885EE41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Densely populated line chart that help in understanding anomalies</a:t>
            </a:r>
          </a:p>
          <a:p>
            <a:r>
              <a:rPr lang="en-US" sz="2800" dirty="0"/>
              <a:t>“Anomalies” in the data are noticed when the number of data points increases in a line chart.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Columns, click on it and select Day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</p:txBody>
      </p:sp>
    </p:spTree>
    <p:extLst>
      <p:ext uri="{BB962C8B-B14F-4D97-AF65-F5344CB8AC3E}">
        <p14:creationId xmlns:p14="http://schemas.microsoft.com/office/powerpoint/2010/main" val="9782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2D0-6472-9599-6DD1-43A175B4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1255F-D0BB-6599-BEBF-D7C0BA381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FC17-E185-C0A8-4882-C79CBFD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966"/>
            <a:ext cx="10241280" cy="1234440"/>
          </a:xfrm>
        </p:spPr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7B9A-5679-7F6F-69E3-3B120F65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406"/>
            <a:ext cx="10241280" cy="4528210"/>
          </a:xfrm>
        </p:spPr>
        <p:txBody>
          <a:bodyPr>
            <a:normAutofit/>
          </a:bodyPr>
          <a:lstStyle/>
          <a:p>
            <a:r>
              <a:rPr lang="en-US" sz="2800" dirty="0"/>
              <a:t>Provide more context for the dashboard making it easier for users to spot trends in the data.</a:t>
            </a:r>
          </a:p>
          <a:p>
            <a:r>
              <a:rPr lang="en-US" sz="2800" dirty="0"/>
              <a:t>There are Symbol Maps and Filled Maps</a:t>
            </a:r>
          </a:p>
          <a:p>
            <a:r>
              <a:rPr lang="en-US" sz="2800" dirty="0"/>
              <a:t>State &gt; Details (notice long. And Lat come up automatically)</a:t>
            </a:r>
          </a:p>
          <a:p>
            <a:r>
              <a:rPr lang="en-US" sz="2800" dirty="0"/>
              <a:t>Change Marks to Map</a:t>
            </a:r>
          </a:p>
          <a:p>
            <a:r>
              <a:rPr lang="en-US" sz="2800" dirty="0"/>
              <a:t>Profit &gt; Color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50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A299-8ADD-9D35-08D1-EE267624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787139"/>
            <a:ext cx="11310876" cy="1234440"/>
          </a:xfrm>
        </p:spPr>
        <p:txBody>
          <a:bodyPr/>
          <a:lstStyle/>
          <a:p>
            <a:r>
              <a:rPr lang="en-US" dirty="0"/>
              <a:t>Panning, zooming &amp; selecting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EC5F-81B8-60D5-B8F6-0CED065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581"/>
            <a:ext cx="10241280" cy="3825379"/>
          </a:xfrm>
        </p:spPr>
        <p:txBody>
          <a:bodyPr>
            <a:normAutofit/>
          </a:bodyPr>
          <a:lstStyle/>
          <a:p>
            <a:r>
              <a:rPr lang="en-US" sz="2800" dirty="0"/>
              <a:t>Top left corner of a map, there’s a toolbar and search box</a:t>
            </a:r>
          </a:p>
          <a:p>
            <a:r>
              <a:rPr lang="en-US" sz="2800" dirty="0"/>
              <a:t>The toolbar selects marks on the map, pans &amp; zooms in/out</a:t>
            </a:r>
          </a:p>
          <a:p>
            <a:r>
              <a:rPr lang="en-US" sz="2800" dirty="0"/>
              <a:t>To zoom in, select zoom area option and drag to wanted area</a:t>
            </a:r>
          </a:p>
          <a:p>
            <a:r>
              <a:rPr lang="en-US" sz="2800" dirty="0"/>
              <a:t>Zooming creates fixed ranges, click the Pushpin to reset.</a:t>
            </a:r>
          </a:p>
          <a:p>
            <a:r>
              <a:rPr lang="en-US" sz="2800" dirty="0"/>
              <a:t>Holding SHIFT, you can drag to move around the map</a:t>
            </a:r>
          </a:p>
          <a:p>
            <a:r>
              <a:rPr lang="en-US" sz="2800" dirty="0"/>
              <a:t>Dashed outline tools can be used to select specific areas on map</a:t>
            </a:r>
          </a:p>
        </p:txBody>
      </p:sp>
    </p:spTree>
    <p:extLst>
      <p:ext uri="{BB962C8B-B14F-4D97-AF65-F5344CB8AC3E}">
        <p14:creationId xmlns:p14="http://schemas.microsoft.com/office/powerpoint/2010/main" val="24611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A91F-1E96-44D0-A2F2-E4BEBC5A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to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3015-1585-5BE7-64AB-E4301353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create actions on a map that filter data on a map</a:t>
            </a:r>
          </a:p>
        </p:txBody>
      </p:sp>
    </p:spTree>
    <p:extLst>
      <p:ext uri="{BB962C8B-B14F-4D97-AF65-F5344CB8AC3E}">
        <p14:creationId xmlns:p14="http://schemas.microsoft.com/office/powerpoint/2010/main" val="17346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343-1088-E986-CC13-D1E9EA1B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39E6-E29C-8AFF-EF09-0CC5173F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Change the appearance of your map by clicking on MAP at the top and choosing “Map Layers”</a:t>
            </a:r>
          </a:p>
          <a:p>
            <a:r>
              <a:rPr lang="en-US" sz="2800" dirty="0"/>
              <a:t>You can change the background style</a:t>
            </a:r>
          </a:p>
          <a:p>
            <a:r>
              <a:rPr lang="en-US" sz="2800" dirty="0"/>
              <a:t>Hide/Show map layers like land borders, etc.</a:t>
            </a:r>
          </a:p>
          <a:p>
            <a:r>
              <a:rPr lang="en-US" sz="2800" dirty="0"/>
              <a:t>ADD data layers</a:t>
            </a:r>
          </a:p>
        </p:txBody>
      </p:sp>
    </p:spTree>
    <p:extLst>
      <p:ext uri="{BB962C8B-B14F-4D97-AF65-F5344CB8AC3E}">
        <p14:creationId xmlns:p14="http://schemas.microsoft.com/office/powerpoint/2010/main" val="38063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274C-3DD1-ACC7-3934-13B9C594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32449"/>
            <a:ext cx="9966960" cy="2852737"/>
          </a:xfrm>
        </p:spPr>
        <p:txBody>
          <a:bodyPr/>
          <a:lstStyle/>
          <a:p>
            <a:r>
              <a:rPr lang="en-US" dirty="0"/>
              <a:t>Creating custom territories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0B83-5A3D-8A59-6D41-74742D3D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385186"/>
            <a:ext cx="9966961" cy="199695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group is created based on the selection of custom territories either manually or by a calculated field.</a:t>
            </a:r>
          </a:p>
        </p:txBody>
      </p:sp>
    </p:spTree>
    <p:extLst>
      <p:ext uri="{BB962C8B-B14F-4D97-AF65-F5344CB8AC3E}">
        <p14:creationId xmlns:p14="http://schemas.microsoft.com/office/powerpoint/2010/main" val="14255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0AAF-557D-9734-C8C5-E932108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146"/>
            <a:ext cx="9966960" cy="2852737"/>
          </a:xfrm>
        </p:spPr>
        <p:txBody>
          <a:bodyPr/>
          <a:lstStyle/>
          <a:p>
            <a:r>
              <a:rPr lang="en-US" dirty="0"/>
              <a:t>Modifying locations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FB8F-B557-4FD2-4E07-2AC5B9E1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506687"/>
            <a:ext cx="9966961" cy="1772816"/>
          </a:xfrm>
        </p:spPr>
        <p:txBody>
          <a:bodyPr>
            <a:normAutofit/>
          </a:bodyPr>
          <a:lstStyle/>
          <a:p>
            <a:r>
              <a:rPr lang="en-US" sz="2800" dirty="0"/>
              <a:t>Tableau might fail to recognize the location names so you can go in and set them manually.</a:t>
            </a:r>
          </a:p>
        </p:txBody>
      </p:sp>
    </p:spTree>
    <p:extLst>
      <p:ext uri="{BB962C8B-B14F-4D97-AF65-F5344CB8AC3E}">
        <p14:creationId xmlns:p14="http://schemas.microsoft.com/office/powerpoint/2010/main" val="10249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C350-794F-CFBD-8F47-2FDEC9EF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AA4-B739-A40B-D6CA-8FBF770F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 of converting text-based description of a location into coordinates.</a:t>
            </a:r>
          </a:p>
          <a:p>
            <a:r>
              <a:rPr lang="en-US" sz="2800" dirty="0"/>
              <a:t>Using an external CSV is possible incase Tableau can’t identify the geographical field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4051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51C4-1F1F-6F29-5DB7-0899AFC0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background image makes the dashboard more appealing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6519-EEA1-07A6-BE82-55F99756A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EEF-8F6D-C8CE-5040-4748E60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59DA-CE93-6FF6-AD9A-10D13368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search for a specific location on your map</a:t>
            </a:r>
          </a:p>
          <a:p>
            <a:r>
              <a:rPr lang="en-US" sz="2800" dirty="0"/>
              <a:t>Postal Code, Continent, City, Country and State/Province</a:t>
            </a:r>
          </a:p>
          <a:p>
            <a:r>
              <a:rPr lang="en-US" sz="2800" dirty="0"/>
              <a:t>Located in upper left corner</a:t>
            </a:r>
          </a:p>
        </p:txBody>
      </p:sp>
    </p:spTree>
    <p:extLst>
      <p:ext uri="{BB962C8B-B14F-4D97-AF65-F5344CB8AC3E}">
        <p14:creationId xmlns:p14="http://schemas.microsoft.com/office/powerpoint/2010/main" val="27608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185-9346-2D73-E878-69170B9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186"/>
            <a:ext cx="10241280" cy="1234440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995-5C1D-38C9-64F2-B4CC70E2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1468073"/>
            <a:ext cx="11660697" cy="4806892"/>
          </a:xfrm>
        </p:spPr>
        <p:txBody>
          <a:bodyPr>
            <a:normAutofit/>
          </a:bodyPr>
          <a:lstStyle/>
          <a:p>
            <a:r>
              <a:rPr lang="en-US" sz="2800" dirty="0"/>
              <a:t>Used to show the correlation between two measures</a:t>
            </a:r>
          </a:p>
          <a:p>
            <a:r>
              <a:rPr lang="en-US" sz="2800" dirty="0"/>
              <a:t>Create magic quadrants and identify the relationships between measures.</a:t>
            </a:r>
          </a:p>
          <a:p>
            <a:r>
              <a:rPr lang="en-US" sz="2800" dirty="0"/>
              <a:t>Both </a:t>
            </a:r>
            <a:r>
              <a:rPr lang="en-US" sz="2800" dirty="0" err="1"/>
              <a:t>axeses</a:t>
            </a:r>
            <a:r>
              <a:rPr lang="en-US" sz="2800" dirty="0"/>
              <a:t> will have numerical fields</a:t>
            </a:r>
          </a:p>
          <a:p>
            <a:r>
              <a:rPr lang="en-US" sz="2800" dirty="0"/>
              <a:t>Other fields can be added via color, size or shape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Columns &amp; Profit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Sub-Category &gt; Detail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Adjust colors and shapes</a:t>
            </a:r>
          </a:p>
        </p:txBody>
      </p:sp>
    </p:spTree>
    <p:extLst>
      <p:ext uri="{BB962C8B-B14F-4D97-AF65-F5344CB8AC3E}">
        <p14:creationId xmlns:p14="http://schemas.microsoft.com/office/powerpoint/2010/main" val="2782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0513-FFEE-D0ED-C18B-F2758FD27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br>
              <a:rPr lang="en-US" dirty="0"/>
            </a:br>
            <a:r>
              <a:rPr lang="en-US" dirty="0"/>
              <a:t>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B608-8AF3-E5B1-EC5B-2BD9F7BE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0EB3-1A4D-C3ED-CA9E-C84BDBC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86CC-3970-06EC-5A75-D828F315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2112264"/>
            <a:ext cx="11101152" cy="3959352"/>
          </a:xfrm>
        </p:spPr>
        <p:txBody>
          <a:bodyPr>
            <a:normAutofit/>
          </a:bodyPr>
          <a:lstStyle/>
          <a:p>
            <a:r>
              <a:rPr lang="en-US" sz="2800" dirty="0"/>
              <a:t>Simple calculated fields created using the “Create Calculated Field” option</a:t>
            </a:r>
          </a:p>
          <a:p>
            <a:r>
              <a:rPr lang="en-US" sz="2800" dirty="0"/>
              <a:t>Can be either a dimension or a measure</a:t>
            </a:r>
          </a:p>
          <a:p>
            <a:r>
              <a:rPr lang="en-US" sz="2800" dirty="0"/>
              <a:t>Can be created either at a row or aggregated level</a:t>
            </a:r>
          </a:p>
          <a:p>
            <a:r>
              <a:rPr lang="en-US" sz="2800" dirty="0"/>
              <a:t>Aggregated level calculations use all fields to create the aggregated field.</a:t>
            </a:r>
          </a:p>
        </p:txBody>
      </p:sp>
    </p:spTree>
    <p:extLst>
      <p:ext uri="{BB962C8B-B14F-4D97-AF65-F5344CB8AC3E}">
        <p14:creationId xmlns:p14="http://schemas.microsoft.com/office/powerpoint/2010/main" val="518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282-4E64-5496-BDA2-4CD8ADB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9466-5B74-6E53-363A-DDD9459C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Powerful functions that alter the level of detail</a:t>
            </a:r>
          </a:p>
          <a:p>
            <a:r>
              <a:rPr lang="en-US" sz="2800" dirty="0"/>
              <a:t>Choices can be made between aggregation and granularity</a:t>
            </a:r>
          </a:p>
          <a:p>
            <a:r>
              <a:rPr lang="en-US" sz="2800" dirty="0"/>
              <a:t>Three different expressions: include(), exclude() and fixed ()</a:t>
            </a:r>
          </a:p>
          <a:p>
            <a:r>
              <a:rPr lang="en-US" sz="2800" dirty="0"/>
              <a:t>Include increases aggregation, exclude increases granularity and fixed increases independence.</a:t>
            </a:r>
          </a:p>
        </p:txBody>
      </p:sp>
    </p:spTree>
    <p:extLst>
      <p:ext uri="{BB962C8B-B14F-4D97-AF65-F5344CB8AC3E}">
        <p14:creationId xmlns:p14="http://schemas.microsoft.com/office/powerpoint/2010/main" val="1495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B2D7-4840-B34D-1CF0-E3F19160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06E-1019-5A1B-6B87-07DA5E1A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hierarchical items in rectangular boxes consisting of a large rectangle divided up into smaller ones to represent sub-categories.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Mark Type as square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 &amp; State &gt; Detail &amp;Text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BB59-0DB2-0F80-5C4E-2636344C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0DE7-7ADB-820D-9080-1376CA32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size of the circles denotes the quantity of the metric.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Select circle for mark type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21480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02DC-C9B0-35E2-FE7B-657AA5E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15F5-BE6E-3D07-9B2D-04022986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Displays frequency of words in a text by making the size of each word proportional to its frequency.</a:t>
            </a:r>
          </a:p>
          <a:p>
            <a:r>
              <a:rPr lang="en-US" sz="2800" dirty="0"/>
              <a:t>They can have meta-data associated with them.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Region &gt; Color &amp; Mark as Text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Size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State &gt; Detail &amp; Text</a:t>
            </a:r>
          </a:p>
        </p:txBody>
      </p:sp>
    </p:spTree>
    <p:extLst>
      <p:ext uri="{BB962C8B-B14F-4D97-AF65-F5344CB8AC3E}">
        <p14:creationId xmlns:p14="http://schemas.microsoft.com/office/powerpoint/2010/main" val="35376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C56-1E61-89F1-3941-78207471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786384"/>
            <a:ext cx="10241280" cy="1234440"/>
          </a:xfrm>
        </p:spPr>
        <p:txBody>
          <a:bodyPr/>
          <a:lstStyle/>
          <a:p>
            <a:r>
              <a:rPr lang="en-US" dirty="0"/>
              <a:t>Combined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1A13-1737-AEC2-5C14-BE3C5DCE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112264"/>
            <a:ext cx="11151486" cy="3959352"/>
          </a:xfrm>
        </p:spPr>
        <p:txBody>
          <a:bodyPr>
            <a:normAutofit/>
          </a:bodyPr>
          <a:lstStyle/>
          <a:p>
            <a:r>
              <a:rPr lang="en-US" sz="2800" dirty="0"/>
              <a:t>Use multiple mark types in the same sheet!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Order Date &gt; Columns &amp; select month in date value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on top of Sales Axis ON CHART until two scale symbol appears</a:t>
            </a:r>
          </a:p>
        </p:txBody>
      </p:sp>
    </p:spTree>
    <p:extLst>
      <p:ext uri="{BB962C8B-B14F-4D97-AF65-F5344CB8AC3E}">
        <p14:creationId xmlns:p14="http://schemas.microsoft.com/office/powerpoint/2010/main" val="1223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7EC-58B3-10A3-A096-C478FE4B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5410"/>
            <a:ext cx="10241280" cy="1234440"/>
          </a:xfrm>
        </p:spPr>
        <p:txBody>
          <a:bodyPr/>
          <a:lstStyle/>
          <a:p>
            <a:r>
              <a:rPr lang="en-US" dirty="0"/>
              <a:t>Dual axis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2CFD-B779-CA12-4E98-FA43770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850"/>
            <a:ext cx="10241280" cy="456176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Consists of two independent axes that are on top of each other</a:t>
            </a:r>
          </a:p>
          <a:p>
            <a:r>
              <a:rPr lang="en-US" sz="2800" dirty="0"/>
              <a:t>Illustrates relationship between the two variables</a:t>
            </a:r>
          </a:p>
          <a:p>
            <a:r>
              <a:rPr lang="en-US" sz="2800" dirty="0"/>
              <a:t>Used to compare multiple measures of the same category.</a:t>
            </a:r>
          </a:p>
          <a:p>
            <a:r>
              <a:rPr lang="en-US" sz="2800" dirty="0"/>
              <a:t>Types of charts: </a:t>
            </a:r>
          </a:p>
          <a:p>
            <a:pPr lvl="1"/>
            <a:r>
              <a:rPr lang="en-US" sz="2800" dirty="0"/>
              <a:t>Bar vs. line</a:t>
            </a:r>
          </a:p>
          <a:p>
            <a:pPr lvl="1"/>
            <a:r>
              <a:rPr lang="en-US" sz="2800" dirty="0"/>
              <a:t>Bar in bar</a:t>
            </a:r>
          </a:p>
          <a:p>
            <a:pPr lvl="1"/>
            <a:r>
              <a:rPr lang="en-US" sz="2800" dirty="0"/>
              <a:t>Bar vs. circle</a:t>
            </a:r>
          </a:p>
          <a:p>
            <a:pPr lvl="1"/>
            <a:r>
              <a:rPr lang="en-US" sz="2800" dirty="0"/>
              <a:t>Lollipop</a:t>
            </a:r>
          </a:p>
        </p:txBody>
      </p:sp>
    </p:spTree>
    <p:extLst>
      <p:ext uri="{BB962C8B-B14F-4D97-AF65-F5344CB8AC3E}">
        <p14:creationId xmlns:p14="http://schemas.microsoft.com/office/powerpoint/2010/main" val="35864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B18A-6123-7E48-5734-D8993D38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20785"/>
            <a:ext cx="10241280" cy="545083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Order date &gt; columns (set by Date Value months)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Sales &gt;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Profit next to Sales in Rows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Right-click on Profit axis &amp; select Dual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axis range of Profit, right-click on profit and select Synchronize axis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Change type of Mark for Sales to bar </a:t>
            </a:r>
          </a:p>
        </p:txBody>
      </p:sp>
    </p:spTree>
    <p:extLst>
      <p:ext uri="{BB962C8B-B14F-4D97-AF65-F5344CB8AC3E}">
        <p14:creationId xmlns:p14="http://schemas.microsoft.com/office/powerpoint/2010/main" val="30224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A3BC-31A6-6767-FABC-4C2C7BF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852"/>
            <a:ext cx="10241280" cy="1234440"/>
          </a:xfrm>
        </p:spPr>
        <p:txBody>
          <a:bodyPr/>
          <a:lstStyle/>
          <a:p>
            <a:r>
              <a:rPr lang="en-US" dirty="0"/>
              <a:t>Funnel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5830-5DDE-8CF5-2E3E-3F76E231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5292"/>
            <a:ext cx="10241280" cy="5041952"/>
          </a:xfrm>
        </p:spPr>
        <p:txBody>
          <a:bodyPr>
            <a:normAutofit/>
          </a:bodyPr>
          <a:lstStyle/>
          <a:p>
            <a:r>
              <a:rPr lang="en-US" sz="2800" dirty="0"/>
              <a:t>Normally used in marketing and sales</a:t>
            </a:r>
          </a:p>
          <a:p>
            <a:r>
              <a:rPr lang="en-US" sz="2800" dirty="0"/>
              <a:t>Helps present sales, profit, and revenue at different stages</a:t>
            </a:r>
          </a:p>
          <a:p>
            <a:r>
              <a:rPr lang="en-US" sz="2800" dirty="0"/>
              <a:t>Created for single measure value and multiple measure value</a:t>
            </a:r>
          </a:p>
          <a:p>
            <a:r>
              <a:rPr lang="en-US" sz="2800" dirty="0"/>
              <a:t>Sales &gt; Rows &amp; select </a:t>
            </a:r>
            <a:r>
              <a:rPr lang="en-US" sz="2800" dirty="0" err="1"/>
              <a:t>affregate</a:t>
            </a:r>
            <a:r>
              <a:rPr lang="en-US" sz="2800" dirty="0"/>
              <a:t> type as SUM</a:t>
            </a:r>
          </a:p>
          <a:p>
            <a:r>
              <a:rPr lang="en-US" sz="2800" dirty="0"/>
              <a:t>Region &gt; Color</a:t>
            </a:r>
          </a:p>
          <a:p>
            <a:r>
              <a:rPr lang="en-US" sz="2800" dirty="0"/>
              <a:t>SUM(Sales) &gt; Size  &amp; put in descending order</a:t>
            </a:r>
          </a:p>
          <a:p>
            <a:r>
              <a:rPr lang="en-US" sz="2800" dirty="0"/>
              <a:t>Convert Standard View to Entire View</a:t>
            </a:r>
          </a:p>
          <a:p>
            <a:r>
              <a:rPr lang="en-US" sz="2800" dirty="0"/>
              <a:t>Add Region &amp; SUM(Sales) to Label box</a:t>
            </a:r>
          </a:p>
        </p:txBody>
      </p:sp>
    </p:spTree>
    <p:extLst>
      <p:ext uri="{BB962C8B-B14F-4D97-AF65-F5344CB8AC3E}">
        <p14:creationId xmlns:p14="http://schemas.microsoft.com/office/powerpoint/2010/main" val="27440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794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Nova</vt:lpstr>
      <vt:lpstr>GradientRiseVTI</vt:lpstr>
      <vt:lpstr>sparkline</vt:lpstr>
      <vt:lpstr>Scatter plot</vt:lpstr>
      <vt:lpstr>Tree map</vt:lpstr>
      <vt:lpstr>Bubble chart</vt:lpstr>
      <vt:lpstr>Word cloud</vt:lpstr>
      <vt:lpstr>Combined axis chart</vt:lpstr>
      <vt:lpstr>Dual axis chart</vt:lpstr>
      <vt:lpstr>PowerPoint Presentation</vt:lpstr>
      <vt:lpstr>Funnel chart</vt:lpstr>
      <vt:lpstr>Let’s talk about maps</vt:lpstr>
      <vt:lpstr>maps</vt:lpstr>
      <vt:lpstr>Panning, zooming &amp; selecting</vt:lpstr>
      <vt:lpstr>Using maps to filter</vt:lpstr>
      <vt:lpstr>Map layering</vt:lpstr>
      <vt:lpstr>Creating custom territories</vt:lpstr>
      <vt:lpstr>Modifying locations</vt:lpstr>
      <vt:lpstr>geocoding</vt:lpstr>
      <vt:lpstr>Adding a background image makes the dashboard more appealing</vt:lpstr>
      <vt:lpstr>Map search</vt:lpstr>
      <vt:lpstr>Calculations in tableau</vt:lpstr>
      <vt:lpstr>Basic expressions</vt:lpstr>
      <vt:lpstr>Level of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aggregations</dc:title>
  <dc:creator>Ashley Hunter</dc:creator>
  <cp:lastModifiedBy>John Unger</cp:lastModifiedBy>
  <cp:revision>2</cp:revision>
  <dcterms:created xsi:type="dcterms:W3CDTF">2022-06-08T02:46:32Z</dcterms:created>
  <dcterms:modified xsi:type="dcterms:W3CDTF">2022-12-07T21:53:29Z</dcterms:modified>
</cp:coreProperties>
</file>