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3" r:id="rId2"/>
    <p:sldMasterId id="2147483675" r:id="rId3"/>
    <p:sldMasterId id="2147483687" r:id="rId4"/>
  </p:sldMasterIdLst>
  <p:notesMasterIdLst>
    <p:notesMasterId r:id="rId26"/>
  </p:notesMasterIdLst>
  <p:sldIdLst>
    <p:sldId id="256" r:id="rId5"/>
    <p:sldId id="258" r:id="rId6"/>
    <p:sldId id="259" r:id="rId7"/>
    <p:sldId id="262" r:id="rId8"/>
    <p:sldId id="279" r:id="rId9"/>
    <p:sldId id="263" r:id="rId10"/>
    <p:sldId id="264" r:id="rId11"/>
    <p:sldId id="257" r:id="rId12"/>
    <p:sldId id="265" r:id="rId13"/>
    <p:sldId id="278" r:id="rId14"/>
    <p:sldId id="269" r:id="rId15"/>
    <p:sldId id="266" r:id="rId16"/>
    <p:sldId id="267" r:id="rId17"/>
    <p:sldId id="270" r:id="rId18"/>
    <p:sldId id="272" r:id="rId19"/>
    <p:sldId id="275" r:id="rId20"/>
    <p:sldId id="273" r:id="rId21"/>
    <p:sldId id="274" r:id="rId22"/>
    <p:sldId id="276" r:id="rId23"/>
    <p:sldId id="277" r:id="rId24"/>
    <p:sldId id="261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ZtkBVM26/gvmOO9YZI49QL6E1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3B5AE1D-953D-4F01-B1A6-D3F6FF24B4FB}" type="datetime1">
              <a:rPr lang="en-US" smtClean="0"/>
              <a:t>10/20/2022</a:t>
            </a:fld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D85CFBE-82E4-4A6F-A97F-4116DAB096C9}" type="datetime1">
              <a:rPr lang="en-US" smtClean="0"/>
              <a:t>10/20/2022</a:t>
            </a:fld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39F1EDB-46A0-4F98-B093-090E116682E0}" type="datetime1">
              <a:rPr lang="en-US" smtClean="0"/>
              <a:t>10/20/2022</a:t>
            </a:fld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57DBBED-2362-45CB-8085-2C66F6FA60B2}" type="datetime1">
              <a:rPr lang="en-US" smtClean="0"/>
              <a:t>10/20/2022</a:t>
            </a:fld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113559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AC9CB62-3FF4-4A22-9156-129D0CE76460}" type="datetime1">
              <a:rPr lang="en-US" smtClean="0"/>
              <a:t>10/20/2022</a:t>
            </a:fld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3429323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8879CE0-2812-45EF-B966-72AD1B37D8F5}" type="datetime1">
              <a:rPr lang="en-US" smtClean="0"/>
              <a:t>10/20/2022</a:t>
            </a:fld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390447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D7CBABE-C8DE-4944-A614-C1B06214E0FD}" type="datetime1">
              <a:rPr lang="en-US" smtClean="0"/>
              <a:t>10/20/2022</a:t>
            </a:fld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418632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DFF4927-B4AB-4A18-BDCF-E00E5CFB2ADB}" type="datetime1">
              <a:rPr lang="en-US" smtClean="0"/>
              <a:t>10/20/2022</a:t>
            </a:fld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839084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1333631-BCF0-4AE9-8304-9EE1042F8C0B}" type="datetime1">
              <a:rPr lang="en-US" smtClean="0"/>
              <a:t>10/20/2022</a:t>
            </a:fld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29972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5652E94-31CB-4FEF-AAEA-51E81851A425}" type="datetime1">
              <a:rPr lang="en-US" smtClean="0"/>
              <a:t>10/20/2022</a:t>
            </a:fld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20290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1AF899-C0EF-4E9F-9B3C-7DE005532D10}" type="datetime1">
              <a:rPr lang="en-US" smtClean="0"/>
              <a:t>10/20/2022</a:t>
            </a:fld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384729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BB804FE-B151-4BEA-9AE4-23CBB81034B3}" type="datetime1">
              <a:rPr lang="en-US" smtClean="0"/>
              <a:t>10/20/2022</a:t>
            </a:fld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AD71C89-3C68-4701-8B9F-4BB8CCE90513}" type="datetime1">
              <a:rPr lang="en-US" smtClean="0"/>
              <a:t>10/20/2022</a:t>
            </a:fld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88599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5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75" name="Google Shape;75;p3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C8F2A6-D595-4C30-8D6D-61740C75F48F}" type="datetime1">
              <a:rPr lang="en-US" smtClean="0"/>
              <a:t>10/20/2022</a:t>
            </a:fld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9559687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6" name="Google Shape;86;p36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BA91C9B-976B-4D28-B268-08F1CA5BC5CE}" type="datetime1">
              <a:rPr lang="en-US" smtClean="0"/>
              <a:t>10/20/2022</a:t>
            </a:fld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96227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B497752-2A3B-4926-96BA-CA40114013C9}" type="datetime1">
              <a:rPr lang="en-US" smtClean="0"/>
              <a:t>10/20/2022</a:t>
            </a:fld>
            <a:endParaRPr/>
          </a:p>
        </p:txBody>
      </p:sp>
      <p:sp>
        <p:nvSpPr>
          <p:cNvPr id="15" name="Google Shape;15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59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8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8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07FD544-BDD7-4044-8599-B8CDFCE72EFC}" type="datetime1">
              <a:rPr lang="en-US" smtClean="0"/>
              <a:t>10/20/2022</a:t>
            </a:fld>
            <a:endParaRPr/>
          </a:p>
        </p:txBody>
      </p:sp>
      <p:sp>
        <p:nvSpPr>
          <p:cNvPr id="24" name="Google Shape;24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981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E36C53-1B06-4669-94FD-47E34EA7B0CF}" type="datetime1">
              <a:rPr lang="en-US" smtClean="0"/>
              <a:t>10/20/2022</a:t>
            </a:fld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71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4BE43E9-0838-4BC1-85F2-5FFD1DCF4CD3}" type="datetime1">
              <a:rPr lang="en-US" smtClean="0"/>
              <a:t>10/20/2022</a:t>
            </a:fld>
            <a:endParaRPr/>
          </a:p>
        </p:txBody>
      </p:sp>
      <p:sp>
        <p:nvSpPr>
          <p:cNvPr id="37" name="Google Shape;37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51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42427F7-1C70-4F38-8580-6155DEEC55DC}" type="datetime1">
              <a:rPr lang="en-US" smtClean="0"/>
              <a:t>10/20/2022</a:t>
            </a:fld>
            <a:endParaRPr/>
          </a:p>
        </p:txBody>
      </p:sp>
      <p:sp>
        <p:nvSpPr>
          <p:cNvPr id="41" name="Google Shape;41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443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44E2C11-00E2-4003-B75F-0F5DF3D29CF0}" type="datetime1">
              <a:rPr lang="en-US" smtClean="0"/>
              <a:t>10/20/2022</a:t>
            </a:fld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11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E4E5A37-F4FE-48BC-925C-BF99496C57C9}" type="datetime1">
              <a:rPr lang="en-US" smtClean="0"/>
              <a:t>10/20/2022</a:t>
            </a:fld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1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9263DB-B70C-4D0E-89A0-C6E398C8348B}" type="datetime1">
              <a:rPr lang="en-US" smtClean="0"/>
              <a:t>10/20/2022</a:t>
            </a:fld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8E39E9D-FA13-4AE6-99ED-3EC0F1E4CD31}" type="datetime1">
              <a:rPr lang="en-US" smtClean="0"/>
              <a:t>10/20/2022</a:t>
            </a:fld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825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444E0E6-B177-4287-B78E-634734D279B9}" type="datetime1">
              <a:rPr lang="en-US" smtClean="0"/>
              <a:t>10/20/2022</a:t>
            </a:fld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2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9A4476-4B98-459C-A8C4-3C5C77EB3048}" type="datetime1">
              <a:rPr lang="en-US" smtClean="0"/>
              <a:t>10/20/2022</a:t>
            </a:fld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3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691E618-3B55-4A16-9341-F094F6E1A9DE}" type="datetime1">
              <a:rPr lang="en-US" smtClean="0"/>
              <a:t>10/20/2022</a:t>
            </a:fld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03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D6F22C5-B9F6-41B0-96F6-6950AF937F91}" type="datetime1">
              <a:rPr lang="en-US" smtClean="0"/>
              <a:t>10/20/2022</a:t>
            </a:fld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5110708"/>
      </p:ext>
    </p:extLst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336B50C-11A6-4D19-9ACF-C7B32FCC19E6}" type="datetime1">
              <a:rPr lang="en-US" smtClean="0"/>
              <a:t>10/20/2022</a:t>
            </a:fld>
            <a:endParaRPr/>
          </a:p>
        </p:txBody>
      </p:sp>
      <p:sp>
        <p:nvSpPr>
          <p:cNvPr id="21" name="Google Shape;2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6240417"/>
      </p:ext>
    </p:extLst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E8E5-EBCA-4A15-AB28-03CA120F662E}" type="datetime1">
              <a:rPr lang="en-US" smtClean="0"/>
              <a:t>10/20/2022</a:t>
            </a:fld>
            <a:endParaRPr/>
          </a:p>
        </p:txBody>
      </p:sp>
      <p:sp>
        <p:nvSpPr>
          <p:cNvPr id="27" name="Google Shape;27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022332"/>
      </p:ext>
    </p:extLst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681464D-14E2-40D3-A843-5A934E33B3C1}" type="datetime1">
              <a:rPr lang="en-US" smtClean="0"/>
              <a:t>10/20/2022</a:t>
            </a:fld>
            <a:endParaRPr/>
          </a:p>
        </p:txBody>
      </p:sp>
      <p:sp>
        <p:nvSpPr>
          <p:cNvPr id="34" name="Google Shape;34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948663"/>
      </p:ext>
    </p:extLst>
  </p:cSld>
  <p:clrMapOvr>
    <a:masterClrMapping/>
  </p:clrMapOvr>
  <p:transition spd="slow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3250DE-E6CD-49D2-BDC4-10AEBE6A0230}" type="datetime1">
              <a:rPr lang="en-US" smtClean="0"/>
              <a:t>10/20/2022</a:t>
            </a:fld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9881138"/>
      </p:ext>
    </p:extLst>
  </p:cSld>
  <p:clrMapOvr>
    <a:masterClrMapping/>
  </p:clrMapOvr>
  <p:transition spd="slow">
    <p:push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87ECC66-79B9-41EF-A595-97A38C762897}" type="datetime1">
              <a:rPr lang="en-US" smtClean="0"/>
              <a:t>10/20/2022</a:t>
            </a:fld>
            <a:endParaRPr/>
          </a:p>
        </p:txBody>
      </p:sp>
      <p:sp>
        <p:nvSpPr>
          <p:cNvPr id="48" name="Google Shape;48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280805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8ED65DD-88F4-4E02-A522-1747480B2A8B}" type="datetime1">
              <a:rPr lang="en-US" smtClean="0"/>
              <a:t>10/20/2022</a:t>
            </a:fld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25810BE-2400-4A14-ABF4-1CBCD1EB0FA4}" type="datetime1">
              <a:rPr lang="en-US" smtClean="0"/>
              <a:t>10/20/2022</a:t>
            </a:fld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9940608"/>
      </p:ext>
    </p:extLst>
  </p:cSld>
  <p:clrMapOvr>
    <a:masterClrMapping/>
  </p:clrMapOvr>
  <p:transition spd="slow">
    <p:push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09DE5E8-CB08-4858-BFDB-D1A2A90D1D75}" type="datetime1">
              <a:rPr lang="en-US" smtClean="0"/>
              <a:t>10/20/2022</a:t>
            </a:fld>
            <a:endParaRPr/>
          </a:p>
        </p:txBody>
      </p:sp>
      <p:sp>
        <p:nvSpPr>
          <p:cNvPr id="59" name="Google Shape;5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522332"/>
      </p:ext>
    </p:extLst>
  </p:cSld>
  <p:clrMapOvr>
    <a:masterClrMapping/>
  </p:clrMapOvr>
  <p:transition spd="slow">
    <p:push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FD45A1D-AA66-42FE-8DFB-B3D7763F900A}" type="datetime1">
              <a:rPr lang="en-US" smtClean="0"/>
              <a:t>10/20/2022</a:t>
            </a:fld>
            <a:endParaRPr/>
          </a:p>
        </p:txBody>
      </p:sp>
      <p:sp>
        <p:nvSpPr>
          <p:cNvPr id="66" name="Google Shape;66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360256"/>
      </p:ext>
    </p:extLst>
  </p:cSld>
  <p:clrMapOvr>
    <a:masterClrMapping/>
  </p:clrMapOvr>
  <p:transition spd="slow">
    <p:push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CF793D-F86E-4872-BE4A-E5CEC7B7E91F}" type="datetime1">
              <a:rPr lang="en-US" smtClean="0"/>
              <a:t>10/20/2022</a:t>
            </a:fld>
            <a:endParaRPr/>
          </a:p>
        </p:txBody>
      </p:sp>
      <p:sp>
        <p:nvSpPr>
          <p:cNvPr id="72" name="Google Shape;72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9616405"/>
      </p:ext>
    </p:extLst>
  </p:cSld>
  <p:clrMapOvr>
    <a:masterClrMapping/>
  </p:clrMapOvr>
  <p:transition spd="slow">
    <p:push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23282E4-8C0E-4AF3-AE33-9A767931F903}" type="datetime1">
              <a:rPr lang="en-US" smtClean="0"/>
              <a:t>10/20/2022</a:t>
            </a:fld>
            <a:endParaRPr/>
          </a:p>
        </p:txBody>
      </p:sp>
      <p:sp>
        <p:nvSpPr>
          <p:cNvPr id="78" name="Google Shape;78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35862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F57AD7F-2A8A-461E-9053-4A8CAD5C1AD8}" type="datetime1">
              <a:rPr lang="en-US" smtClean="0"/>
              <a:t>10/20/2022</a:t>
            </a:fld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99CB25F-5954-4D44-9B70-1800A8335D01}" type="datetime1">
              <a:rPr lang="en-US" smtClean="0"/>
              <a:t>10/20/2022</a:t>
            </a:fld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E3495DA-CFB7-4EA7-80E7-A14D7629682D}" type="datetime1">
              <a:rPr lang="en-US" smtClean="0"/>
              <a:t>10/20/2022</a:t>
            </a:fld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D874001-674B-4BBA-B851-74DD197E75E9}" type="datetime1">
              <a:rPr lang="en-US" smtClean="0"/>
              <a:t>10/20/2022</a:t>
            </a:fld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CF6A297-AD16-4574-83B0-635336991273}" type="datetime1">
              <a:rPr lang="en-US" smtClean="0"/>
              <a:t>10/20/2022</a:t>
            </a:fld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5C114AE-7450-4DE2-A1F2-1F66EF453901}" type="datetime1">
              <a:rPr lang="en-US" smtClean="0"/>
              <a:t>10/20/2022</a:t>
            </a:fld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7" name="Google Shape;7;p2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" name="Google Shape;8;p2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" name="Google Shape;9;p2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0" name="Google Shape;10;p2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fld id="{FA08E335-C67D-4554-9ABB-4FD456902B9B}" type="datetime1">
              <a:rPr lang="en-US" smtClean="0"/>
              <a:t>10/20/2022</a:t>
            </a:fld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66302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spd="slow">
    <p:wipe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E4D0AF6-7F21-47EA-B2DF-104852400317}" type="datetime1">
              <a:rPr lang="en-US" smtClean="0"/>
              <a:t>10/20/2022</a:t>
            </a:fld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6729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C8D07EC-41BB-444E-B6CC-98C8FA0A1DE4}" type="datetime1">
              <a:rPr lang="en-US" smtClean="0"/>
              <a:t>10/20/2022</a:t>
            </a:fld>
            <a:endParaRPr/>
          </a:p>
        </p:txBody>
      </p:sp>
      <p:sp>
        <p:nvSpPr>
          <p:cNvPr id="9" name="Google Shape;9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1033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spd="slow">
    <p:push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4e.com/" TargetMode="Externa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8000"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2494671" y="2565914"/>
            <a:ext cx="7512148" cy="2053883"/>
          </a:xfrm>
          <a:prstGeom prst="rect">
            <a:avLst/>
          </a:prstGeom>
          <a:solidFill>
            <a:srgbClr val="FFFF00">
              <a:alpha val="6392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2494671" y="2565913"/>
            <a:ext cx="7512148" cy="205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/>
              <a:t>Data Analytics</a:t>
            </a:r>
            <a:br>
              <a:rPr lang="en-US" b="1" dirty="0"/>
            </a:br>
            <a:r>
              <a:rPr lang="en-US" b="1" dirty="0"/>
              <a:t>Intro to Python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ctrTitle"/>
          </p:nvPr>
        </p:nvSpPr>
        <p:spPr>
          <a:xfrm>
            <a:off x="7422573" y="567559"/>
            <a:ext cx="4087306" cy="49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 b="1" dirty="0"/>
              <a:t>You’ve chosen to learn another language!</a:t>
            </a:r>
            <a:br>
              <a:rPr lang="en-US" sz="5000" b="1" dirty="0"/>
            </a:br>
            <a:br>
              <a:rPr lang="en-US" sz="5000" b="1" dirty="0"/>
            </a:br>
            <a:r>
              <a:rPr lang="en-US" sz="5000" b="1" dirty="0"/>
              <a:t>Be patient, and keep practicing!</a:t>
            </a:r>
            <a:endParaRPr dirty="0"/>
          </a:p>
        </p:txBody>
      </p:sp>
      <p:pic>
        <p:nvPicPr>
          <p:cNvPr id="131" name="Google Shape;131;p8" descr="Close up image of hands applauding"/>
          <p:cNvPicPr preferRelativeResize="0"/>
          <p:nvPr/>
        </p:nvPicPr>
        <p:blipFill rotWithShape="1">
          <a:blip r:embed="rId3">
            <a:alphaModFix/>
          </a:blip>
          <a:srcRect l="22485" r="910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 extrusionOk="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/>
          <p:nvPr/>
        </p:nvSpPr>
        <p:spPr>
          <a:xfrm>
            <a:off x="2841674" y="562708"/>
            <a:ext cx="6921304" cy="111845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914400" y="1824685"/>
            <a:ext cx="10118944" cy="4470607"/>
          </a:xfrm>
          <a:prstGeom prst="rect">
            <a:avLst/>
          </a:prstGeom>
          <a:solidFill>
            <a:srgbClr val="FFFF00">
              <a:alpha val="85882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 txBox="1">
            <a:spLocks noGrp="1"/>
          </p:cNvSpPr>
          <p:nvPr>
            <p:ph type="body" idx="1"/>
          </p:nvPr>
        </p:nvSpPr>
        <p:spPr>
          <a:xfrm>
            <a:off x="1125812" y="2019645"/>
            <a:ext cx="487176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Natural</a:t>
            </a:r>
            <a:endParaRPr dirty="0"/>
          </a:p>
        </p:txBody>
      </p:sp>
      <p:sp>
        <p:nvSpPr>
          <p:cNvPr id="235" name="Google Shape;235;p14"/>
          <p:cNvSpPr txBox="1">
            <a:spLocks noGrp="1"/>
          </p:cNvSpPr>
          <p:nvPr>
            <p:ph type="body" idx="2"/>
          </p:nvPr>
        </p:nvSpPr>
        <p:spPr>
          <a:xfrm>
            <a:off x="1103586" y="3006725"/>
            <a:ext cx="4893989" cy="2915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Form on their own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Spoken languages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Slang - great example</a:t>
            </a:r>
            <a:endParaRPr dirty="0"/>
          </a:p>
        </p:txBody>
      </p:sp>
      <p:sp>
        <p:nvSpPr>
          <p:cNvPr id="236" name="Google Shape;236;p14"/>
          <p:cNvSpPr txBox="1">
            <a:spLocks noGrp="1"/>
          </p:cNvSpPr>
          <p:nvPr>
            <p:ph type="body" idx="3"/>
          </p:nvPr>
        </p:nvSpPr>
        <p:spPr>
          <a:xfrm>
            <a:off x="6095999" y="1952184"/>
            <a:ext cx="461404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Formal</a:t>
            </a:r>
            <a:endParaRPr dirty="0"/>
          </a:p>
        </p:txBody>
      </p:sp>
      <p:sp>
        <p:nvSpPr>
          <p:cNvPr id="238" name="Google Shape;238;p14"/>
          <p:cNvSpPr txBox="1">
            <a:spLocks noGrp="1"/>
          </p:cNvSpPr>
          <p:nvPr>
            <p:ph type="body" idx="4"/>
          </p:nvPr>
        </p:nvSpPr>
        <p:spPr>
          <a:xfrm>
            <a:off x="6096000" y="3006725"/>
            <a:ext cx="4614041" cy="29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Are designed by people!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Programming languages fall under this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There are rules about grammar</a:t>
            </a:r>
            <a:r>
              <a:rPr lang="en-US" dirty="0"/>
              <a:t>, </a:t>
            </a:r>
            <a:r>
              <a:rPr lang="en-US" sz="2800" dirty="0"/>
              <a:t>syntax, and punctuation</a:t>
            </a:r>
            <a:endParaRPr dirty="0"/>
          </a:p>
        </p:txBody>
      </p:sp>
      <p:sp>
        <p:nvSpPr>
          <p:cNvPr id="239" name="Google Shape;239;p14"/>
          <p:cNvSpPr txBox="1">
            <a:spLocks noGrp="1"/>
          </p:cNvSpPr>
          <p:nvPr>
            <p:ph type="title"/>
          </p:nvPr>
        </p:nvSpPr>
        <p:spPr>
          <a:xfrm>
            <a:off x="914400" y="5309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Types of Languages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F6B18-12A0-A51F-EA7B-937136F1E4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9216BF9-EA21-44BB-95F5-ECC2FFCD036A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C57714-2DB3-3F71-4EC6-AF09B3539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>
            <a:spLocks noGrp="1"/>
          </p:cNvSpPr>
          <p:nvPr>
            <p:ph type="title"/>
          </p:nvPr>
        </p:nvSpPr>
        <p:spPr>
          <a:xfrm>
            <a:off x="838200" y="252249"/>
            <a:ext cx="10515600" cy="103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Common Vocabulary in Python</a:t>
            </a:r>
            <a:endParaRPr dirty="0"/>
          </a:p>
        </p:txBody>
      </p:sp>
      <p:sp>
        <p:nvSpPr>
          <p:cNvPr id="216" name="Google Shape;216;p11"/>
          <p:cNvSpPr txBox="1">
            <a:spLocks noGrp="1"/>
          </p:cNvSpPr>
          <p:nvPr>
            <p:ph type="body" idx="1"/>
          </p:nvPr>
        </p:nvSpPr>
        <p:spPr>
          <a:xfrm>
            <a:off x="285750" y="1366345"/>
            <a:ext cx="11572875" cy="510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</a:rPr>
              <a:t>VALUE</a:t>
            </a:r>
            <a:r>
              <a:rPr lang="en-US" sz="3600" dirty="0">
                <a:solidFill>
                  <a:srgbClr val="002060"/>
                </a:solidFill>
              </a:rPr>
              <a:t> – a number or string etc. that can be stored in a variable or computed in an expression.</a:t>
            </a:r>
            <a:endParaRPr dirty="0">
              <a:solidFill>
                <a:srgbClr val="002060"/>
              </a:solidFill>
            </a:endParaRPr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b="1" dirty="0"/>
              <a:t>VARIABLE</a:t>
            </a:r>
            <a:r>
              <a:rPr lang="en-US" sz="3600" dirty="0"/>
              <a:t> – a name that refers to a value</a:t>
            </a:r>
            <a:endParaRPr dirty="0"/>
          </a:p>
          <a:p>
            <a:pPr marL="571500" indent="-571500">
              <a:buClr>
                <a:schemeClr val="tx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</a:rPr>
              <a:t>VARIABLE NAME </a:t>
            </a:r>
            <a:r>
              <a:rPr lang="en-US" sz="3600" dirty="0">
                <a:solidFill>
                  <a:srgbClr val="002060"/>
                </a:solidFill>
              </a:rPr>
              <a:t>- </a:t>
            </a:r>
            <a:r>
              <a:rPr lang="en-US" sz="3600" dirty="0">
                <a:solidFill>
                  <a:srgbClr val="002060"/>
                </a:solidFill>
                <a:sym typeface="Calibri"/>
              </a:rPr>
              <a:t>A name given to a variable. Variable names consist of a sequence of letters and digits that begin with a letter. </a:t>
            </a:r>
          </a:p>
          <a:p>
            <a:pPr marL="0" indent="0" algn="ctr">
              <a:buClr>
                <a:schemeClr val="tx1"/>
              </a:buClr>
              <a:buSzPts val="3600"/>
              <a:buNone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  <a:sym typeface="Calibri"/>
              </a:rPr>
              <a:t>“In best programming practice, variable names should describe their use in a program, making the program self documenting.”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67EA-700F-E503-8ADC-B821D4B83E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A411F8-2D8C-4BDA-98B5-B0A677CBC234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D5854-F159-F630-4A30-F8EC61FEAB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>
            <a:spLocks noGrp="1"/>
          </p:cNvSpPr>
          <p:nvPr>
            <p:ph type="body" idx="1"/>
          </p:nvPr>
        </p:nvSpPr>
        <p:spPr>
          <a:xfrm>
            <a:off x="300038" y="342900"/>
            <a:ext cx="11601450" cy="624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4000"/>
              <a:buChar char="•"/>
            </a:pPr>
            <a:r>
              <a:rPr lang="en-US" sz="4000" b="1" dirty="0">
                <a:solidFill>
                  <a:srgbClr val="002060"/>
                </a:solidFill>
              </a:rPr>
              <a:t>Str</a:t>
            </a:r>
            <a:r>
              <a:rPr lang="en-US" sz="4000" dirty="0">
                <a:solidFill>
                  <a:srgbClr val="002060"/>
                </a:solidFill>
              </a:rPr>
              <a:t> = a Python data type that holds a string of characters</a:t>
            </a:r>
            <a:endParaRPr dirty="0">
              <a:solidFill>
                <a:srgbClr val="002060"/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b="1" dirty="0"/>
              <a:t>Operators</a:t>
            </a:r>
            <a:r>
              <a:rPr lang="en-US" sz="4000" dirty="0"/>
              <a:t> = special symbols that represent a simple computation</a:t>
            </a:r>
            <a:endParaRPr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4000"/>
              <a:buChar char="•"/>
            </a:pPr>
            <a:r>
              <a:rPr lang="en-US" sz="4000" b="1" dirty="0">
                <a:solidFill>
                  <a:srgbClr val="002060"/>
                </a:solidFill>
              </a:rPr>
              <a:t>Data Type </a:t>
            </a:r>
            <a:r>
              <a:rPr lang="en-US" sz="4000" dirty="0">
                <a:solidFill>
                  <a:srgbClr val="002060"/>
                </a:solidFill>
              </a:rPr>
              <a:t>= a set of values</a:t>
            </a:r>
            <a:endParaRPr dirty="0">
              <a:solidFill>
                <a:srgbClr val="002060"/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b="1" dirty="0"/>
              <a:t>Comment</a:t>
            </a:r>
            <a:r>
              <a:rPr lang="en-US" sz="4000" dirty="0"/>
              <a:t> = information in a program that is meant for other programmers (used with ## </a:t>
            </a:r>
            <a:r>
              <a:rPr lang="en-US" sz="4000" dirty="0" err="1"/>
              <a:t>infront</a:t>
            </a:r>
            <a:r>
              <a:rPr lang="en-US" sz="4000" dirty="0"/>
              <a:t>)</a:t>
            </a:r>
            <a:endParaRPr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4000"/>
              <a:buChar char="•"/>
            </a:pPr>
            <a:r>
              <a:rPr lang="en-US" sz="4000" b="1" dirty="0">
                <a:solidFill>
                  <a:srgbClr val="002060"/>
                </a:solidFill>
              </a:rPr>
              <a:t>Input</a:t>
            </a:r>
            <a:r>
              <a:rPr lang="en-US" sz="4000" dirty="0">
                <a:solidFill>
                  <a:srgbClr val="002060"/>
                </a:solidFill>
              </a:rPr>
              <a:t> = a command in a program that prompts the user to put in an answer</a:t>
            </a:r>
            <a:endParaRPr dirty="0">
              <a:solidFill>
                <a:srgbClr val="002060"/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b="1" dirty="0"/>
              <a:t>Output</a:t>
            </a:r>
            <a:r>
              <a:rPr lang="en-US" sz="4000" dirty="0"/>
              <a:t> = the result of a program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36E45-ADAE-B94A-3DFD-47C64B9BBD9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E3BEC19-C8C2-4724-881E-0E00B9231A32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B87915-741D-3485-26FB-5A9C8475D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833242" cy="40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Calibri"/>
              <a:buNone/>
            </a:pPr>
            <a:r>
              <a:rPr lang="en-US" b="1" dirty="0">
                <a:solidFill>
                  <a:srgbClr val="FFFF00"/>
                </a:solidFill>
              </a:rPr>
              <a:t>Let’s write our 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First 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Program!</a:t>
            </a:r>
            <a:br>
              <a:rPr lang="en-US" b="1" dirty="0">
                <a:solidFill>
                  <a:srgbClr val="FFFF00"/>
                </a:solidFill>
              </a:rPr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xfrm>
            <a:off x="4241617" y="591098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/>
              <a:t>print(“Hello, World!”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-219487" y="2550841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C41"/>
              </a:buClr>
              <a:buSzPts val="4800"/>
              <a:buFont typeface="Sorts Mill Goudy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rPr>
              <a:t>print(Hello, World!”)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4350800" y="4728949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C41"/>
              </a:buClr>
              <a:buSzPts val="4800"/>
              <a:buFont typeface="Sorts Mill Goudy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rPr>
              <a:t>(“Hello, World!”)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BBCBC-C514-DE8F-D1F5-E9D6913D7B4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AA5C22E-B262-4575-9753-1DCF2EA58095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AC4252-0C65-6343-837F-A564CFD24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4241617" y="591098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/>
              <a:t>Input(What is your name?”)</a:t>
            </a:r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-219487" y="2550841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C41"/>
              </a:buClr>
              <a:buSzPts val="4800"/>
              <a:buFont typeface="Sorts Mill Goudy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rPr>
              <a:t>inputHow you?)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4094328" y="4728949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C41"/>
              </a:buClr>
              <a:buSzPts val="4800"/>
              <a:buFont typeface="Sorts Mill Goudy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242C41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rPr>
              <a:t>input(“What you names?”)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FCE24-E978-B519-33CC-18DAAC4BB2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A796F2B-CE25-4A77-8374-78423834EB1F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91EE-DEA2-A491-B277-C1D2C62379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8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53" name="Google Shape;153;p8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5886790" y="322027"/>
            <a:ext cx="5143500" cy="108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</a:pPr>
            <a:r>
              <a:rPr lang="en-US" sz="6000" b="1" dirty="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Debugging</a:t>
            </a:r>
            <a:endParaRPr dirty="0"/>
          </a:p>
        </p:txBody>
      </p:sp>
      <p:pic>
        <p:nvPicPr>
          <p:cNvPr id="159" name="Google Shape;159;p8" descr="A ladybug on a window&#10;&#10;Description automatically generated with low confidenc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11932" r="48157"/>
          <a:stretch/>
        </p:blipFill>
        <p:spPr>
          <a:xfrm>
            <a:off x="1109594" y="805230"/>
            <a:ext cx="3876811" cy="524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rgbClr val="A2AEB5">
                <a:alpha val="64705"/>
              </a:srgbClr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5279161" y="1587062"/>
            <a:ext cx="6358758" cy="472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</a:t>
            </a:r>
            <a:r>
              <a:rPr lang="en-US" sz="2800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 of detecting and removing existing and potential errors</a:t>
            </a:r>
            <a:r>
              <a:rPr lang="en-US" sz="2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lang="en-US" sz="2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(aka 'bugs’)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lang="en-US" sz="2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software code.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endParaRPr lang="en-US" sz="2800"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lang="en-US" sz="2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Errors could cause code to behave unexpectedly or crash.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CC11F-D856-0F78-5ACC-07F726B0021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B94271-9BF5-455E-B62D-374997560AA1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2FE3-0B56-530C-0FB5-663BBFE22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1557835" y="129654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rts Mill Goudy"/>
              <a:buNone/>
            </a:pPr>
            <a:r>
              <a:rPr lang="en-US" sz="4400" b="1" dirty="0"/>
              <a:t>Examples of Error Types</a:t>
            </a:r>
            <a:endParaRPr sz="3200" dirty="0"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342900" y="1314450"/>
            <a:ext cx="11444288" cy="541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81000">
              <a:spcBef>
                <a:spcPts val="0"/>
              </a:spcBef>
              <a:buSzPts val="6000"/>
            </a:pPr>
            <a:r>
              <a:rPr lang="en-US" sz="4000" b="1" dirty="0"/>
              <a:t>SYNTAX</a:t>
            </a:r>
            <a:r>
              <a:rPr lang="en-US" sz="4000" dirty="0"/>
              <a:t> </a:t>
            </a:r>
            <a:r>
              <a:rPr lang="en-US" sz="3600" dirty="0"/>
              <a:t>– mistakes in the code like spelling, punctuation, spacing, incorrect labels, etc. Won’t run.</a:t>
            </a:r>
            <a:endParaRPr dirty="0"/>
          </a:p>
          <a:p>
            <a:pPr marL="228600" lvl="0" indent="-342900">
              <a:buSzPts val="5400"/>
            </a:pPr>
            <a:r>
              <a:rPr lang="en-US" sz="3600" b="1" dirty="0"/>
              <a:t>RUNTIME</a:t>
            </a:r>
            <a:r>
              <a:rPr lang="en-US" sz="3600" dirty="0"/>
              <a:t> – occurs at the time of running or executing a program; program may hang or crash.</a:t>
            </a:r>
          </a:p>
          <a:p>
            <a:pPr marL="228600" lvl="0" indent="-342900">
              <a:buSzPts val="5400"/>
            </a:pPr>
            <a:r>
              <a:rPr lang="en-US" sz="3600" b="1" dirty="0"/>
              <a:t>SEMANTIC</a:t>
            </a:r>
            <a:r>
              <a:rPr lang="en-US" sz="3600" dirty="0"/>
              <a:t> – code is grammatically correct but doesn't make any sense.</a:t>
            </a:r>
          </a:p>
          <a:p>
            <a:pPr marL="228600" lvl="0" indent="-342900">
              <a:buSzPts val="5400"/>
            </a:pPr>
            <a:r>
              <a:rPr lang="en-US" sz="3600" b="1" dirty="0"/>
              <a:t>LOGICAL</a:t>
            </a:r>
            <a:r>
              <a:rPr lang="en-US" sz="3600" dirty="0"/>
              <a:t> –when instructions given do not accomplish the intended goal. EG: wrong calculations</a:t>
            </a:r>
            <a:endParaRPr sz="4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012CB-32D3-E121-B15B-5D867DB4CB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C2A2E7-2076-4EC9-8B9F-4943CE2E1DB8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96F07-28A8-47F1-F96A-C4E7F668E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357188" y="170597"/>
            <a:ext cx="11261605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dirty="0"/>
              <a:t>Debugging  is a VERY useful skill in programming!</a:t>
            </a:r>
            <a:endParaRPr dirty="0"/>
          </a:p>
        </p:txBody>
      </p: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357188" y="1371600"/>
            <a:ext cx="7420467" cy="5315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It’s a science and an art 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Think of yourself as a detective looking for the clues as to what went wrong</a:t>
            </a:r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Consider all evidence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Sometimes issues are minor and are quick, but others can take a while to find / fix.</a:t>
            </a:r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#1 Rule: Complexity is the enemy of efficiency</a:t>
            </a:r>
            <a:endParaRPr dirty="0"/>
          </a:p>
        </p:txBody>
      </p:sp>
      <p:pic>
        <p:nvPicPr>
          <p:cNvPr id="174" name="Google Shape;174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81962" y="2153076"/>
            <a:ext cx="3752850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A5FA8-A06A-C5D8-6BC5-302AB642555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9BECD13-2B97-495A-BDBA-20E49B419ACC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DAD6BB-36F8-63D0-2185-F509F97B76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33725"/>
          </a:srgbClr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555023" y="28288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4000" dirty="0"/>
              <a:t>What is a programmer?</a:t>
            </a:r>
            <a:endParaRPr sz="2800" dirty="0"/>
          </a:p>
        </p:txBody>
      </p:sp>
      <p:sp>
        <p:nvSpPr>
          <p:cNvPr id="130" name="Google Shape;130;p3"/>
          <p:cNvSpPr txBox="1">
            <a:spLocks noGrp="1"/>
          </p:cNvSpPr>
          <p:nvPr>
            <p:ph type="body" idx="2"/>
          </p:nvPr>
        </p:nvSpPr>
        <p:spPr>
          <a:xfrm>
            <a:off x="555023" y="1514246"/>
            <a:ext cx="4854574" cy="191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creator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problem solver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thinker</a:t>
            </a:r>
            <a:endParaRPr dirty="0"/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3"/>
          </p:nvPr>
        </p:nvSpPr>
        <p:spPr>
          <a:xfrm>
            <a:off x="6755295" y="28288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4000" dirty="0"/>
              <a:t>What is an analyst?</a:t>
            </a:r>
            <a:endParaRPr sz="2800" dirty="0"/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4"/>
          </p:nvPr>
        </p:nvSpPr>
        <p:spPr>
          <a:xfrm>
            <a:off x="6870274" y="1432333"/>
            <a:ext cx="4953229" cy="21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creator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problem solver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thinker</a:t>
            </a:r>
            <a:endParaRPr dirty="0"/>
          </a:p>
        </p:txBody>
      </p:sp>
      <p:sp>
        <p:nvSpPr>
          <p:cNvPr id="133" name="Google Shape;133;p3"/>
          <p:cNvSpPr txBox="1"/>
          <p:nvPr/>
        </p:nvSpPr>
        <p:spPr>
          <a:xfrm>
            <a:off x="2982310" y="4398301"/>
            <a:ext cx="518318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why they fit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 so well!</a:t>
            </a:r>
            <a:endParaRPr dirty="0"/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t="10830"/>
          <a:stretch/>
        </p:blipFill>
        <p:spPr>
          <a:xfrm>
            <a:off x="588596" y="4054284"/>
            <a:ext cx="2179182" cy="238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C93EA0-16FE-98A1-4EFB-479B0B61B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499" y="4048356"/>
            <a:ext cx="3599118" cy="238741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A878A-15AE-CA7D-DE60-69824216EE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814172-BF62-4A22-8831-A4E600EA7F5B}" type="datetime1">
              <a:rPr lang="en-US" smtClean="0"/>
              <a:t>10/20/2022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67C4F-FEA7-534A-D56E-DBC89C081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1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80" name="Google Shape;180;p11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4576227" y="135584"/>
            <a:ext cx="7275135" cy="73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 b="1" dirty="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Helpful debugging tips</a:t>
            </a:r>
            <a:endParaRPr dirty="0"/>
          </a:p>
        </p:txBody>
      </p:sp>
      <p:pic>
        <p:nvPicPr>
          <p:cNvPr id="186" name="Google Shape;186;p11" descr="Diagram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35514" r="22913" b="2"/>
          <a:stretch/>
        </p:blipFill>
        <p:spPr>
          <a:xfrm>
            <a:off x="451718" y="720725"/>
            <a:ext cx="3672048" cy="46395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rgbClr val="A2AEB5">
                <a:alpha val="64705"/>
              </a:srgbClr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4403835" y="1000321"/>
            <a:ext cx="7567448" cy="545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31718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 dirty="0"/>
              <a:t>Regularly test and review code as you are writing it</a:t>
            </a:r>
          </a:p>
          <a:p>
            <a:pPr marL="228600" lvl="0" indent="-317182">
              <a:buClr>
                <a:srgbClr val="242C41"/>
              </a:buClr>
              <a:buSzPct val="150000"/>
            </a:pPr>
            <a:r>
              <a:rPr lang="en-US" sz="3600" dirty="0">
                <a:solidFill>
                  <a:srgbClr val="242C41"/>
                </a:solidFill>
              </a:rPr>
              <a:t>Chunk code into smaller sections</a:t>
            </a:r>
            <a:endParaRPr lang="en-US" dirty="0">
              <a:solidFill>
                <a:srgbClr val="242C41"/>
              </a:solidFill>
            </a:endParaRPr>
          </a:p>
          <a:p>
            <a:pPr marL="228600" lvl="0" indent="-317182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 dirty="0"/>
              <a:t>Explain your code aloud to yourself</a:t>
            </a:r>
          </a:p>
          <a:p>
            <a:pPr marL="228600" lvl="0" indent="-317182">
              <a:buClr>
                <a:srgbClr val="242C41"/>
              </a:buClr>
              <a:buSzPct val="150000"/>
            </a:pPr>
            <a:r>
              <a:rPr lang="en-US" sz="3600" dirty="0">
                <a:solidFill>
                  <a:srgbClr val="242C41"/>
                </a:solidFill>
              </a:rPr>
              <a:t>Work backward to try finding the issue</a:t>
            </a:r>
          </a:p>
          <a:p>
            <a:pPr marL="228600" lvl="0" indent="-317182">
              <a:buClr>
                <a:srgbClr val="242C41"/>
              </a:buClr>
              <a:buSzPct val="150000"/>
            </a:pPr>
            <a:r>
              <a:rPr lang="en-US" sz="3600" dirty="0"/>
              <a:t>Take an break and come back to it</a:t>
            </a:r>
          </a:p>
          <a:p>
            <a:pPr marL="228600" lvl="0" indent="-317182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 dirty="0"/>
              <a:t>Ask someone to help you look at it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93722-C76C-21C1-2B80-D4161C2B880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45672F4-0064-4B78-A5E1-39E30235027B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DBE6ED-6CAA-CA1C-E259-01FC1445E0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966743" y="301325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6600" b="1" dirty="0"/>
              <a:t>Review</a:t>
            </a:r>
            <a:endParaRPr dirty="0"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483476" y="1439916"/>
            <a:ext cx="11035862" cy="4897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 kind of language is Python considered?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What’s a natural language?</a:t>
            </a:r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 are Algorithms? 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 is the program we use to write Python in?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What’s the file extension of a Python file?</a:t>
            </a:r>
            <a:endParaRPr dirty="0"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 is the area called where we put in our commands?</a:t>
            </a:r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 dirty="0"/>
              <a:t>What is the #1 rule of coding / debugging?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884F4-44C2-4F8F-044A-8A32A6AB33E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680B49-C78C-433E-89F1-439A20BB22A5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89E79-8A90-54EC-58F3-27BD36B155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1960"/>
          </a:srgb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What will you learn along the way?</a:t>
            </a:r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To think methodically</a:t>
            </a:r>
            <a:endParaRPr dirty="0"/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dirty="0"/>
          </a:p>
          <a:p>
            <a:pPr marL="228600" lvl="0" indent="-254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Solve Problems</a:t>
            </a:r>
            <a:endParaRPr dirty="0"/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dirty="0"/>
          </a:p>
          <a:p>
            <a:pPr marL="228600" lvl="0" indent="-254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Create small programs to practice your coding skills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CEA92-2CAC-1DBE-BD97-75528E8819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175E7A-148C-4263-8CFD-2B860A70CEC1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8EAB3-75ED-FA26-3CA6-C012E169BB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1960"/>
          </a:srgbClr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 dirty="0"/>
              <a:t>Algorithms</a:t>
            </a:r>
            <a:endParaRPr dirty="0"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1"/>
          </p:nvPr>
        </p:nvSpPr>
        <p:spPr>
          <a:xfrm>
            <a:off x="398353" y="169068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What is an algorithm?</a:t>
            </a:r>
            <a:endParaRPr dirty="0"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2"/>
          </p:nvPr>
        </p:nvSpPr>
        <p:spPr>
          <a:xfrm>
            <a:off x="398352" y="2601611"/>
            <a:ext cx="5157787" cy="114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 dirty="0"/>
              <a:t>Series of steps to solve the problem at hand</a:t>
            </a:r>
            <a:endParaRPr dirty="0"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4"/>
          </p:nvPr>
        </p:nvSpPr>
        <p:spPr>
          <a:xfrm>
            <a:off x="5864772" y="1690688"/>
            <a:ext cx="5928875" cy="4930829"/>
          </a:xfrm>
          <a:prstGeom prst="rect">
            <a:avLst/>
          </a:prstGeom>
          <a:noFill/>
          <a:ln w="15875" cmpd="sng">
            <a:solidFill>
              <a:schemeClr val="accent1"/>
            </a:solidFill>
          </a:ln>
        </p:spPr>
        <p:txBody>
          <a:bodyPr spcFirstLastPara="1" wrap="square" lIns="182880" tIns="182880" rIns="182880" bIns="18288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is the skill that allows a computer scientist to take an algorithm and represent that solution in a program that can be followed by a computer!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3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Programs are written in programming languages such as Python, html, JavaScript etc.</a:t>
            </a:r>
            <a:endParaRPr sz="4400" dirty="0"/>
          </a:p>
        </p:txBody>
      </p:sp>
      <p:sp>
        <p:nvSpPr>
          <p:cNvPr id="2" name="Google Shape;181;p7">
            <a:extLst>
              <a:ext uri="{FF2B5EF4-FFF2-40B4-BE49-F238E27FC236}">
                <a16:creationId xmlns:a16="http://schemas.microsoft.com/office/drawing/2014/main" id="{FBE685BA-A7BE-2B98-7DCE-033CB04D116D}"/>
              </a:ext>
            </a:extLst>
          </p:cNvPr>
          <p:cNvSpPr txBox="1">
            <a:spLocks/>
          </p:cNvSpPr>
          <p:nvPr/>
        </p:nvSpPr>
        <p:spPr>
          <a:xfrm>
            <a:off x="398352" y="381859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3600"/>
            </a:pPr>
            <a:r>
              <a:rPr lang="en-US" sz="3600" dirty="0"/>
              <a:t>What is an program?</a:t>
            </a:r>
            <a:endParaRPr lang="en-US" dirty="0"/>
          </a:p>
        </p:txBody>
      </p:sp>
      <p:sp>
        <p:nvSpPr>
          <p:cNvPr id="3" name="Google Shape;182;p7">
            <a:extLst>
              <a:ext uri="{FF2B5EF4-FFF2-40B4-BE49-F238E27FC236}">
                <a16:creationId xmlns:a16="http://schemas.microsoft.com/office/drawing/2014/main" id="{63AD669F-16EC-F698-EC5A-3D7F2C7BD2EC}"/>
              </a:ext>
            </a:extLst>
          </p:cNvPr>
          <p:cNvSpPr txBox="1">
            <a:spLocks/>
          </p:cNvSpPr>
          <p:nvPr/>
        </p:nvSpPr>
        <p:spPr>
          <a:xfrm>
            <a:off x="398352" y="4829559"/>
            <a:ext cx="5157787" cy="131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3600" dirty="0"/>
              <a:t>Series of instructions telling a computer how to solve a problem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9B52-40F8-044C-A3C1-A303216DE4C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861173-9CA9-477A-B191-23D4BDE863C4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A7AF3-315B-5BA9-DF27-2261F13B45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EB33-C9C3-4C9C-E9A0-D542AFDF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Python Learning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823C-C586-CCF4-92BA-D0C3393A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586" y="1690687"/>
            <a:ext cx="9942786" cy="44862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Python For Everyone -- PY4E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This program was created by Dr. Charles Severance (</a:t>
            </a:r>
            <a:r>
              <a:rPr lang="en-US" sz="3600" dirty="0">
                <a:solidFill>
                  <a:srgbClr val="7030A0"/>
                </a:solidFill>
              </a:rPr>
              <a:t>a.k.a. Dr. Chuck</a:t>
            </a:r>
            <a:r>
              <a:rPr lang="en-US" sz="36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He’s a Clinical Professor at the </a:t>
            </a:r>
            <a:r>
              <a:rPr lang="en-US" sz="3600" i="1" dirty="0"/>
              <a:t>University of Michigan School of Information Technology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  <a:hlinkClick r:id="rId2"/>
              </a:rPr>
              <a:t>https://www.py4e.com/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B07A1-8AE9-1110-72B5-7FDCBB83EA8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2ECCD9-58D0-470F-8C95-B88E43B5F5E9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EE552-7750-C29C-9A6C-B991ABBB16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630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4000"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76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 dirty="0"/>
              <a:t>PYTHON</a:t>
            </a:r>
            <a:endParaRPr dirty="0"/>
          </a:p>
        </p:txBody>
      </p:sp>
      <p:sp>
        <p:nvSpPr>
          <p:cNvPr id="189" name="Google Shape;189;p8"/>
          <p:cNvSpPr txBox="1">
            <a:spLocks noGrp="1"/>
          </p:cNvSpPr>
          <p:nvPr>
            <p:ph type="body" idx="1"/>
          </p:nvPr>
        </p:nvSpPr>
        <p:spPr>
          <a:xfrm>
            <a:off x="196949" y="1303284"/>
            <a:ext cx="5899051" cy="121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Python is considered a high-level language</a:t>
            </a:r>
            <a:endParaRPr dirty="0"/>
          </a:p>
        </p:txBody>
      </p:sp>
      <p:sp>
        <p:nvSpPr>
          <p:cNvPr id="190" name="Google Shape;190;p8"/>
          <p:cNvSpPr txBox="1">
            <a:spLocks noGrp="1"/>
          </p:cNvSpPr>
          <p:nvPr>
            <p:ph type="body" idx="2"/>
          </p:nvPr>
        </p:nvSpPr>
        <p:spPr>
          <a:xfrm>
            <a:off x="336331" y="2520066"/>
            <a:ext cx="5569571" cy="40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dirty="0"/>
              <a:t>Programs must be processed before they can run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dirty="0"/>
              <a:t>The lowest level languages are known as Machine Languages.</a:t>
            </a:r>
          </a:p>
          <a:p>
            <a:pPr marL="228600" lvl="0" indent="-228600">
              <a:buSzPct val="100000"/>
            </a:pPr>
            <a:r>
              <a:rPr lang="en-US" sz="3200" dirty="0"/>
              <a:t>Machine Languages encode instructions in binary that is easily executed by computers</a:t>
            </a:r>
            <a:endParaRPr dirty="0"/>
          </a:p>
        </p:txBody>
      </p:sp>
      <p:sp>
        <p:nvSpPr>
          <p:cNvPr id="191" name="Google Shape;191;p8"/>
          <p:cNvSpPr txBox="1">
            <a:spLocks noGrp="1"/>
          </p:cNvSpPr>
          <p:nvPr>
            <p:ph type="body" idx="3"/>
          </p:nvPr>
        </p:nvSpPr>
        <p:spPr>
          <a:xfrm>
            <a:off x="6096000" y="1303284"/>
            <a:ext cx="5664591" cy="121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Easier to use a high-level language</a:t>
            </a:r>
            <a:endParaRPr dirty="0"/>
          </a:p>
        </p:txBody>
      </p:sp>
      <p:sp>
        <p:nvSpPr>
          <p:cNvPr id="192" name="Google Shape;192;p8"/>
          <p:cNvSpPr txBox="1">
            <a:spLocks noGrp="1"/>
          </p:cNvSpPr>
          <p:nvPr>
            <p:ph type="body" idx="4"/>
          </p:nvPr>
        </p:nvSpPr>
        <p:spPr>
          <a:xfrm>
            <a:off x="6286099" y="2541095"/>
            <a:ext cx="54744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More like natural language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Takes less time to write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Shorter and easier to read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More likely to be correct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High-level languages need to be “translate” into machine language for computers to understand.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BA5CA-CF27-4E6F-3A4E-C9FA6F8BC94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B102BA-3E96-40F6-9147-3718B446AE6E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B05AB-4669-7601-00EF-B9709BB9F3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7843"/>
          </a:srgbClr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dirty="0"/>
              <a:t>Two “ways” to Process Code</a:t>
            </a:r>
            <a:endParaRPr dirty="0"/>
          </a:p>
        </p:txBody>
      </p:sp>
      <p:sp>
        <p:nvSpPr>
          <p:cNvPr id="198" name="Google Shape;19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Interpreter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Reads a high-level program and executes it, meaning it does what the program says.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Processes a little at a time, reading lines and performing computations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Compiler</a:t>
            </a:r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Reads the program and translates it completely before starting to run it.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6D93F-9D66-6531-9281-DD30F096CB5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B59F359-7D3D-4021-9703-3A28163362EB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15848D-E49C-B358-AAF3-93BB403911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dirty="0"/>
              <a:t>Python is an Interpreted language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94AA93-7809-0351-6884-0136BAF89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The source code of a Python program is converted into </a:t>
            </a:r>
            <a:r>
              <a:rPr lang="en-US" sz="4000" b="1" i="1" dirty="0"/>
              <a:t>bytecode</a:t>
            </a:r>
            <a:r>
              <a:rPr lang="en-US" sz="4000" dirty="0"/>
              <a:t> that is then executed by the Python virtual machine.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Python is different from major compiled languages, such as Java, C and C + +; Python code is not required to be built and linked like code for these languages.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683C2-2A7B-3BAB-AE70-67E13EE11A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F433C3D-4969-4D56-8F08-C51CF78CBA57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2141E-FE56-40C7-7C73-EFF404532F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5882"/>
          </a:srgbClr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 dirty="0"/>
              <a:t>Two Ways to use Python</a:t>
            </a:r>
            <a:endParaRPr dirty="0"/>
          </a:p>
        </p:txBody>
      </p:sp>
      <p:sp>
        <p:nvSpPr>
          <p:cNvPr id="207" name="Google Shape;207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Shell</a:t>
            </a:r>
            <a:endParaRPr/>
          </a:p>
        </p:txBody>
      </p:sp>
      <p:pic>
        <p:nvPicPr>
          <p:cNvPr id="208" name="Google Shape;208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6387" y="2505075"/>
            <a:ext cx="3684588" cy="36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Files</a:t>
            </a:r>
            <a:endParaRPr/>
          </a:p>
        </p:txBody>
      </p:sp>
      <p:pic>
        <p:nvPicPr>
          <p:cNvPr id="210" name="Google Shape;210;p10" descr="Text, letter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 r="35667"/>
          <a:stretch/>
        </p:blipFill>
        <p:spPr>
          <a:xfrm>
            <a:off x="7037283" y="3125997"/>
            <a:ext cx="4488667" cy="21701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3C00-8C7A-B985-7E6C-15DD948688D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8DE07-B4AB-48E7-B3DA-2B32188FE410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0303D9-8D94-BF8F-C8EF-3E5A0194D3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929</Words>
  <Application>Microsoft Office PowerPoint</Application>
  <PresentationFormat>Widescreen</PresentationFormat>
  <Paragraphs>149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Sorts Mill Goudy</vt:lpstr>
      <vt:lpstr>Wingdings</vt:lpstr>
      <vt:lpstr>Office Theme</vt:lpstr>
      <vt:lpstr>MarrakeshVTI</vt:lpstr>
      <vt:lpstr>1_Office Theme</vt:lpstr>
      <vt:lpstr>2_Office Theme</vt:lpstr>
      <vt:lpstr>Data Analytics Intro to Python</vt:lpstr>
      <vt:lpstr>PowerPoint Presentation</vt:lpstr>
      <vt:lpstr>What will you learn along the way?</vt:lpstr>
      <vt:lpstr>Algorithms</vt:lpstr>
      <vt:lpstr>Python Learning Materials</vt:lpstr>
      <vt:lpstr>PYTHON</vt:lpstr>
      <vt:lpstr>Two “ways” to Process Code</vt:lpstr>
      <vt:lpstr>Python is an Interpreted language</vt:lpstr>
      <vt:lpstr>Two Ways to use Python</vt:lpstr>
      <vt:lpstr>You’ve chosen to learn another language!  Be patient, and keep practicing!</vt:lpstr>
      <vt:lpstr>Types of Languages</vt:lpstr>
      <vt:lpstr>Common Vocabulary in Python</vt:lpstr>
      <vt:lpstr>PowerPoint Presentation</vt:lpstr>
      <vt:lpstr>Let’s write our  First  Program! </vt:lpstr>
      <vt:lpstr>print(“Hello, World!”</vt:lpstr>
      <vt:lpstr>Input(What is your name?”)</vt:lpstr>
      <vt:lpstr>Debugging</vt:lpstr>
      <vt:lpstr>Examples of Error Types</vt:lpstr>
      <vt:lpstr>Debugging  is a VERY useful skill in programming!</vt:lpstr>
      <vt:lpstr>Helpful debugging tips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Intro to Python</dc:title>
  <dc:creator>Ashley Hunter</dc:creator>
  <cp:lastModifiedBy>Johan Bester</cp:lastModifiedBy>
  <cp:revision>21</cp:revision>
  <cp:lastPrinted>2022-10-21T03:15:16Z</cp:lastPrinted>
  <dcterms:created xsi:type="dcterms:W3CDTF">2022-01-10T14:56:28Z</dcterms:created>
  <dcterms:modified xsi:type="dcterms:W3CDTF">2022-10-21T03:15:29Z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