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64" r:id="rId2"/>
  </p:sldMasterIdLst>
  <p:notesMasterIdLst>
    <p:notesMasterId r:id="rId14"/>
  </p:notesMasterIdLst>
  <p:sldIdLst>
    <p:sldId id="274" r:id="rId3"/>
    <p:sldId id="286" r:id="rId4"/>
    <p:sldId id="292" r:id="rId5"/>
    <p:sldId id="285" r:id="rId6"/>
    <p:sldId id="293" r:id="rId7"/>
    <p:sldId id="287" r:id="rId8"/>
    <p:sldId id="296" r:id="rId9"/>
    <p:sldId id="288" r:id="rId10"/>
    <p:sldId id="291" r:id="rId11"/>
    <p:sldId id="295" r:id="rId12"/>
    <p:sldId id="294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8" roundtripDataSignature="AMtx7mg1jRVB5ptXq1eZYLCKV2hfsmrw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82" Type="http://schemas.openxmlformats.org/officeDocument/2006/relationships/tableStyles" Target="tableStyles.xml"/><Relationship Id="rId10" Type="http://schemas.openxmlformats.org/officeDocument/2006/relationships/slide" Target="slides/slide8.xml"/><Relationship Id="rId78" Type="http://customschemas.google.com/relationships/presentationmetadata" Target="metadata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3749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3522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3222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8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8"/>
          <p:cNvSpPr txBox="1"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20" name="Google Shape;20;p68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15BF954-7EDD-48F1-B8AD-AB62666F3752}" type="datetime1">
              <a:rPr lang="en-US" smtClean="0"/>
              <a:t>10/23/2022</a:t>
            </a:fld>
            <a:endParaRPr/>
          </a:p>
        </p:txBody>
      </p:sp>
      <p:sp>
        <p:nvSpPr>
          <p:cNvPr id="21" name="Google Shape;21;p68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8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84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84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84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84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84"/>
          <p:cNvSpPr txBox="1"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84"/>
          <p:cNvSpPr>
            <a:spLocks noGrp="1"/>
          </p:cNvSpPr>
          <p:nvPr>
            <p:ph type="pic" idx="2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18" name="Google Shape;118;p84"/>
          <p:cNvSpPr txBox="1">
            <a:spLocks noGrp="1"/>
          </p:cNvSpPr>
          <p:nvPr>
            <p:ph type="body" idx="3"/>
          </p:nvPr>
        </p:nvSpPr>
        <p:spPr>
          <a:xfrm>
            <a:off x="913795" y="4572443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84"/>
          <p:cNvSpPr txBox="1">
            <a:spLocks noGrp="1"/>
          </p:cNvSpPr>
          <p:nvPr>
            <p:ph type="body" idx="4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84"/>
          <p:cNvSpPr>
            <a:spLocks noGrp="1"/>
          </p:cNvSpPr>
          <p:nvPr>
            <p:ph type="pic" idx="5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21" name="Google Shape;121;p84"/>
          <p:cNvSpPr txBox="1">
            <a:spLocks noGrp="1"/>
          </p:cNvSpPr>
          <p:nvPr>
            <p:ph type="body" idx="6"/>
          </p:nvPr>
        </p:nvSpPr>
        <p:spPr>
          <a:xfrm>
            <a:off x="4441435" y="4572442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22" name="Google Shape;122;p84"/>
          <p:cNvSpPr txBox="1">
            <a:spLocks noGrp="1"/>
          </p:cNvSpPr>
          <p:nvPr>
            <p:ph type="body" idx="7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p84"/>
          <p:cNvSpPr>
            <a:spLocks noGrp="1"/>
          </p:cNvSpPr>
          <p:nvPr>
            <p:ph type="pic" idx="8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24" name="Google Shape;124;p84"/>
          <p:cNvSpPr txBox="1">
            <a:spLocks noGrp="1"/>
          </p:cNvSpPr>
          <p:nvPr>
            <p:ph type="body" idx="9"/>
          </p:nvPr>
        </p:nvSpPr>
        <p:spPr>
          <a:xfrm>
            <a:off x="7966572" y="4572442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25" name="Google Shape;125;p84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E2035AC-6CBD-4622-B3A3-C494386CCBB2}" type="datetime1">
              <a:rPr lang="en-US" smtClean="0"/>
              <a:t>10/23/2022</a:t>
            </a:fld>
            <a:endParaRPr/>
          </a:p>
        </p:txBody>
      </p:sp>
      <p:sp>
        <p:nvSpPr>
          <p:cNvPr id="126" name="Google Shape;126;p84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84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ADFED11-FD94-41BC-A3B3-AC2E6F0C1991}" type="datetime1">
              <a:rPr lang="en-US" smtClean="0"/>
              <a:t>10/23/2022</a:t>
            </a:fld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511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F26E3F9-F3C4-4976-AD31-E684AA9FEF4C}" type="datetime1">
              <a:rPr lang="en-US" smtClean="0"/>
              <a:t>10/23/2022</a:t>
            </a:fld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686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93620FD-BDFB-4D3E-BA88-BC3983848DBD}" type="datetime1">
              <a:rPr lang="en-US" smtClean="0"/>
              <a:t>10/23/2022</a:t>
            </a:fld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382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74E5FAE-BEC7-4340-A2EE-E3A1AB05916F}" type="datetime1">
              <a:rPr lang="en-US" smtClean="0"/>
              <a:t>10/23/2022</a:t>
            </a:fld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289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7955EFC-90C3-46DB-85E2-C267583A0FED}" type="datetime1">
              <a:rPr lang="en-US" smtClean="0"/>
              <a:t>10/23/2022</a:t>
            </a:fld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149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2D540FD-09D5-4B50-A3BD-B5A7C073190D}" type="datetime1">
              <a:rPr lang="en-US" smtClean="0"/>
              <a:t>10/23/2022</a:t>
            </a:fld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125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566BDF9-0484-466D-AAFC-78C5F073D06A}" type="datetime1">
              <a:rPr lang="en-US" smtClean="0"/>
              <a:t>10/23/2022</a:t>
            </a:fld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470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4158A34-F161-4B68-AE1E-325B66E85ACD}" type="datetime1">
              <a:rPr lang="en-US" smtClean="0"/>
              <a:t>10/23/2022</a:t>
            </a:fld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131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9A3ABFA-92CD-4612-AFF9-B476C36316DF}" type="datetime1">
              <a:rPr lang="en-US" smtClean="0"/>
              <a:t>10/23/2022</a:t>
            </a:fld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725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69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3795" y="1734506"/>
            <a:ext cx="5029200" cy="4099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69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38357" y="1734506"/>
            <a:ext cx="5029200" cy="409995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69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9"/>
          <p:cNvSpPr txBox="1"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28" name="Google Shape;28;p69"/>
          <p:cNvSpPr txBox="1">
            <a:spLocks noGrp="1"/>
          </p:cNvSpPr>
          <p:nvPr>
            <p:ph type="body" idx="2"/>
          </p:nvPr>
        </p:nvSpPr>
        <p:spPr>
          <a:xfrm>
            <a:off x="1046013" y="2702103"/>
            <a:ext cx="4764764" cy="30435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marL="914400" lvl="1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marL="1371600" lvl="2" indent="-29083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marL="1828800" lvl="3" indent="-281939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marL="2286000" lvl="4" indent="-281939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29" name="Google Shape;29;p69"/>
          <p:cNvSpPr txBox="1">
            <a:spLocks noGrp="1"/>
          </p:cNvSpPr>
          <p:nvPr>
            <p:ph type="body" idx="3"/>
          </p:nvPr>
        </p:nvSpPr>
        <p:spPr>
          <a:xfrm>
            <a:off x="6363166" y="1855152"/>
            <a:ext cx="4779582" cy="69249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30" name="Google Shape;30;p69"/>
          <p:cNvSpPr txBox="1">
            <a:spLocks noGrp="1"/>
          </p:cNvSpPr>
          <p:nvPr>
            <p:ph type="body" idx="4"/>
          </p:nvPr>
        </p:nvSpPr>
        <p:spPr>
          <a:xfrm>
            <a:off x="6363167" y="2702103"/>
            <a:ext cx="4779581" cy="30435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marL="914400" lvl="1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marL="1371600" lvl="2" indent="-29083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marL="1828800" lvl="3" indent="-281939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marL="2286000" lvl="4" indent="-281939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31" name="Google Shape;31;p69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C952A2F-8ACF-4492-83F3-66DC7827CB79}" type="datetime1">
              <a:rPr lang="en-US" smtClean="0"/>
              <a:t>10/23/2022</a:t>
            </a:fld>
            <a:endParaRPr/>
          </a:p>
        </p:txBody>
      </p:sp>
      <p:sp>
        <p:nvSpPr>
          <p:cNvPr id="32" name="Google Shape;32;p69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9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88F3706-0534-4806-B7C7-F6529E3207F7}" type="datetime1">
              <a:rPr lang="en-US" smtClean="0"/>
              <a:t>10/23/2022</a:t>
            </a:fld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861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308BED5-D60A-410A-AAC7-DDF032446C73}" type="datetime1">
              <a:rPr lang="en-US" smtClean="0"/>
              <a:t>10/23/2022</a:t>
            </a:fld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18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3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6169C2E-D3A5-4BD4-8029-5FD398367A88}" type="datetime1">
              <a:rPr lang="en-US" smtClean="0"/>
              <a:t>10/23/2022</a:t>
            </a:fld>
            <a:endParaRPr/>
          </a:p>
        </p:txBody>
      </p:sp>
      <p:sp>
        <p:nvSpPr>
          <p:cNvPr id="59" name="Google Shape;59;p73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3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5"/>
          <p:cNvSpPr txBox="1">
            <a:spLocks noGrp="1"/>
          </p:cNvSpPr>
          <p:nvPr>
            <p:ph type="body" idx="1"/>
          </p:nvPr>
        </p:nvSpPr>
        <p:spPr>
          <a:xfrm>
            <a:off x="4855633" y="609600"/>
            <a:ext cx="6411924" cy="50800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72" name="Google Shape;72;p75"/>
          <p:cNvSpPr txBox="1">
            <a:spLocks noGrp="1"/>
          </p:cNvSpPr>
          <p:nvPr>
            <p:ph type="body" idx="2"/>
          </p:nvPr>
        </p:nvSpPr>
        <p:spPr>
          <a:xfrm>
            <a:off x="913795" y="2673351"/>
            <a:ext cx="3706889" cy="30162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75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94E4269-EA10-47AC-92DE-95EC26F56A07}" type="datetime1">
              <a:rPr lang="en-US" smtClean="0"/>
              <a:t>10/23/2022</a:t>
            </a:fld>
            <a:endParaRPr/>
          </a:p>
        </p:txBody>
      </p:sp>
      <p:sp>
        <p:nvSpPr>
          <p:cNvPr id="74" name="Google Shape;74;p75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5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6"/>
          <p:cNvSpPr txBox="1"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6"/>
          <p:cNvSpPr txBox="1"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76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82E8012-A8A0-4AA4-B626-13E3BCF4A313}" type="datetime1">
              <a:rPr lang="en-US" smtClean="0"/>
              <a:t>10/23/2022</a:t>
            </a:fld>
            <a:endParaRPr/>
          </a:p>
        </p:txBody>
      </p:sp>
      <p:sp>
        <p:nvSpPr>
          <p:cNvPr id="80" name="Google Shape;80;p76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6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80" descr="Slate-V2-HD-pano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80"/>
          <p:cNvSpPr txBox="1"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80"/>
          <p:cNvSpPr>
            <a:spLocks noGrp="1"/>
          </p:cNvSpPr>
          <p:nvPr>
            <p:ph type="pic" idx="2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86" name="Google Shape;86;p80"/>
          <p:cNvSpPr txBox="1">
            <a:spLocks noGrp="1"/>
          </p:cNvSpPr>
          <p:nvPr>
            <p:ph type="body" idx="1"/>
          </p:nvPr>
        </p:nvSpPr>
        <p:spPr>
          <a:xfrm>
            <a:off x="913795" y="5247728"/>
            <a:ext cx="10353762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7" name="Google Shape;87;p80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3A5D87B-B579-4F72-A0FE-6EEAE56236A8}" type="datetime1">
              <a:rPr lang="en-US" smtClean="0"/>
              <a:t>10/23/2022</a:t>
            </a:fld>
            <a:endParaRPr/>
          </a:p>
        </p:txBody>
      </p:sp>
      <p:sp>
        <p:nvSpPr>
          <p:cNvPr id="88" name="Google Shape;88;p80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80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1"/>
          <p:cNvSpPr txBox="1"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1"/>
          <p:cNvSpPr txBox="1">
            <a:spLocks noGrp="1"/>
          </p:cNvSpPr>
          <p:nvPr>
            <p:ph type="body" idx="1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93" name="Google Shape;93;p81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8A77904-CA0D-4777-BC48-9FC8B6CB7A53}" type="datetime1">
              <a:rPr lang="en-US" smtClean="0"/>
              <a:t>10/23/2022</a:t>
            </a:fld>
            <a:endParaRPr/>
          </a:p>
        </p:txBody>
      </p:sp>
      <p:sp>
        <p:nvSpPr>
          <p:cNvPr id="94" name="Google Shape;94;p81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81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2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82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82"/>
          <p:cNvSpPr txBox="1">
            <a:spLocks noGrp="1"/>
          </p:cNvSpPr>
          <p:nvPr>
            <p:ph type="body" idx="2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100" name="Google Shape;100;p82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8DC021D-53FB-47E1-B026-C7664125019F}" type="datetime1">
              <a:rPr lang="en-US" smtClean="0"/>
              <a:t>10/23/2022</a:t>
            </a:fld>
            <a:endParaRPr/>
          </a:p>
        </p:txBody>
      </p:sp>
      <p:sp>
        <p:nvSpPr>
          <p:cNvPr id="101" name="Google Shape;101;p82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82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82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80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8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80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3"/>
          <p:cNvSpPr txBox="1"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83"/>
          <p:cNvSpPr txBox="1">
            <a:spLocks noGrp="1"/>
          </p:cNvSpPr>
          <p:nvPr>
            <p:ph type="body" idx="1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108" name="Google Shape;108;p83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FE02C17-0C96-4A52-89DA-AB77B20D069B}" type="datetime1">
              <a:rPr lang="en-US" smtClean="0"/>
              <a:t>10/23/2022</a:t>
            </a:fld>
            <a:endParaRPr/>
          </a:p>
        </p:txBody>
      </p:sp>
      <p:sp>
        <p:nvSpPr>
          <p:cNvPr id="109" name="Google Shape;109;p83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83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Arial"/>
              <a:buNone/>
              <a:defRPr sz="4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66"/>
          <p:cNvSpPr txBox="1"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835" algn="l" rtl="0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1610"/>
              <a:buFont typeface="Noto Sans Symbols"/>
              <a:buChar char="◈"/>
              <a:defRPr sz="2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194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70"/>
              <a:buFont typeface="Noto Sans Symbols"/>
              <a:buChar char="🞚"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🞚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6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3BF644B-E410-462A-9B35-BDE3BD9D2152}" type="datetime1">
              <a:rPr lang="en-US" smtClean="0"/>
              <a:t>10/23/2022</a:t>
            </a:fld>
            <a:endParaRPr/>
          </a:p>
        </p:txBody>
      </p:sp>
      <p:sp>
        <p:nvSpPr>
          <p:cNvPr id="9" name="Google Shape;9;p66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66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5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ransition spd="slow">
    <p:randomBar dir="vert"/>
  </p:transition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DA3CA6AF-33A3-42D0-9717-0DDFECD8E0C4}" type="datetime1">
              <a:rPr lang="en-US" smtClean="0"/>
              <a:t>10/23/2022</a:t>
            </a:fld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78239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owardsdatascience.com/enrich-your-jupyter-notebook-with-these-tips-55c8ead25255" TargetMode="External"/><Relationship Id="rId5" Type="http://schemas.openxmlformats.org/officeDocument/2006/relationships/hyperlink" Target="https://www.dataquest.io/blog/jupyter-notebook-tutorial" TargetMode="External"/><Relationship Id="rId4" Type="http://schemas.openxmlformats.org/officeDocument/2006/relationships/hyperlink" Target="https://jupyter-notebook-beginner-guide.readthedocs.io/en/latest/index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upyter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68000"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/>
          <p:nvPr/>
        </p:nvSpPr>
        <p:spPr>
          <a:xfrm>
            <a:off x="2494671" y="2565914"/>
            <a:ext cx="7512148" cy="2053883"/>
          </a:xfrm>
          <a:prstGeom prst="rect">
            <a:avLst/>
          </a:prstGeom>
          <a:solidFill>
            <a:srgbClr val="FFFF00">
              <a:alpha val="63921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>
            <a:spLocks noGrp="1"/>
          </p:cNvSpPr>
          <p:nvPr>
            <p:ph type="ctrTitle"/>
          </p:nvPr>
        </p:nvSpPr>
        <p:spPr>
          <a:xfrm>
            <a:off x="1678745" y="162503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 dirty="0" err="1"/>
              <a:t>Jupyter</a:t>
            </a:r>
            <a:r>
              <a:rPr lang="en-US" b="1" dirty="0"/>
              <a:t> Notebook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04AA77-F071-0579-BC20-2C71987C9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22" y="89259"/>
            <a:ext cx="11555968" cy="6717942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31B04A-C739-1E2C-8619-99151EC91FD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DF021-076C-4CF1-BCE2-796505D2A672}" type="datetime1">
              <a:rPr lang="en-US" smtClean="0"/>
              <a:t>10/23/2022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64AB9-A192-63FC-8D58-8A055C0390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35153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6"/>
          <p:cNvSpPr txBox="1">
            <a:spLocks noGrp="1"/>
          </p:cNvSpPr>
          <p:nvPr>
            <p:ph type="title" idx="4294967295"/>
          </p:nvPr>
        </p:nvSpPr>
        <p:spPr>
          <a:xfrm>
            <a:off x="0" y="1071386"/>
            <a:ext cx="12192000" cy="578661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 sz="2800" b="1" dirty="0">
                <a:latin typeface="+mn-lt"/>
              </a:rPr>
              <a:t>The </a:t>
            </a:r>
            <a:r>
              <a:rPr lang="en-US" sz="2800" b="1" dirty="0" err="1">
                <a:latin typeface="+mn-lt"/>
              </a:rPr>
              <a:t>Jupyter</a:t>
            </a:r>
            <a:r>
              <a:rPr lang="en-US" sz="2800" b="1" dirty="0">
                <a:latin typeface="+mn-lt"/>
              </a:rPr>
              <a:t> Notebooks Project</a:t>
            </a:r>
            <a:br>
              <a:rPr lang="en-US" sz="2800" dirty="0">
                <a:latin typeface="+mn-lt"/>
                <a:hlinkClick r:id="rId3"/>
              </a:rPr>
            </a:br>
            <a:r>
              <a:rPr lang="en-US" sz="2800" dirty="0">
                <a:latin typeface="+mn-lt"/>
                <a:hlinkClick r:id="rId3"/>
              </a:rPr>
              <a:t>https://jupyter.org</a:t>
            </a:r>
            <a:br>
              <a:rPr lang="en-US" sz="2800" dirty="0">
                <a:latin typeface="+mn-lt"/>
              </a:rPr>
            </a:br>
            <a:br>
              <a:rPr lang="en-US" sz="2800" dirty="0">
                <a:latin typeface="+mn-lt"/>
              </a:rPr>
            </a:br>
            <a:r>
              <a:rPr lang="en-US" sz="2800" dirty="0" err="1">
                <a:latin typeface="+mn-lt"/>
              </a:rPr>
              <a:t>Jupyter</a:t>
            </a:r>
            <a:r>
              <a:rPr lang="en-US" sz="2800" dirty="0">
                <a:latin typeface="+mn-lt"/>
              </a:rPr>
              <a:t> Notebook Quick Start Guide --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  <a:hlinkClick r:id="rId4"/>
              </a:rPr>
              <a:t>https://jupyter-notebook-beginner-guide.readthedocs.io/en/latest/index.html</a:t>
            </a:r>
            <a:br>
              <a:rPr lang="en-US" sz="2800" dirty="0">
                <a:latin typeface="+mn-lt"/>
              </a:rPr>
            </a:b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How to Use </a:t>
            </a:r>
            <a:r>
              <a:rPr lang="en-US" sz="2800" dirty="0" err="1">
                <a:latin typeface="+mn-lt"/>
              </a:rPr>
              <a:t>Jupyter</a:t>
            </a:r>
            <a:r>
              <a:rPr lang="en-US" sz="2800" dirty="0">
                <a:latin typeface="+mn-lt"/>
              </a:rPr>
              <a:t> Notebook: A Beginner’s Tutorial </a:t>
            </a:r>
            <a:r>
              <a:rPr lang="en-US" sz="2800" dirty="0">
                <a:latin typeface="+mn-lt"/>
                <a:hlinkClick r:id="rId5"/>
              </a:rPr>
              <a:t>–</a:t>
            </a:r>
            <a:r>
              <a:rPr lang="en-US" sz="2800" dirty="0">
                <a:latin typeface="+mn-lt"/>
              </a:rPr>
              <a:t> 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  <a:hlinkClick r:id="rId5"/>
              </a:rPr>
              <a:t>https://www.dataquest.io/blog/jupyter-notebook-tutorial</a:t>
            </a:r>
            <a:br>
              <a:rPr lang="en-US" sz="2800" dirty="0">
                <a:latin typeface="+mn-lt"/>
              </a:rPr>
            </a:b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Excellent Article on beautifying </a:t>
            </a:r>
            <a:r>
              <a:rPr lang="en-US" sz="2800" dirty="0" err="1">
                <a:latin typeface="+mn-lt"/>
              </a:rPr>
              <a:t>Jupyter</a:t>
            </a:r>
            <a:r>
              <a:rPr lang="en-US" sz="2800" dirty="0">
                <a:latin typeface="+mn-lt"/>
              </a:rPr>
              <a:t> Notebooks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  <a:hlinkClick r:id="rId6"/>
              </a:rPr>
              <a:t>https://towardsdatascience.com/enrich-your-jupyter-notebook-with-these-tips-55c8ead25255</a:t>
            </a:r>
            <a:br>
              <a:rPr lang="en-US" sz="2800" dirty="0">
                <a:latin typeface="+mn-lt"/>
              </a:rPr>
            </a:br>
            <a:endParaRPr lang="en-US" sz="2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AE5890-44F6-C8A5-EEF5-31604CC9FCC6}"/>
              </a:ext>
            </a:extLst>
          </p:cNvPr>
          <p:cNvSpPr txBox="1"/>
          <p:nvPr/>
        </p:nvSpPr>
        <p:spPr>
          <a:xfrm>
            <a:off x="592666" y="240389"/>
            <a:ext cx="11006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Read more about </a:t>
            </a:r>
            <a:r>
              <a:rPr lang="en-US" sz="4800" dirty="0" err="1">
                <a:solidFill>
                  <a:schemeClr val="bg1"/>
                </a:solidFill>
              </a:rPr>
              <a:t>Jupyter</a:t>
            </a:r>
            <a:r>
              <a:rPr lang="en-US" sz="4800" dirty="0">
                <a:solidFill>
                  <a:schemeClr val="bg1"/>
                </a:solidFill>
              </a:rPr>
              <a:t> Notebook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34E2CD-63E6-E565-572C-A9BDA541DC6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A828E2D-C265-41D1-B951-ECAB12585420}" type="datetime1">
              <a:rPr lang="en-US" smtClean="0"/>
              <a:t>10/23/2022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2BE8E-ADAA-CA8A-9EB3-8A7AF37566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9144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1"/>
          <p:cNvSpPr txBox="1">
            <a:spLocks noGrp="1"/>
          </p:cNvSpPr>
          <p:nvPr>
            <p:ph type="title"/>
          </p:nvPr>
        </p:nvSpPr>
        <p:spPr>
          <a:xfrm>
            <a:off x="899241" y="192157"/>
            <a:ext cx="10353762" cy="99317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Arial"/>
              <a:buNone/>
            </a:pPr>
            <a:r>
              <a:rPr lang="en-US" b="1" dirty="0"/>
              <a:t>What is </a:t>
            </a:r>
            <a:r>
              <a:rPr lang="en-US" b="1" dirty="0" err="1"/>
              <a:t>Jupyter</a:t>
            </a:r>
            <a:r>
              <a:rPr lang="en-US" b="1" dirty="0"/>
              <a:t> Notebook?</a:t>
            </a:r>
            <a:endParaRPr dirty="0"/>
          </a:p>
        </p:txBody>
      </p:sp>
      <p:sp>
        <p:nvSpPr>
          <p:cNvPr id="569" name="Google Shape;569;p31"/>
          <p:cNvSpPr txBox="1">
            <a:spLocks noGrp="1"/>
          </p:cNvSpPr>
          <p:nvPr>
            <p:ph type="body" idx="1"/>
          </p:nvPr>
        </p:nvSpPr>
        <p:spPr>
          <a:xfrm>
            <a:off x="191910" y="1106311"/>
            <a:ext cx="11841063" cy="575168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900" indent="0">
              <a:spcBef>
                <a:spcPts val="0"/>
              </a:spcBef>
              <a:buSzPts val="1610"/>
              <a:buNone/>
            </a:pPr>
            <a:r>
              <a:rPr lang="en-US" sz="2800" dirty="0" err="1"/>
              <a:t>Jupyter</a:t>
            </a:r>
            <a:r>
              <a:rPr lang="en-US" sz="2800" dirty="0"/>
              <a:t> Notebook - an open source web application used to create and share documents that contain ~ live code ~ equations ~ visualizations ~ text</a:t>
            </a:r>
          </a:p>
          <a:p>
            <a:pPr marL="36900" indent="0">
              <a:spcBef>
                <a:spcPts val="0"/>
              </a:spcBef>
              <a:buSzPts val="1610"/>
              <a:buNone/>
            </a:pPr>
            <a:endParaRPr lang="en-US" sz="2800" dirty="0"/>
          </a:p>
          <a:p>
            <a:pPr marL="369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10"/>
              <a:buNone/>
            </a:pPr>
            <a:r>
              <a:rPr lang="en-US" sz="2800" dirty="0"/>
              <a:t>The Notebook extends the console-based approach to interactive computing</a:t>
            </a:r>
          </a:p>
          <a:p>
            <a:pPr marL="369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10"/>
              <a:buNone/>
            </a:pPr>
            <a:endParaRPr lang="en-US" sz="2800" dirty="0"/>
          </a:p>
          <a:p>
            <a:pPr marL="36900" lvl="0" indent="0">
              <a:spcBef>
                <a:spcPts val="0"/>
              </a:spcBef>
              <a:buSzPts val="1610"/>
              <a:buNone/>
            </a:pPr>
            <a:r>
              <a:rPr lang="en-US" sz="2800" dirty="0"/>
              <a:t>It’s a web-based application for the whole computation process:-  developing, documenting, executing code, and communicating the results</a:t>
            </a:r>
          </a:p>
          <a:p>
            <a:pPr marL="36900" lvl="0" indent="0">
              <a:spcBef>
                <a:spcPts val="0"/>
              </a:spcBef>
              <a:buSzPts val="1610"/>
              <a:buNone/>
            </a:pPr>
            <a:endParaRPr lang="en-US" sz="2800" dirty="0"/>
          </a:p>
          <a:p>
            <a:pPr marL="36900" lvl="0" indent="0">
              <a:spcBef>
                <a:spcPts val="0"/>
              </a:spcBef>
              <a:buSzPts val="1610"/>
              <a:buNone/>
            </a:pPr>
            <a:r>
              <a:rPr lang="en-US" sz="2800" dirty="0"/>
              <a:t>It’s a spin-off from the </a:t>
            </a:r>
            <a:r>
              <a:rPr lang="en-US" sz="2800" dirty="0" err="1"/>
              <a:t>IPython</a:t>
            </a:r>
            <a:r>
              <a:rPr lang="en-US" sz="2800" dirty="0"/>
              <a:t> project, and is maintained by the open-source community at Project </a:t>
            </a:r>
            <a:r>
              <a:rPr lang="en-US" sz="2800" dirty="0" err="1"/>
              <a:t>Jupyter</a:t>
            </a:r>
            <a:r>
              <a:rPr lang="en-US" sz="2800" dirty="0"/>
              <a:t> -- </a:t>
            </a:r>
            <a:r>
              <a:rPr lang="en-US" sz="2800" dirty="0">
                <a:hlinkClick r:id="rId3"/>
              </a:rPr>
              <a:t>http://jupyter.org/</a:t>
            </a:r>
            <a:endParaRPr lang="en-US" sz="2800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1"/>
          <p:cNvSpPr txBox="1">
            <a:spLocks noGrp="1"/>
          </p:cNvSpPr>
          <p:nvPr>
            <p:ph type="title"/>
          </p:nvPr>
        </p:nvSpPr>
        <p:spPr>
          <a:xfrm>
            <a:off x="214489" y="203446"/>
            <a:ext cx="11593689" cy="78997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Arial"/>
              <a:buNone/>
            </a:pPr>
            <a:r>
              <a:rPr lang="en-US" b="1" dirty="0"/>
              <a:t>What is the value of using </a:t>
            </a:r>
            <a:r>
              <a:rPr lang="en-US" b="1" dirty="0" err="1"/>
              <a:t>Jupyter</a:t>
            </a:r>
            <a:r>
              <a:rPr lang="en-US" b="1" dirty="0"/>
              <a:t> Notebook?</a:t>
            </a:r>
            <a:endParaRPr dirty="0"/>
          </a:p>
        </p:txBody>
      </p:sp>
      <p:sp>
        <p:nvSpPr>
          <p:cNvPr id="569" name="Google Shape;569;p31"/>
          <p:cNvSpPr txBox="1">
            <a:spLocks noGrp="1"/>
          </p:cNvSpPr>
          <p:nvPr>
            <p:ph type="body" idx="1"/>
          </p:nvPr>
        </p:nvSpPr>
        <p:spPr>
          <a:xfrm>
            <a:off x="0" y="1185333"/>
            <a:ext cx="12032974" cy="567266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6000" algn="l" rtl="0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lang="en-US" sz="2800" b="1" dirty="0"/>
              <a:t>A Web Application</a:t>
            </a:r>
            <a:r>
              <a:rPr lang="en-US" sz="2800" dirty="0"/>
              <a:t>: a browser-based tool for interactive authoring of documents -  </a:t>
            </a:r>
            <a:r>
              <a:rPr lang="en-US" sz="2800" dirty="0" err="1"/>
              <a:t>combineding</a:t>
            </a:r>
            <a:r>
              <a:rPr lang="en-US" sz="2800" dirty="0"/>
              <a:t> text, mathematics, code, computations and rich media output.</a:t>
            </a:r>
          </a:p>
          <a:p>
            <a:pPr marL="342900" lvl="0" indent="-306000" algn="l" rtl="0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endParaRPr sz="2800" dirty="0"/>
          </a:p>
          <a:p>
            <a:pPr marL="342900" lvl="0" indent="-306000" algn="l" rtl="0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lang="en-US" sz="2800" b="1" dirty="0"/>
              <a:t>Notebook Documents</a:t>
            </a:r>
            <a:r>
              <a:rPr lang="en-US" sz="2800" dirty="0"/>
              <a:t>: a representation of all content visible in the web application, including inputs and outputs of computations, explanatory text, mathematics, images, and rich media representations of objects.</a:t>
            </a:r>
          </a:p>
          <a:p>
            <a:pPr marL="36900" lvl="0" indent="0" algn="l" rtl="0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None/>
            </a:pPr>
            <a:endParaRPr lang="en-US" sz="2800" dirty="0"/>
          </a:p>
          <a:p>
            <a:pPr marL="36900" lvl="0" indent="0" algn="l" rtl="0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None/>
            </a:pPr>
            <a:r>
              <a:rPr lang="en-US" sz="2800" dirty="0"/>
              <a:t>We’ll also install </a:t>
            </a:r>
            <a:r>
              <a:rPr lang="en-US" sz="2800" dirty="0" err="1"/>
              <a:t>Jupyter</a:t>
            </a:r>
            <a:r>
              <a:rPr lang="en-US" sz="2800" dirty="0"/>
              <a:t> Notebook in VS Code, to use directly inside the IDE, to have a single place to work from as we go.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7210388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0"/>
          <p:cNvSpPr txBox="1">
            <a:spLocks noGrp="1"/>
          </p:cNvSpPr>
          <p:nvPr>
            <p:ph type="body" idx="4294967295"/>
          </p:nvPr>
        </p:nvSpPr>
        <p:spPr>
          <a:xfrm>
            <a:off x="530578" y="428978"/>
            <a:ext cx="10679289" cy="9547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rPr lang="en-US" sz="4400" b="1" u="sng" dirty="0"/>
              <a:t>Install </a:t>
            </a:r>
            <a:r>
              <a:rPr lang="en-US" sz="4400" b="1" u="sng" dirty="0" err="1"/>
              <a:t>Jupyter</a:t>
            </a:r>
            <a:r>
              <a:rPr lang="en-US" sz="4400" b="1" u="sng" dirty="0"/>
              <a:t> Notebook</a:t>
            </a:r>
            <a:endParaRPr sz="3200" dirty="0"/>
          </a:p>
        </p:txBody>
      </p:sp>
      <p:sp>
        <p:nvSpPr>
          <p:cNvPr id="560" name="Google Shape;560;p30"/>
          <p:cNvSpPr txBox="1">
            <a:spLocks noGrp="1"/>
          </p:cNvSpPr>
          <p:nvPr>
            <p:ph type="body" idx="4294967295"/>
          </p:nvPr>
        </p:nvSpPr>
        <p:spPr>
          <a:xfrm>
            <a:off x="2624666" y="1899356"/>
            <a:ext cx="6942667" cy="30592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90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rPr lang="en-US" sz="3600" dirty="0"/>
              <a:t>In your terminal, type</a:t>
            </a:r>
            <a:endParaRPr sz="2800" dirty="0"/>
          </a:p>
          <a:p>
            <a:pPr marL="36900" lvl="0" indent="0" algn="ctr" rtl="0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1960"/>
              <a:buNone/>
            </a:pPr>
            <a:endParaRPr sz="3600" dirty="0"/>
          </a:p>
          <a:p>
            <a:pPr marL="36900" lvl="0" indent="0" algn="ctr">
              <a:spcBef>
                <a:spcPts val="1160"/>
              </a:spcBef>
              <a:buSzPts val="1960"/>
              <a:buNone/>
            </a:pPr>
            <a:r>
              <a:rPr lang="en-US" sz="3600" dirty="0"/>
              <a:t>pip install </a:t>
            </a:r>
            <a:r>
              <a:rPr lang="en-US" sz="3600" dirty="0" err="1"/>
              <a:t>jupyter</a:t>
            </a:r>
            <a:r>
              <a:rPr lang="en-US" sz="3600" dirty="0"/>
              <a:t> notebook</a:t>
            </a:r>
            <a:endParaRPr sz="28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EEE38-2F0F-86BB-ED9A-54BC35E3475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B3A006E-FC73-4408-9443-9B19BB7705D7}" type="datetime1">
              <a:rPr lang="en-US" smtClean="0"/>
              <a:t>10/23/2022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C59797-1DC3-E5EA-A618-AED83B849E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0"/>
          <p:cNvSpPr txBox="1">
            <a:spLocks noGrp="1"/>
          </p:cNvSpPr>
          <p:nvPr>
            <p:ph type="body" idx="4294967295"/>
          </p:nvPr>
        </p:nvSpPr>
        <p:spPr>
          <a:xfrm>
            <a:off x="530578" y="428978"/>
            <a:ext cx="10679289" cy="9547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rPr lang="en-US" sz="4400" b="1" u="sng" dirty="0"/>
              <a:t>Install </a:t>
            </a:r>
            <a:r>
              <a:rPr lang="en-US" sz="4400" b="1" u="sng" dirty="0" err="1"/>
              <a:t>Jupyter</a:t>
            </a:r>
            <a:r>
              <a:rPr lang="en-US" sz="4400" b="1" u="sng" dirty="0"/>
              <a:t> Notebook in VS Code</a:t>
            </a:r>
            <a:endParaRPr sz="3200" dirty="0"/>
          </a:p>
        </p:txBody>
      </p:sp>
      <p:sp>
        <p:nvSpPr>
          <p:cNvPr id="560" name="Google Shape;560;p30"/>
          <p:cNvSpPr txBox="1">
            <a:spLocks noGrp="1"/>
          </p:cNvSpPr>
          <p:nvPr>
            <p:ph type="body" idx="4294967295"/>
          </p:nvPr>
        </p:nvSpPr>
        <p:spPr>
          <a:xfrm>
            <a:off x="530578" y="1899355"/>
            <a:ext cx="11096978" cy="443371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900" lvl="0" indent="0" algn="ctr">
              <a:spcBef>
                <a:spcPts val="0"/>
              </a:spcBef>
              <a:buSzPts val="1960"/>
              <a:buNone/>
            </a:pPr>
            <a:r>
              <a:rPr lang="en-US" sz="3600" dirty="0"/>
              <a:t>Make sure you’re in the correct directory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Open VS Code</a:t>
            </a:r>
          </a:p>
          <a:p>
            <a:pPr marL="36900" lvl="0" indent="0" algn="ctr">
              <a:spcBef>
                <a:spcPts val="0"/>
              </a:spcBef>
              <a:buSzPts val="1960"/>
              <a:buNone/>
            </a:pPr>
            <a:endParaRPr lang="en-US" sz="3600" dirty="0"/>
          </a:p>
          <a:p>
            <a:pPr marL="36900" lvl="0" indent="0" algn="ctr">
              <a:spcBef>
                <a:spcPts val="0"/>
              </a:spcBef>
              <a:buSzPts val="1960"/>
              <a:buNone/>
            </a:pPr>
            <a:r>
              <a:rPr lang="en-US" sz="3600" dirty="0"/>
              <a:t>Add the following Extensions by Microsoft: -</a:t>
            </a:r>
          </a:p>
          <a:p>
            <a:pPr marL="36900" lvl="0" indent="0" algn="ctr">
              <a:spcBef>
                <a:spcPts val="0"/>
              </a:spcBef>
              <a:buSzPts val="1960"/>
              <a:buNone/>
            </a:pPr>
            <a:r>
              <a:rPr lang="en-US" b="1" dirty="0" err="1"/>
              <a:t>J</a:t>
            </a:r>
            <a:r>
              <a:rPr lang="en-US" sz="2800" b="1" dirty="0" err="1"/>
              <a:t>upyter</a:t>
            </a:r>
            <a:r>
              <a:rPr lang="en-US" sz="2800" b="1" dirty="0"/>
              <a:t>, </a:t>
            </a:r>
            <a:r>
              <a:rPr lang="en-US" sz="2800" b="1" dirty="0" err="1"/>
              <a:t>Jupyter</a:t>
            </a:r>
            <a:r>
              <a:rPr lang="en-US" sz="2800" b="1" dirty="0"/>
              <a:t> Keymap, </a:t>
            </a:r>
            <a:r>
              <a:rPr lang="en-US" sz="2800" b="1" dirty="0" err="1"/>
              <a:t>Jupyter</a:t>
            </a:r>
            <a:r>
              <a:rPr lang="en-US" sz="2800" b="1" dirty="0"/>
              <a:t> Notebook Renderer, </a:t>
            </a:r>
            <a:r>
              <a:rPr lang="en-US" sz="2800" b="1" dirty="0" err="1"/>
              <a:t>Jupyter</a:t>
            </a:r>
            <a:r>
              <a:rPr lang="en-US" sz="2800" b="1" dirty="0"/>
              <a:t> Slide Show, and </a:t>
            </a:r>
            <a:r>
              <a:rPr lang="en-US" sz="2800" b="1" dirty="0" err="1"/>
              <a:t>Jupyter</a:t>
            </a:r>
            <a:r>
              <a:rPr lang="en-US" sz="2800" b="1" dirty="0"/>
              <a:t> Cell Tags</a:t>
            </a:r>
            <a:endParaRPr sz="36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07A9D0-7FE2-A5B5-17EC-94BB5D7A76F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0ED67F5-F0A1-41DC-A8FF-D1EE7C886293}" type="datetime1">
              <a:rPr lang="en-US" smtClean="0"/>
              <a:t>10/23/2022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20F94C-CFFC-9A67-A444-D538BBA312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923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2"/>
          <p:cNvSpPr txBox="1">
            <a:spLocks noGrp="1"/>
          </p:cNvSpPr>
          <p:nvPr>
            <p:ph type="title"/>
          </p:nvPr>
        </p:nvSpPr>
        <p:spPr>
          <a:xfrm>
            <a:off x="913794" y="94225"/>
            <a:ext cx="10364411" cy="122657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lang="en-US" sz="4000" b="1" dirty="0"/>
              <a:t>How to start the </a:t>
            </a:r>
            <a:r>
              <a:rPr lang="en-US" sz="4000" b="1" dirty="0" err="1"/>
              <a:t>Jupyter</a:t>
            </a:r>
            <a:r>
              <a:rPr lang="en-US" sz="4000" b="1" dirty="0"/>
              <a:t> Notebook Server</a:t>
            </a:r>
            <a:endParaRPr sz="2400" dirty="0"/>
          </a:p>
        </p:txBody>
      </p:sp>
      <p:sp>
        <p:nvSpPr>
          <p:cNvPr id="575" name="Google Shape;575;p32"/>
          <p:cNvSpPr txBox="1">
            <a:spLocks noGrp="1"/>
          </p:cNvSpPr>
          <p:nvPr>
            <p:ph type="body" idx="2"/>
          </p:nvPr>
        </p:nvSpPr>
        <p:spPr>
          <a:xfrm>
            <a:off x="913794" y="1083733"/>
            <a:ext cx="10364411" cy="1117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1960"/>
              <a:buNone/>
            </a:pPr>
            <a:r>
              <a:rPr lang="en-US" sz="2800" dirty="0">
                <a:solidFill>
                  <a:schemeClr val="lt1"/>
                </a:solidFill>
              </a:rPr>
              <a:t>Type `</a:t>
            </a:r>
            <a:r>
              <a:rPr lang="en-US" sz="2800" dirty="0" err="1">
                <a:solidFill>
                  <a:schemeClr val="lt1"/>
                </a:solidFill>
              </a:rPr>
              <a:t>jupyter</a:t>
            </a:r>
            <a:r>
              <a:rPr lang="en-US" sz="2800" dirty="0">
                <a:solidFill>
                  <a:schemeClr val="lt1"/>
                </a:solidFill>
              </a:rPr>
              <a:t> notebook` in your terminal and press enter</a:t>
            </a:r>
            <a:endParaRPr dirty="0"/>
          </a:p>
        </p:txBody>
      </p:sp>
      <p:pic>
        <p:nvPicPr>
          <p:cNvPr id="576" name="Google Shape;576;p32" descr="Graphical user interface, text, application, email&#10;&#10;Description automatically generated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3794" y="1840089"/>
            <a:ext cx="10364410" cy="49236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7A7B29-5824-636C-9E27-492875AA6B6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F590416-CF8C-4798-B806-F40DA8B6CDEC}" type="datetime1">
              <a:rPr lang="en-US" smtClean="0"/>
              <a:t>10/23/2022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BF002D-5B5A-880F-B774-D360F116CC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75;p32">
            <a:extLst>
              <a:ext uri="{FF2B5EF4-FFF2-40B4-BE49-F238E27FC236}">
                <a16:creationId xmlns:a16="http://schemas.microsoft.com/office/drawing/2014/main" id="{A95AA756-D3F5-37EB-50C1-D9AF88C9B168}"/>
              </a:ext>
            </a:extLst>
          </p:cNvPr>
          <p:cNvSpPr txBox="1">
            <a:spLocks/>
          </p:cNvSpPr>
          <p:nvPr/>
        </p:nvSpPr>
        <p:spPr>
          <a:xfrm>
            <a:off x="913794" y="214490"/>
            <a:ext cx="10364411" cy="82408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0000"/>
              </a:lnSpc>
              <a:spcBef>
                <a:spcPts val="1160"/>
              </a:spcBef>
              <a:buSzPts val="1960"/>
            </a:pPr>
            <a:r>
              <a:rPr lang="en-US" sz="2800" dirty="0">
                <a:solidFill>
                  <a:schemeClr val="lt1"/>
                </a:solidFill>
              </a:rPr>
              <a:t>Starting an existing Notebook  should open a screen like this: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94984-43BD-9C40-221F-8BC4A42E8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33" y="948531"/>
            <a:ext cx="10938933" cy="5635712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F9889-969F-9EA8-8533-8195F6E0057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8473E62-76DE-4E65-A923-E541FF4B4298}" type="datetime1">
              <a:rPr lang="en-US" smtClean="0"/>
              <a:t>10/23/2022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F1D7F-E19F-0E34-6AFF-199033D43B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44799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Google Shape;582;p33" descr="Graphical user interface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225" y="1852612"/>
            <a:ext cx="11639550" cy="31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75;p32">
            <a:extLst>
              <a:ext uri="{FF2B5EF4-FFF2-40B4-BE49-F238E27FC236}">
                <a16:creationId xmlns:a16="http://schemas.microsoft.com/office/drawing/2014/main" id="{9FE71FCA-2A80-2F89-ABC0-2D1361D9EB4E}"/>
              </a:ext>
            </a:extLst>
          </p:cNvPr>
          <p:cNvSpPr txBox="1">
            <a:spLocks/>
          </p:cNvSpPr>
          <p:nvPr/>
        </p:nvSpPr>
        <p:spPr>
          <a:xfrm>
            <a:off x="913794" y="846667"/>
            <a:ext cx="10364411" cy="82408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0000"/>
              </a:lnSpc>
              <a:spcBef>
                <a:spcPts val="1160"/>
              </a:spcBef>
              <a:buSzPts val="1960"/>
            </a:pPr>
            <a:r>
              <a:rPr lang="en-US" sz="2800" dirty="0">
                <a:solidFill>
                  <a:schemeClr val="lt1"/>
                </a:solidFill>
              </a:rPr>
              <a:t>Starting a new kernel should open  a screen like this: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C7225E-8E00-CD1C-2814-3A4632D1DB0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AFE9B77-C426-4235-A3D1-499EF24FF02C}" type="datetime1">
              <a:rPr lang="en-US" smtClean="0"/>
              <a:t>10/23/2022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FDBDC-434B-3BB4-5383-404C2C6CF0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6"/>
          <p:cNvSpPr txBox="1">
            <a:spLocks noGrp="1"/>
          </p:cNvSpPr>
          <p:nvPr>
            <p:ph type="title" idx="4294967295"/>
          </p:nvPr>
        </p:nvSpPr>
        <p:spPr>
          <a:xfrm>
            <a:off x="609600" y="1783644"/>
            <a:ext cx="11006667" cy="492195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 sz="2800" dirty="0"/>
              <a:t>Make sure you’re in the correct directory in the Terminal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Open VS Code (code .)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Either Initialize </a:t>
            </a:r>
            <a:r>
              <a:rPr lang="en-US" sz="2800" dirty="0" err="1"/>
              <a:t>Jupyter</a:t>
            </a:r>
            <a:r>
              <a:rPr lang="en-US" sz="2800" dirty="0"/>
              <a:t> Notebook from the console; This will open the web interface (type </a:t>
            </a:r>
            <a:r>
              <a:rPr lang="en-US" sz="2800" dirty="0" err="1"/>
              <a:t>jupyter</a:t>
            </a:r>
            <a:r>
              <a:rPr lang="en-US" sz="2800" dirty="0"/>
              <a:t> notebook)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-- or –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Or to use </a:t>
            </a:r>
            <a:r>
              <a:rPr lang="en-US" sz="2800" dirty="0" err="1"/>
              <a:t>Jupyter</a:t>
            </a:r>
            <a:r>
              <a:rPr lang="en-US" sz="2800" dirty="0"/>
              <a:t> Notebook inside VS Code, create  a new file with the `.</a:t>
            </a:r>
            <a:r>
              <a:rPr lang="en-US" sz="2800" dirty="0" err="1"/>
              <a:t>ipynb</a:t>
            </a:r>
            <a:r>
              <a:rPr lang="en-US" sz="2800" dirty="0"/>
              <a:t>` extension</a:t>
            </a:r>
            <a:endParaRPr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AE5890-44F6-C8A5-EEF5-31604CC9FCC6}"/>
              </a:ext>
            </a:extLst>
          </p:cNvPr>
          <p:cNvSpPr txBox="1"/>
          <p:nvPr/>
        </p:nvSpPr>
        <p:spPr>
          <a:xfrm>
            <a:off x="609599" y="361246"/>
            <a:ext cx="110066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Using </a:t>
            </a:r>
            <a:r>
              <a:rPr lang="en-US" sz="4000" dirty="0" err="1">
                <a:solidFill>
                  <a:schemeClr val="bg1"/>
                </a:solidFill>
              </a:rPr>
              <a:t>Jupyter</a:t>
            </a:r>
            <a:r>
              <a:rPr lang="en-US" sz="4000" dirty="0">
                <a:solidFill>
                  <a:schemeClr val="bg1"/>
                </a:solidFill>
              </a:rPr>
              <a:t> Notebook 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inside VS Code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C70C1F-46AB-BE9F-06AB-58C56DE5D1D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3FB14BE-2FE7-47B7-AC98-D5871C24CDE4}" type="datetime1">
              <a:rPr lang="en-US" smtClean="0"/>
              <a:t>10/23/2022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B5A6E-6355-833B-ED15-33D6E9BA21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SlateVTI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448</Words>
  <Application>Microsoft Office PowerPoint</Application>
  <PresentationFormat>Widescreen</PresentationFormat>
  <Paragraphs>48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Noto Sans Symbols</vt:lpstr>
      <vt:lpstr>Arial</vt:lpstr>
      <vt:lpstr>SlateVTI</vt:lpstr>
      <vt:lpstr>1_Office Theme</vt:lpstr>
      <vt:lpstr>Jupyter Notebook</vt:lpstr>
      <vt:lpstr>What is Jupyter Notebook?</vt:lpstr>
      <vt:lpstr>What is the value of using Jupyter Notebook?</vt:lpstr>
      <vt:lpstr>PowerPoint Presentation</vt:lpstr>
      <vt:lpstr>PowerPoint Presentation</vt:lpstr>
      <vt:lpstr>How to start the Jupyter Notebook Server</vt:lpstr>
      <vt:lpstr>PowerPoint Presentation</vt:lpstr>
      <vt:lpstr>PowerPoint Presentation</vt:lpstr>
      <vt:lpstr>Make sure you’re in the correct directory in the Terminal  Open VS Code (code .)  Either Initialize Jupyter Notebook from the console; This will open the web interface (type jupyter notebook)  -- or –  Or to use Jupyter Notebook inside VS Code, create  a new file with the `.ipynb` extension</vt:lpstr>
      <vt:lpstr>PowerPoint Presentation</vt:lpstr>
      <vt:lpstr>The Jupyter Notebooks Project https://jupyter.org  Jupyter Notebook Quick Start Guide -- https://jupyter-notebook-beginner-guide.readthedocs.io/en/latest/index.html  How to Use Jupyter Notebook: A Beginner’s Tutorial –  https://www.dataquest.io/blog/jupyter-notebook-tutorial  Excellent Article on beautifying Jupyter Notebooks https://towardsdatascience.com/enrich-your-jupyter-notebook-with-these-tips-55c8ead25255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NumPy, Broadcasting and Matplotlib</dc:title>
  <dc:creator>Ashley Hunter</dc:creator>
  <cp:lastModifiedBy>Johan Bester</cp:lastModifiedBy>
  <cp:revision>20</cp:revision>
  <cp:lastPrinted>2022-10-23T16:24:09Z</cp:lastPrinted>
  <dcterms:created xsi:type="dcterms:W3CDTF">2022-02-06T00:47:21Z</dcterms:created>
  <dcterms:modified xsi:type="dcterms:W3CDTF">2022-10-23T16:24:20Z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