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74" r:id="rId4"/>
    <p:sldId id="256" r:id="rId5"/>
    <p:sldId id="257" r:id="rId6"/>
    <p:sldId id="275" r:id="rId7"/>
    <p:sldId id="301" r:id="rId8"/>
    <p:sldId id="261" r:id="rId9"/>
    <p:sldId id="29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00" r:id="rId22"/>
    <p:sldId id="302" r:id="rId23"/>
  </p:sldIdLst>
  <p:sldSz cx="12192000" cy="6858000"/>
  <p:notesSz cx="6858000" cy="9144000"/>
  <p:embeddedFontLs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Libre Franklin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1" autoAdjust="0"/>
  </p:normalViewPr>
  <p:slideViewPr>
    <p:cSldViewPr snapToGrid="0">
      <p:cViewPr varScale="1">
        <p:scale>
          <a:sx n="73" d="100"/>
          <a:sy n="73" d="100"/>
        </p:scale>
        <p:origin x="96" y="139"/>
      </p:cViewPr>
      <p:guideLst/>
    </p:cSldViewPr>
  </p:slideViewPr>
  <p:outlineViewPr>
    <p:cViewPr>
      <p:scale>
        <a:sx n="33" d="100"/>
        <a:sy n="33" d="100"/>
      </p:scale>
      <p:origin x="0" y="-117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3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7.xml"/><Relationship Id="rId5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21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11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70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0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1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1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2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273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6250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66800" y="472965"/>
            <a:ext cx="10058400" cy="125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#2 - Structuring</a:t>
            </a:r>
            <a:endParaRPr dirty="0"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346841" y="1912883"/>
            <a:ext cx="11519338" cy="425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latin typeface="Libre Franklin" pitchFamily="2" charset="0"/>
              </a:rPr>
              <a:t>Take your raw data and transform it to what you can work with</a:t>
            </a: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endParaRPr lang="en-US" sz="2800" dirty="0">
              <a:latin typeface="Libre Franklin" pitchFamily="2" charset="0"/>
            </a:endParaRP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Unstructured data is often text-heavy and contains things such as </a:t>
            </a:r>
            <a:r>
              <a:rPr lang="en-US" sz="2800" i="0" dirty="0">
                <a:solidFill>
                  <a:srgbClr val="32325D"/>
                </a:solidFill>
                <a:effectLst/>
                <a:latin typeface="Libre Franklin" pitchFamily="2" charset="0"/>
              </a:rPr>
              <a:t>Dates, Numbers, ID codes, 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etc.</a:t>
            </a: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2325D"/>
              </a:solidFill>
              <a:effectLst/>
              <a:latin typeface="Libre Franklin" pitchFamily="2" charset="0"/>
            </a:endParaRP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Example: - When using info scrapped from a website, you might parse HTML code, pull out what you need, and discard the rest.</a:t>
            </a:r>
            <a:endParaRPr lang="en-US" sz="2800" dirty="0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66800" y="578069"/>
            <a:ext cx="10058400" cy="11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#3 - Cleaning</a:t>
            </a:r>
            <a:endParaRPr dirty="0"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483477" y="1870841"/>
            <a:ext cx="11372192" cy="4409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Removes outliers that can potentially skew your results when analyzing the data</a:t>
            </a:r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Changes any null values and standardizes the data format to improve quality and consistency </a:t>
            </a:r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Identifies duplicate values, standardizes systems of measurements, fixes structural errors and typos, and validates the data to make it easier to handle</a:t>
            </a:r>
            <a:endParaRPr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504497" y="1737360"/>
            <a:ext cx="11414234" cy="445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571500" lvl="0" indent="-571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Deciding if you need to add to the data by combining raw data with additional data from other sources.</a:t>
            </a:r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Example: - Combining two or more databases of customer information to fill in gaps in the data</a:t>
            </a:r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Enriching the data is an optional step that you only need to take if your current data doesn’t meet your requirements.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641131" y="2108201"/>
            <a:ext cx="10993821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Making sure that the data that you have is of the quality necessary to complete your project.</a:t>
            </a:r>
          </a:p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The rules of data validation require repetitive programming processes that help to verify the – Quality, Consistency, Accuracy, Security, and Authenticity of data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578069" y="1870841"/>
            <a:ext cx="11319641" cy="423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lnSpcReduction="10000"/>
          </a:bodyPr>
          <a:lstStyle/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Creating your analysis and presenting it to the public.</a:t>
            </a:r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You can deposit the data into a new architecture or database.</a:t>
            </a:r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We will display our data story using Tableau.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 idx="4294967295"/>
          </p:nvPr>
        </p:nvSpPr>
        <p:spPr>
          <a:xfrm>
            <a:off x="1066799" y="250305"/>
            <a:ext cx="10058400" cy="100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Goals of Efficient Data Wrangling</a:t>
            </a:r>
            <a:endParaRPr dirty="0"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924909" y="1334815"/>
            <a:ext cx="10851931" cy="47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Show "deeper intelligence" by gathering data from several different sources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Provide accurate, actionable data to clients, on time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Reduces time spent collecting and organizing raw data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Allow data scientists and analysts to focus on the analysis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 intelligence for better decision-making by leaders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What’s the Difference?</a:t>
            </a:r>
            <a:endParaRPr dirty="0"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93682"/>
            <a:ext cx="5541834" cy="33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/>
              <a:t>Changes the data’s format by making the raw data into something more useable.</a:t>
            </a:r>
            <a:endParaRPr lang="en-US" sz="1800" dirty="0"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91440" lvl="0" indent="-2032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2800" dirty="0"/>
              <a:t>** Prepares data’s structure for modeling **</a:t>
            </a:r>
            <a:endParaRPr sz="1800" dirty="0"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/>
              <a:t>DATA CLEANING</a:t>
            </a:r>
            <a:endParaRPr dirty="0"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096000" y="2793682"/>
            <a:ext cx="5711784" cy="33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/>
              <a:t>Removing data that will not help in analysis because it contains errors or misinformation.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 dirty="0"/>
          </a:p>
          <a:p>
            <a:pPr marL="91440" lvl="0" indent="-2032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2800" dirty="0"/>
              <a:t>** Enhances data’s accuracy and integrity **</a:t>
            </a:r>
            <a:endParaRPr sz="1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380703" y="498079"/>
            <a:ext cx="3517567" cy="8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4800" dirty="0"/>
              <a:t>Crisp-DM</a:t>
            </a:r>
            <a:endParaRPr dirty="0"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914399" y="1430339"/>
            <a:ext cx="3162547" cy="289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dirty="0" err="1"/>
              <a:t>CRoss</a:t>
            </a: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Industry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Standard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Process for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Data Mining</a:t>
            </a:r>
            <a:endParaRPr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4544-E634-12C3-6E01-777B3D6C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74095-EFE0-A5D1-3A8C-11BB63EA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03" y="157656"/>
            <a:ext cx="6926318" cy="66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DC61B-73CA-25D7-2E1B-D83127DE4BD9}"/>
              </a:ext>
            </a:extLst>
          </p:cNvPr>
          <p:cNvSpPr txBox="1"/>
          <p:nvPr/>
        </p:nvSpPr>
        <p:spPr>
          <a:xfrm>
            <a:off x="283778" y="4834759"/>
            <a:ext cx="40885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process model with six phases that naturally describes the data science life cycle.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 idx="4294967295"/>
          </p:nvPr>
        </p:nvSpPr>
        <p:spPr>
          <a:xfrm>
            <a:off x="2139840" y="358984"/>
            <a:ext cx="7912319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Data Science Life Cycle</a:t>
            </a:r>
            <a:endParaRPr dirty="0"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924910" y="1660633"/>
            <a:ext cx="10163504" cy="4456387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the business objectives?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stakeholders access the results?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 b="1" dirty="0">
                <a:solidFill>
                  <a:srgbClr val="FFFFFF"/>
                </a:solidFill>
              </a:rPr>
              <a:t>The end project: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Your Capstone</a:t>
            </a:r>
            <a:endParaRPr sz="4000" dirty="0"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465478"/>
            <a:ext cx="11495832" cy="4294127"/>
            <a:chOff x="0" y="470423"/>
            <a:chExt cx="11495832" cy="4294127"/>
          </a:xfrm>
        </p:grpSpPr>
        <p:sp>
          <p:nvSpPr>
            <p:cNvPr id="246" name="Google Shape;246;p6"/>
            <p:cNvSpPr/>
            <p:nvPr/>
          </p:nvSpPr>
          <p:spPr>
            <a:xfrm>
              <a:off x="286286" y="470424"/>
              <a:ext cx="3773213" cy="2153697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286286" y="470423"/>
              <a:ext cx="377321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61448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614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sets on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Clean and analyze data to get an answer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2782674"/>
              <a:ext cx="2468704" cy="1864808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2781392"/>
              <a:ext cx="2468704" cy="186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and present your story!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6287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168167"/>
            <a:ext cx="3808268" cy="326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dirty="0">
                <a:solidFill>
                  <a:schemeClr val="lt1"/>
                </a:solidFill>
              </a:rPr>
              <a:t>DAP is </a:t>
            </a:r>
            <a:r>
              <a:rPr lang="en-US" sz="6000" b="1" u="sng" dirty="0">
                <a:solidFill>
                  <a:schemeClr val="lt1"/>
                </a:solidFill>
              </a:rPr>
              <a:t>HOT</a:t>
            </a:r>
            <a:r>
              <a:rPr lang="en-US" sz="6000" dirty="0">
                <a:solidFill>
                  <a:schemeClr val="lt1"/>
                </a:solidFill>
              </a:rPr>
              <a:t> right now!</a:t>
            </a:r>
            <a:endParaRPr dirty="0"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823D5E-6162-AE41-E521-17E669B8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0"/>
            <a:ext cx="4466897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CE2B6C-FFB8-B233-7CB8-FC6A4D2A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863" y="231228"/>
            <a:ext cx="6789682" cy="6127531"/>
          </a:xfrm>
        </p:spPr>
        <p:txBody>
          <a:bodyPr>
            <a:normAutofit fontScale="85000" lnSpcReduction="10000"/>
          </a:bodyPr>
          <a:lstStyle/>
          <a:p>
            <a:r>
              <a:rPr lang="en-US" sz="5200" b="0" i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“Data are just summaries of thousands of stories – tell a few of those stories to help make the data meaningful.”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Quote by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Chip and Dan Heat, authors of five best selling books, among them --  “</a:t>
            </a:r>
            <a:r>
              <a:rPr lang="en-US" sz="24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Making Numbers Count: The Art and Science of Communicating Numbers”, and  “</a:t>
            </a:r>
            <a:r>
              <a:rPr lang="en-US" sz="2400" b="0" i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The Power of Moments: Why Certain Experiences Have Extraordinary Impact”,.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herit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615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 dirty="0">
                <a:solidFill>
                  <a:srgbClr val="FFFFFF"/>
                </a:solidFill>
              </a:rPr>
              <a:t>Who are Data Analysts?</a:t>
            </a:r>
            <a:endParaRPr dirty="0"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1" y="750440"/>
            <a:ext cx="6666834" cy="4856565"/>
            <a:chOff x="-1" y="0"/>
            <a:chExt cx="6666834" cy="4856565"/>
          </a:xfrm>
        </p:grpSpPr>
        <p:sp>
          <p:nvSpPr>
            <p:cNvPr id="193" name="Google Shape;193;p4"/>
            <p:cNvSpPr/>
            <p:nvPr/>
          </p:nvSpPr>
          <p:spPr>
            <a:xfrm>
              <a:off x="-1" y="6428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 b="1" dirty="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 b="1" dirty="0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Analyst; Operations Analyst</a:t>
              </a:r>
              <a:endParaRPr b="1"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</a:t>
              </a:r>
              <a:endParaRPr b="1"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Analyst; Database Analyst </a:t>
              </a:r>
              <a:endParaRPr b="1" dirty="0"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702872" y="2931676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33-C9C3-4C9C-E9A0-D542AFDF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Learning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823C-C586-CCF4-92BA-D0C3393A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86" y="1545021"/>
            <a:ext cx="9942786" cy="46319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Python For Everyone -- PY4E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program was created by Dr. Charles Severance (</a:t>
            </a:r>
            <a:r>
              <a:rPr lang="en-US" sz="3600" dirty="0">
                <a:solidFill>
                  <a:srgbClr val="7030A0"/>
                </a:solidFill>
              </a:rPr>
              <a:t>a.k.a. Dr. Chuck</a:t>
            </a:r>
            <a:r>
              <a:rPr lang="en-US" sz="3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He’s a Clinical Professor at the </a:t>
            </a:r>
            <a:r>
              <a:rPr lang="en-US" sz="3600" i="1" dirty="0"/>
              <a:t>University of Michigan School of Information Technology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hlinkClick r:id="rId2"/>
              </a:rPr>
              <a:t>https://www.py4e.com/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9630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 b="1" dirty="0">
                <a:solidFill>
                  <a:srgbClr val="FFFFFF"/>
                </a:solidFill>
              </a:rPr>
              <a:t>The end project: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Your Capstone</a:t>
            </a:r>
            <a:endParaRPr sz="4000" dirty="0"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465478"/>
            <a:ext cx="11495832" cy="4294127"/>
            <a:chOff x="0" y="470423"/>
            <a:chExt cx="11495832" cy="4294127"/>
          </a:xfrm>
        </p:grpSpPr>
        <p:sp>
          <p:nvSpPr>
            <p:cNvPr id="246" name="Google Shape;246;p6"/>
            <p:cNvSpPr/>
            <p:nvPr/>
          </p:nvSpPr>
          <p:spPr>
            <a:xfrm>
              <a:off x="286286" y="470424"/>
              <a:ext cx="3773213" cy="2153697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286286" y="470423"/>
              <a:ext cx="377321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61448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614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sets on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Clean and analyze data to get an answer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2782674"/>
              <a:ext cx="2468704" cy="1864808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2781392"/>
              <a:ext cx="2468704" cy="186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and present your story!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8585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66800" y="440675"/>
            <a:ext cx="10058400" cy="11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Data Wrangling</a:t>
            </a:r>
            <a:endParaRPr dirty="0"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51995" y="2142811"/>
            <a:ext cx="11148969" cy="109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2800" dirty="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 sz="1600" dirty="0"/>
          </a:p>
        </p:txBody>
      </p:sp>
      <p:sp>
        <p:nvSpPr>
          <p:cNvPr id="266" name="Google Shape;266;p7"/>
          <p:cNvSpPr/>
          <p:nvPr/>
        </p:nvSpPr>
        <p:spPr>
          <a:xfrm>
            <a:off x="1817470" y="3515819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462455" y="4888827"/>
            <a:ext cx="382576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873B4-1F9E-4243-8C1E-477DFACCEE93}"/>
              </a:ext>
            </a:extLst>
          </p:cNvPr>
          <p:cNvSpPr txBox="1"/>
          <p:nvPr/>
        </p:nvSpPr>
        <p:spPr>
          <a:xfrm>
            <a:off x="4771697" y="4888827"/>
            <a:ext cx="6800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proxima-nova"/>
              </a:rPr>
              <a:t>Data professionals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proxima-nova"/>
              </a:rPr>
              <a:t> 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proxima-nova"/>
              </a:rPr>
              <a:t>spend as much as </a:t>
            </a:r>
            <a:r>
              <a:rPr lang="en-US" sz="2800" b="1" i="0" dirty="0">
                <a:solidFill>
                  <a:srgbClr val="32325D"/>
                </a:solidFill>
                <a:effectLst/>
                <a:latin typeface="proxima-nova"/>
              </a:rPr>
              <a:t>80% of their time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proxima-nova"/>
              </a:rPr>
              <a:t> in the data wrangling process. </a:t>
            </a:r>
            <a:endParaRPr lang="en-US"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97EBD-9529-770B-BA36-EBC8B1A9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0" y="346841"/>
            <a:ext cx="5774513" cy="5774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983BD-3E23-340D-E098-4817E05CA52F}"/>
              </a:ext>
            </a:extLst>
          </p:cNvPr>
          <p:cNvSpPr txBox="1"/>
          <p:nvPr/>
        </p:nvSpPr>
        <p:spPr>
          <a:xfrm>
            <a:off x="7020909" y="119711"/>
            <a:ext cx="45930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Wrangling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#1 – Discovery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#2 – Structuring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#3 – Cleaning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#4 – Enriching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#5 – Validating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#6 – Publishing</a:t>
            </a:r>
          </a:p>
        </p:txBody>
      </p:sp>
    </p:spTree>
    <p:extLst>
      <p:ext uri="{BB962C8B-B14F-4D97-AF65-F5344CB8AC3E}">
        <p14:creationId xmlns:p14="http://schemas.microsoft.com/office/powerpoint/2010/main" val="211837692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66800" y="441435"/>
            <a:ext cx="10058400" cy="131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Examples of Wrangling</a:t>
            </a:r>
            <a:endParaRPr dirty="0"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609599" y="2108201"/>
            <a:ext cx="11183007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Joining together multiple data sets into one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Finding gaps in data and filling/deleting them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Getting rid of data that is unnecessary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Identifying extreme outliers and either explaining them or getting rid of them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#1 - Discovery</a:t>
            </a:r>
            <a:endParaRPr dirty="0"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725214" y="2108201"/>
            <a:ext cx="1098331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Find data that addresses your question</a:t>
            </a:r>
            <a:br>
              <a:rPr lang="en-US" sz="3600" dirty="0"/>
            </a:br>
            <a:endParaRPr lang="en-US" sz="3600" dirty="0"/>
          </a:p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Become familiar with your data so that you know how you will end up using it.</a:t>
            </a:r>
            <a:br>
              <a:rPr lang="en-US" sz="3600" dirty="0"/>
            </a:br>
            <a:endParaRPr lang="en-US" sz="3600" dirty="0"/>
          </a:p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Identify trends, patterns and some data cells / sections that might cause issues in analysis.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920</Words>
  <Application>Microsoft Office PowerPoint</Application>
  <PresentationFormat>Widescreen</PresentationFormat>
  <Paragraphs>127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Bookman Old Style</vt:lpstr>
      <vt:lpstr>Arial</vt:lpstr>
      <vt:lpstr>Georgia</vt:lpstr>
      <vt:lpstr>Libre Franklin</vt:lpstr>
      <vt:lpstr>inherit</vt:lpstr>
      <vt:lpstr>Calibri</vt:lpstr>
      <vt:lpstr>proxima-nova</vt:lpstr>
      <vt:lpstr>Office Theme</vt:lpstr>
      <vt:lpstr>1_RetrospectVTI</vt:lpstr>
      <vt:lpstr>1_Office Theme</vt:lpstr>
      <vt:lpstr>Data Analytics</vt:lpstr>
      <vt:lpstr>DAP is HOT right now!</vt:lpstr>
      <vt:lpstr>Who are Data Analysts?</vt:lpstr>
      <vt:lpstr>Python Learning Materials</vt:lpstr>
      <vt:lpstr>The end project:  Your Capstone</vt:lpstr>
      <vt:lpstr>Data Wrangling</vt:lpstr>
      <vt:lpstr>PowerPoint Presentation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 of Efficient Data Wrangling</vt:lpstr>
      <vt:lpstr>What’s the Difference?</vt:lpstr>
      <vt:lpstr>Crisp-DM</vt:lpstr>
      <vt:lpstr>Data Science Life Cycle</vt:lpstr>
      <vt:lpstr>The end project:  Your Capstone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HOT right now!</dc:title>
  <dc:creator>Ashley Hunter</dc:creator>
  <cp:lastModifiedBy>Johan Bester</cp:lastModifiedBy>
  <cp:revision>25</cp:revision>
  <dcterms:created xsi:type="dcterms:W3CDTF">2022-01-10T14:56:28Z</dcterms:created>
  <dcterms:modified xsi:type="dcterms:W3CDTF">2022-10-18T02:13:35Z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