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74" r:id="rId4"/>
    <p:sldId id="256" r:id="rId5"/>
    <p:sldId id="257" r:id="rId6"/>
    <p:sldId id="275" r:id="rId7"/>
    <p:sldId id="301" r:id="rId8"/>
    <p:sldId id="261" r:id="rId9"/>
    <p:sldId id="29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3" r:id="rId21"/>
    <p:sldId id="272" r:id="rId22"/>
    <p:sldId id="300" r:id="rId23"/>
    <p:sldId id="302" r:id="rId24"/>
  </p:sldIdLst>
  <p:sldSz cx="12192000" cy="6858000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Libre Franklin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1" autoAdjust="0"/>
  </p:normalViewPr>
  <p:slideViewPr>
    <p:cSldViewPr snapToGrid="0">
      <p:cViewPr varScale="1">
        <p:scale>
          <a:sx n="73" d="100"/>
          <a:sy n="73" d="100"/>
        </p:scale>
        <p:origin x="58" y="106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7.xml"/><Relationship Id="rId41" Type="http://schemas.openxmlformats.org/officeDocument/2006/relationships/font" Target="fonts/font16.fntdata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11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273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ience-pm.com/crisp-dm-2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66800" y="472965"/>
            <a:ext cx="10058400" cy="12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#2 - Structuring</a:t>
            </a:r>
            <a:endParaRPr dirty="0"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346841" y="1912883"/>
            <a:ext cx="11519338" cy="425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latin typeface="Libre Franklin" pitchFamily="2" charset="0"/>
              </a:rPr>
              <a:t>Take your raw data and transform it to what you can work with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dirty="0"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Unstructured data is often text-heavy and contains things such as </a:t>
            </a:r>
            <a:r>
              <a:rPr lang="en-US" sz="2800" i="0" dirty="0">
                <a:solidFill>
                  <a:srgbClr val="32325D"/>
                </a:solidFill>
                <a:effectLst/>
                <a:latin typeface="Libre Franklin" pitchFamily="2" charset="0"/>
              </a:rPr>
              <a:t>Dates, Numbers, ID codes,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etc.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2325D"/>
              </a:solidFill>
              <a:effectLst/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Example: - When using info scrapped from a website, you might parse HTML code, pull out what you need, and discard the rest.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66800" y="578069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#3 - Cleaning</a:t>
            </a:r>
            <a:endParaRPr dirty="0"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483477" y="1870841"/>
            <a:ext cx="11372192" cy="4409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Removes outliers that can potentially skew your results when analyzing the data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Changes any null values and standardizes the data format to improve quality and consistency 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Identifies duplicate values, standardizes systems of measurements, fixes structural errors and typos, and validates the data to make it easier to handle</a:t>
            </a:r>
            <a:endParaRPr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504497" y="1737360"/>
            <a:ext cx="11414234" cy="445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571500" lvl="0" indent="-571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Deciding if you need to add to the data by combining raw data with additional data from other sources.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Example: - Combining two or more databases of customer information to fill in gaps in the data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Enriching the data is an optional step that you only need to take if your current data doesn’t meet your requirements.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641131" y="2108201"/>
            <a:ext cx="10993821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Making sure that the data that you have is of the quality necessary to complete your project.</a:t>
            </a:r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The rules of data validation require repetitive programming processes that help to verify the – Quality, Consistency, Accuracy, Security, and Authenticity of data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578069" y="1870841"/>
            <a:ext cx="11319641" cy="423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Creating your analysis and presenting it to the public.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You can deposit the data into a new architecture or database.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We will display our data story using Tableau.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 idx="4294967295"/>
          </p:nvPr>
        </p:nvSpPr>
        <p:spPr>
          <a:xfrm>
            <a:off x="1066799" y="250305"/>
            <a:ext cx="10058400" cy="10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Goals of Efficient Data Wrangling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924909" y="1334815"/>
            <a:ext cx="10851931" cy="47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Show "deeper intelligence" by gathering data from several different sources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Provide accurate, actionable data to clients, on time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Reduces time spent collecting and organizing raw data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Allow data scientists and analysts to focus on the analysis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intelligence for better decision-making by leaders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What’s the Difference?</a:t>
            </a:r>
            <a:endParaRPr dirty="0"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93682"/>
            <a:ext cx="554183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Changes the data’s format by making the raw data into something more useable.</a:t>
            </a:r>
            <a:endParaRPr lang="en-US" sz="1800" dirty="0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Prepares data’s structure for modeling **</a:t>
            </a:r>
            <a:endParaRPr sz="1800" dirty="0"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/>
              <a:t>DATA CLEANING</a:t>
            </a:r>
            <a:endParaRPr dirty="0"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096000" y="2793682"/>
            <a:ext cx="571178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Removing data that will not help in analysis because it contains errors or misinformation.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Enhances data’s accuracy and integrity **</a:t>
            </a:r>
            <a:endParaRPr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0703" y="498079"/>
            <a:ext cx="3517567" cy="8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4800" dirty="0"/>
              <a:t>Crisp-DM</a:t>
            </a:r>
            <a:endParaRPr dirty="0"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914399" y="1430339"/>
            <a:ext cx="3162547" cy="28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 err="1"/>
              <a:t>CRoss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Industry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Standard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Process for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Data Mining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4544-E634-12C3-6E01-777B3D6C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4095-EFE0-A5D1-3A8C-11BB63EA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03" y="157656"/>
            <a:ext cx="6926318" cy="66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DC61B-73CA-25D7-2E1B-D83127DE4BD9}"/>
              </a:ext>
            </a:extLst>
          </p:cNvPr>
          <p:cNvSpPr txBox="1"/>
          <p:nvPr/>
        </p:nvSpPr>
        <p:spPr>
          <a:xfrm>
            <a:off x="283778" y="4834759"/>
            <a:ext cx="40885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process model with six phases that naturally describes the data science life cycle.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4AF-7367-2C11-AD48-3BD51524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D1D2D3"/>
                </a:solidFill>
                <a:effectLst/>
                <a:latin typeface="Slack-Lato"/>
              </a:rPr>
              <a:t>What is Crisp-DM?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6964-F115-818A-9A82-C12CE2C9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613" y="0"/>
            <a:ext cx="7504387" cy="6858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CRoss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Industry Standard Process for Data Mining </a:t>
            </a:r>
            <a:r>
              <a:rPr lang="en-US" sz="2800" dirty="0"/>
              <a:t>(CRISP-DM) is a model that serves as the base for a data science process.</a:t>
            </a:r>
          </a:p>
          <a:p>
            <a:r>
              <a:rPr lang="en-US" sz="2800" dirty="0"/>
              <a:t>Published in 1999 to standardize data mining processes across industries, it is the most common methodology for data mining, analytics, and data science projects.</a:t>
            </a:r>
          </a:p>
          <a:p>
            <a:r>
              <a:rPr lang="en-US" sz="2800" dirty="0"/>
              <a:t>Data science teams that combine a loose implementation of CRISP-DM with overarching team-based </a:t>
            </a:r>
            <a:r>
              <a:rPr lang="en-US" sz="2800" b="1" dirty="0"/>
              <a:t>Agile</a:t>
            </a:r>
            <a:r>
              <a:rPr lang="en-US" sz="2800" dirty="0"/>
              <a:t> project management approaches will likely see the best results.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FA24-833F-CDA6-0B32-603AEA2315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8676" y="3043050"/>
            <a:ext cx="4319751" cy="3557447"/>
          </a:xfrm>
        </p:spPr>
        <p:txBody>
          <a:bodyPr>
            <a:normAutofit/>
          </a:bodyPr>
          <a:lstStyle/>
          <a:p>
            <a:r>
              <a:rPr lang="en-US" sz="4000" b="0" i="0" u="sng" dirty="0">
                <a:effectLst/>
                <a:latin typeface="Slack-Lato"/>
                <a:hlinkClick r:id="rId2"/>
              </a:rPr>
              <a:t>https://www.datascience-pm.com/crisp-dm-2/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323923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 idx="4294967295"/>
          </p:nvPr>
        </p:nvSpPr>
        <p:spPr>
          <a:xfrm>
            <a:off x="2139840" y="358984"/>
            <a:ext cx="7912319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Science Life Cycle</a:t>
            </a:r>
            <a:endParaRPr dirty="0"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924910" y="1660633"/>
            <a:ext cx="10163504" cy="4456387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168167"/>
            <a:ext cx="3808268" cy="326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lt1"/>
                </a:solidFill>
              </a:rPr>
              <a:t>DAP is </a:t>
            </a:r>
            <a:r>
              <a:rPr lang="en-US" sz="6000" b="1" u="sng" dirty="0">
                <a:solidFill>
                  <a:schemeClr val="lt1"/>
                </a:solidFill>
              </a:rPr>
              <a:t>HOT</a:t>
            </a:r>
            <a:r>
              <a:rPr lang="en-US" sz="6000" dirty="0">
                <a:solidFill>
                  <a:schemeClr val="lt1"/>
                </a:solidFill>
              </a:rPr>
              <a:t> right now!</a:t>
            </a:r>
            <a:endParaRPr dirty="0"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87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23D5E-6162-AE41-E521-17E669B8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0"/>
            <a:ext cx="4466897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CE2B6C-FFB8-B233-7CB8-FC6A4D2A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863" y="231228"/>
            <a:ext cx="6789682" cy="6127531"/>
          </a:xfrm>
        </p:spPr>
        <p:txBody>
          <a:bodyPr>
            <a:normAutofit fontScale="85000" lnSpcReduction="10000"/>
          </a:bodyPr>
          <a:lstStyle/>
          <a:p>
            <a:r>
              <a:rPr lang="en-US" sz="5200" b="0" i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“Data are just summaries of thousands of stories – tell a few of those stories to help make the data meaningful.”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Quote by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Chip and Dan Heat, authors of five best selling books, among them --  “</a:t>
            </a: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Making Numbers Count: The Art and Science of Communicating Numbers”, and  “</a:t>
            </a:r>
            <a:r>
              <a:rPr lang="en-US" sz="2400" b="0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The Power of Moments: Why Certain Experiences Have Extraordinary Impact”,.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615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 dirty="0">
                <a:solidFill>
                  <a:srgbClr val="FFFFFF"/>
                </a:solidFill>
              </a:rPr>
              <a:t>Who are Data Analysts?</a:t>
            </a:r>
            <a:endParaRPr dirty="0"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1" y="750440"/>
            <a:ext cx="6666834" cy="4856565"/>
            <a:chOff x="-1" y="0"/>
            <a:chExt cx="6666834" cy="4856565"/>
          </a:xfrm>
        </p:grpSpPr>
        <p:sp>
          <p:nvSpPr>
            <p:cNvPr id="193" name="Google Shape;193;p4"/>
            <p:cNvSpPr/>
            <p:nvPr/>
          </p:nvSpPr>
          <p:spPr>
            <a:xfrm>
              <a:off x="-1" y="6428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 b="1"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 b="1"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Analyst; Operations Analyst</a:t>
              </a:r>
              <a:endParaRPr b="1"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</a:t>
              </a:r>
              <a:endParaRPr b="1"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Analyst; Database Analyst </a:t>
              </a:r>
              <a:endParaRPr b="1" dirty="0"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702872" y="2931676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545021"/>
            <a:ext cx="9942786" cy="46319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8585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66800" y="440675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Wrangling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51995" y="2142811"/>
            <a:ext cx="11148969" cy="109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2800" dirty="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 sz="1600" dirty="0"/>
          </a:p>
        </p:txBody>
      </p:sp>
      <p:sp>
        <p:nvSpPr>
          <p:cNvPr id="266" name="Google Shape;266;p7"/>
          <p:cNvSpPr/>
          <p:nvPr/>
        </p:nvSpPr>
        <p:spPr>
          <a:xfrm>
            <a:off x="1817470" y="3515819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462455" y="4888827"/>
            <a:ext cx="382576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873B4-1F9E-4243-8C1E-477DFACCEE93}"/>
              </a:ext>
            </a:extLst>
          </p:cNvPr>
          <p:cNvSpPr txBox="1"/>
          <p:nvPr/>
        </p:nvSpPr>
        <p:spPr>
          <a:xfrm>
            <a:off x="4771697" y="4888827"/>
            <a:ext cx="6800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proxima-nova"/>
              </a:rPr>
              <a:t>Data professionals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proxima-nova"/>
              </a:rPr>
              <a:t>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spend as much as </a:t>
            </a:r>
            <a:r>
              <a:rPr lang="en-US" sz="2800" b="1" i="0" dirty="0">
                <a:solidFill>
                  <a:srgbClr val="32325D"/>
                </a:solidFill>
                <a:effectLst/>
                <a:latin typeface="proxima-nova"/>
              </a:rPr>
              <a:t>80% of their time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 in the data wrangling process. 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Wrangling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#1 –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#2 – Structuring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#3 –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#4 – Enriching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#5 – Validating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#6 – Publishing</a:t>
            </a:r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66800" y="441435"/>
            <a:ext cx="10058400" cy="131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Examples of Wrangling</a:t>
            </a:r>
            <a:endParaRPr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609599" y="2108201"/>
            <a:ext cx="11183007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Joining together multiple data sets into one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Finding gaps in data and filling/deleting them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Getting rid of data that is unnecessary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Identifying extreme outliers and either explaining them or getting rid of them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#1 - Discovery</a:t>
            </a:r>
            <a:endParaRPr dirty="0"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725214" y="2108201"/>
            <a:ext cx="1098331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Find data that addresses your question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Become familiar with your data so that you know how you will end up using it.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Identify trends, patterns and some data cells / sections that might cause issues in analysis.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1011</Words>
  <Application>Microsoft Office PowerPoint</Application>
  <PresentationFormat>Widescreen</PresentationFormat>
  <Paragraphs>132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inherit</vt:lpstr>
      <vt:lpstr>Bookman Old Style</vt:lpstr>
      <vt:lpstr>Slack-Lato</vt:lpstr>
      <vt:lpstr>Arial</vt:lpstr>
      <vt:lpstr>Georgia</vt:lpstr>
      <vt:lpstr>Libre Franklin</vt:lpstr>
      <vt:lpstr>proxima-nova</vt:lpstr>
      <vt:lpstr>Calibri</vt:lpstr>
      <vt:lpstr>Office Theme</vt:lpstr>
      <vt:lpstr>1_RetrospectVTI</vt:lpstr>
      <vt:lpstr>1_Office Theme</vt:lpstr>
      <vt:lpstr>Data Analytics</vt:lpstr>
      <vt:lpstr>DAP is HOT right now!</vt:lpstr>
      <vt:lpstr>Who are Data Analysts?</vt:lpstr>
      <vt:lpstr>Python Learning Materials</vt:lpstr>
      <vt:lpstr>The end project:  Your Capstone</vt:lpstr>
      <vt:lpstr>Data Wrangling</vt:lpstr>
      <vt:lpstr>PowerPoint Presentation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 of Efficient Data Wrangling</vt:lpstr>
      <vt:lpstr>What’s the Difference?</vt:lpstr>
      <vt:lpstr>Crisp-DM</vt:lpstr>
      <vt:lpstr>What is Crisp-DM?</vt:lpstr>
      <vt:lpstr>Data Science Life Cycle</vt:lpstr>
      <vt:lpstr>The end project:  Your Capstone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26</cp:revision>
  <dcterms:created xsi:type="dcterms:W3CDTF">2022-01-10T14:56:28Z</dcterms:created>
  <dcterms:modified xsi:type="dcterms:W3CDTF">2022-10-19T03:16:18Z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