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sldIdLst>
    <p:sldId id="274" r:id="rId4"/>
    <p:sldId id="256" r:id="rId5"/>
    <p:sldId id="257" r:id="rId6"/>
    <p:sldId id="275" r:id="rId7"/>
    <p:sldId id="301" r:id="rId8"/>
    <p:sldId id="261" r:id="rId9"/>
    <p:sldId id="29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03" r:id="rId21"/>
    <p:sldId id="272" r:id="rId22"/>
    <p:sldId id="300" r:id="rId23"/>
    <p:sldId id="302" r:id="rId24"/>
  </p:sldIdLst>
  <p:sldSz cx="12192000" cy="6858000"/>
  <p:notesSz cx="6858000" cy="9144000"/>
  <p:embeddedFontLst>
    <p:embeddedFont>
      <p:font typeface="Bookman Old Style" panose="02050604050505020204" pitchFamily="18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Libre Franklin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ibhW5gNs+yuMwXsrTAHjBGwJpi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1" autoAdjust="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outlineViewPr>
    <p:cViewPr>
      <p:scale>
        <a:sx n="33" d="100"/>
        <a:sy n="33" d="100"/>
      </p:scale>
      <p:origin x="0" y="-117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8.xml"/><Relationship Id="rId34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3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7.xml"/><Relationship Id="rId41" Type="http://schemas.openxmlformats.org/officeDocument/2006/relationships/font" Target="fonts/font16.fntdata"/><Relationship Id="rId5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219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11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703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A384C6F-BB22-4A3C-A2D7-50D1DCDDE548}" type="datetime1">
              <a:rPr lang="en-US" smtClean="0"/>
              <a:t>10/19/2022</a:t>
            </a:fld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8B646A0-D787-4695-A028-A9417FDB38F2}" type="datetime1">
              <a:rPr lang="en-US" smtClean="0"/>
              <a:t>10/19/2022</a:t>
            </a:fld>
            <a:endParaRPr/>
          </a:p>
        </p:txBody>
      </p:sp>
      <p:sp>
        <p:nvSpPr>
          <p:cNvPr id="72" name="Google Shape;72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670054D-EB0B-42CB-915B-C547789AC131}" type="datetime1">
              <a:rPr lang="en-US" smtClean="0"/>
              <a:t>10/19/2022</a:t>
            </a:fld>
            <a:endParaRPr/>
          </a:p>
        </p:txBody>
      </p:sp>
      <p:sp>
        <p:nvSpPr>
          <p:cNvPr id="78" name="Google Shape;78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6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C6C6C5B-1FA4-45D0-925E-30E5FCC9EFAD}" type="datetime1">
              <a:rPr lang="en-US" smtClean="0"/>
              <a:t>10/19/2022</a:t>
            </a:fld>
            <a:endParaRPr/>
          </a:p>
        </p:txBody>
      </p:sp>
      <p:sp>
        <p:nvSpPr>
          <p:cNvPr id="92" name="Google Shape;92;p6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0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70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7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70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7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D48451-BA97-490D-A511-11795FC7651E}" type="datetime1">
              <a:rPr lang="en-US" smtClean="0"/>
              <a:t>10/19/2022</a:t>
            </a:fld>
            <a:endParaRPr/>
          </a:p>
        </p:txBody>
      </p:sp>
      <p:sp>
        <p:nvSpPr>
          <p:cNvPr id="101" name="Google Shape;101;p7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1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1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1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7" name="Google Shape;107;p71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71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B7713F9-7070-4954-9C50-B96E0C28F3E4}" type="datetime1">
              <a:rPr lang="en-US" smtClean="0"/>
              <a:t>10/19/2022</a:t>
            </a:fld>
            <a:endParaRPr/>
          </a:p>
        </p:txBody>
      </p:sp>
      <p:sp>
        <p:nvSpPr>
          <p:cNvPr id="109" name="Google Shape;109;p71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8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0EF8C71-106B-4532-B7DE-2EE381BB6C4D}" type="datetime1">
              <a:rPr lang="en-US" smtClean="0"/>
              <a:t>10/19/2022</a:t>
            </a:fld>
            <a:endParaRPr/>
          </a:p>
        </p:txBody>
      </p:sp>
      <p:sp>
        <p:nvSpPr>
          <p:cNvPr id="140" name="Google Shape;140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16A2D65-5420-4DF0-AD07-ADA51AF0BC9A}" type="datetime1">
              <a:rPr lang="en-US" smtClean="0"/>
              <a:t>10/19/2022</a:t>
            </a:fld>
            <a:endParaRPr/>
          </a:p>
        </p:txBody>
      </p:sp>
      <p:sp>
        <p:nvSpPr>
          <p:cNvPr id="145" name="Google Shape;145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26E9BCB-29D3-4AE9-8DEF-8769D5E69D88}" type="datetime1">
              <a:rPr lang="en-US" smtClean="0"/>
              <a:t>10/19/2022</a:t>
            </a:fld>
            <a:endParaRPr/>
          </a:p>
        </p:txBody>
      </p:sp>
      <p:sp>
        <p:nvSpPr>
          <p:cNvPr id="150" name="Google Shape;150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7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5" name="Google Shape;155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56E8C30-E133-41E9-A54E-DE8CF2E9B472}" type="datetime1">
              <a:rPr lang="en-US" smtClean="0"/>
              <a:t>10/19/2022</a:t>
            </a:fld>
            <a:endParaRPr/>
          </a:p>
        </p:txBody>
      </p:sp>
      <p:sp>
        <p:nvSpPr>
          <p:cNvPr id="156" name="Google Shape;156;p8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8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2" name="Google Shape;162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1C55549-BF9E-4007-9E52-A6ECAC8B7AB4}" type="datetime1">
              <a:rPr lang="en-US" smtClean="0"/>
              <a:t>10/19/2022</a:t>
            </a:fld>
            <a:endParaRPr/>
          </a:p>
        </p:txBody>
      </p:sp>
      <p:sp>
        <p:nvSpPr>
          <p:cNvPr id="163" name="Google Shape;163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F674B9-51F0-4527-9077-69AD0F5EEB08}" type="datetime1">
              <a:rPr lang="en-US" smtClean="0"/>
              <a:t>10/19/2022</a:t>
            </a:fld>
            <a:endParaRPr/>
          </a:p>
        </p:txBody>
      </p:sp>
      <p:sp>
        <p:nvSpPr>
          <p:cNvPr id="21" name="Google Shape;2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A42A92-5288-4BF9-8D2E-974C439B7D2A}" type="datetime1">
              <a:rPr lang="en-US" smtClean="0"/>
              <a:t>10/19/2022</a:t>
            </a:fld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1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0A992D9-B5DA-4F43-9B73-4C7504C3E826}" type="datetime1">
              <a:rPr lang="en-US" smtClean="0"/>
              <a:t>10/19/2022</a:t>
            </a:fld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718F98-BE43-4B4A-9CC8-74D7DF38D572}" type="datetime1">
              <a:rPr lang="en-US" smtClean="0"/>
              <a:t>10/19/2022</a:t>
            </a:fld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0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1BE5630-2E6B-4C8F-8170-EB24E68C6294}" type="datetime1">
              <a:rPr lang="en-US" smtClean="0"/>
              <a:t>10/19/2022</a:t>
            </a:fld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5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0C70CF-A88E-4E95-9772-011907F00BB7}" type="datetime1">
              <a:rPr lang="en-US" smtClean="0"/>
              <a:t>10/19/2022</a:t>
            </a:fld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5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2861045-8D1B-4388-90FE-54FEF49BC190}" type="datetime1">
              <a:rPr lang="en-US" smtClean="0"/>
              <a:t>10/19/2022</a:t>
            </a:fld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905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6982528-5255-4966-8DD6-B5CF1CE7C994}" type="datetime1">
              <a:rPr lang="en-US" smtClean="0"/>
              <a:t>10/19/2022</a:t>
            </a:fld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10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279798-6818-497D-811B-E6FCBB4A98F5}" type="datetime1">
              <a:rPr lang="en-US" smtClean="0"/>
              <a:t>10/19/2022</a:t>
            </a:fld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41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C12BDA8-5056-4AAF-ADC0-68985DBD4F84}" type="datetime1">
              <a:rPr lang="en-US" smtClean="0"/>
              <a:t>10/19/2022</a:t>
            </a:fld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4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170DA92-8024-459F-94DE-1C66CD2A53DF}" type="datetime1">
              <a:rPr lang="en-US" smtClean="0"/>
              <a:t>10/19/2022</a:t>
            </a:fld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25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00BB4E3-6AFE-4E7B-ADF8-0E11734291DF}" type="datetime1">
              <a:rPr lang="en-US" smtClean="0"/>
              <a:t>10/19/2022</a:t>
            </a:fld>
            <a:endParaRPr/>
          </a:p>
        </p:txBody>
      </p:sp>
      <p:sp>
        <p:nvSpPr>
          <p:cNvPr id="27" name="Google Shape;27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C054FAB-5D7F-4D6A-AE88-8CC739FC60FE}" type="datetime1">
              <a:rPr lang="en-US" smtClean="0"/>
              <a:t>10/19/2022</a:t>
            </a:fld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CCC04C7-C0BC-4309-8CC4-8E07BBAE91BD}" type="datetime1">
              <a:rPr lang="en-US" smtClean="0"/>
              <a:t>10/19/2022</a:t>
            </a:fld>
            <a:endParaRPr/>
          </a:p>
        </p:txBody>
      </p:sp>
      <p:sp>
        <p:nvSpPr>
          <p:cNvPr id="34" name="Google Shape;34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D93106A-832A-4DFE-BA66-7B35BAC3946B}" type="datetime1">
              <a:rPr lang="en-US" smtClean="0"/>
              <a:t>10/19/2022</a:t>
            </a:fld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DADBE97-5FE8-46B0-84CA-880F529987F0}" type="datetime1">
              <a:rPr lang="en-US" smtClean="0"/>
              <a:t>10/19/2022</a:t>
            </a:fld>
            <a:endParaRPr/>
          </a:p>
        </p:txBody>
      </p:sp>
      <p:sp>
        <p:nvSpPr>
          <p:cNvPr id="48" name="Google Shape;48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60C04F6-2661-4EDD-969F-75920AB06011}" type="datetime1">
              <a:rPr lang="en-US" smtClean="0"/>
              <a:t>10/19/2022</a:t>
            </a:fld>
            <a:endParaRPr/>
          </a:p>
        </p:txBody>
      </p:sp>
      <p:sp>
        <p:nvSpPr>
          <p:cNvPr id="52" name="Google Shape;52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0665F84-4751-4D1E-BBF4-90719E9C308C}" type="datetime1">
              <a:rPr lang="en-US" smtClean="0"/>
              <a:t>10/19/2022</a:t>
            </a:fld>
            <a:endParaRPr/>
          </a:p>
        </p:txBody>
      </p:sp>
      <p:sp>
        <p:nvSpPr>
          <p:cNvPr id="59" name="Google Shape;5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F26175B-FD53-4BD2-9329-764D09BC6E22}" type="datetime1">
              <a:rPr lang="en-US" smtClean="0"/>
              <a:t>10/19/2022</a:t>
            </a:fld>
            <a:endParaRPr/>
          </a:p>
        </p:txBody>
      </p:sp>
      <p:sp>
        <p:nvSpPr>
          <p:cNvPr id="66" name="Google Shape;66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8B635C3-DA27-4A16-898A-946D4DD8EBA8}" type="datetime1">
              <a:rPr lang="en-US" smtClean="0"/>
              <a:t>10/19/2022</a:t>
            </a:fld>
            <a:endParaRPr/>
          </a:p>
        </p:txBody>
      </p:sp>
      <p:sp>
        <p:nvSpPr>
          <p:cNvPr id="9" name="Google Shape;9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4" name="Google Shape;84;p6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9A794A4C-7FA9-44BE-A0BB-4F72843BAC05}" type="datetime1">
              <a:rPr lang="en-US" smtClean="0"/>
              <a:t>10/19/2022</a:t>
            </a:fld>
            <a:endParaRPr/>
          </a:p>
        </p:txBody>
      </p:sp>
      <p:sp>
        <p:nvSpPr>
          <p:cNvPr id="85" name="Google Shape;85;p6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6" name="Google Shape;86;p6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6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ransition spd="slow">
    <p:push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0E62EDA-98A0-4885-A703-FAC2247913C2}" type="datetime1">
              <a:rPr lang="en-US" smtClean="0"/>
              <a:t>10/19/2022</a:t>
            </a:fld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62730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science-pm.com/crisp-dm-2/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4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8000"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2494671" y="2565914"/>
            <a:ext cx="7512148" cy="2053883"/>
          </a:xfrm>
          <a:prstGeom prst="rect">
            <a:avLst/>
          </a:prstGeom>
          <a:solidFill>
            <a:srgbClr val="FFFF00">
              <a:alpha val="6392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678745" y="162503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/>
              <a:t>Data Analytics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>
            <a:spLocks noGrp="1"/>
          </p:cNvSpPr>
          <p:nvPr>
            <p:ph type="title"/>
          </p:nvPr>
        </p:nvSpPr>
        <p:spPr>
          <a:xfrm>
            <a:off x="1066800" y="472965"/>
            <a:ext cx="10058400" cy="125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Step #2 - Structuring</a:t>
            </a:r>
            <a:endParaRPr dirty="0"/>
          </a:p>
        </p:txBody>
      </p:sp>
      <p:sp>
        <p:nvSpPr>
          <p:cNvPr id="285" name="Google Shape;285;p10"/>
          <p:cNvSpPr txBox="1">
            <a:spLocks noGrp="1"/>
          </p:cNvSpPr>
          <p:nvPr>
            <p:ph type="body" idx="1"/>
          </p:nvPr>
        </p:nvSpPr>
        <p:spPr>
          <a:xfrm>
            <a:off x="346841" y="1912883"/>
            <a:ext cx="11519338" cy="4256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2800" dirty="0">
                <a:latin typeface="Libre Franklin" pitchFamily="2" charset="0"/>
              </a:rPr>
              <a:t>Take your raw data and transform it to what you can work with</a:t>
            </a:r>
          </a:p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endParaRPr lang="en-US" sz="2800" dirty="0">
              <a:latin typeface="Libre Franklin" pitchFamily="2" charset="0"/>
            </a:endParaRPr>
          </a:p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2325D"/>
                </a:solidFill>
                <a:effectLst/>
                <a:latin typeface="Libre Franklin" pitchFamily="2" charset="0"/>
              </a:rPr>
              <a:t>Unstructured data is often text-heavy and contains things such as </a:t>
            </a:r>
            <a:r>
              <a:rPr lang="en-US" sz="2800" i="0" dirty="0">
                <a:solidFill>
                  <a:srgbClr val="32325D"/>
                </a:solidFill>
                <a:effectLst/>
                <a:latin typeface="Libre Franklin" pitchFamily="2" charset="0"/>
              </a:rPr>
              <a:t>Dates, Numbers, ID codes, </a:t>
            </a:r>
            <a:r>
              <a:rPr lang="en-US" sz="2800" b="0" i="0" dirty="0">
                <a:solidFill>
                  <a:srgbClr val="32325D"/>
                </a:solidFill>
                <a:effectLst/>
                <a:latin typeface="Libre Franklin" pitchFamily="2" charset="0"/>
              </a:rPr>
              <a:t>etc.</a:t>
            </a:r>
          </a:p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2325D"/>
              </a:solidFill>
              <a:effectLst/>
              <a:latin typeface="Libre Franklin" pitchFamily="2" charset="0"/>
            </a:endParaRPr>
          </a:p>
          <a:p>
            <a:pPr marL="571500" lvl="0" indent="-5715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2325D"/>
                </a:solidFill>
                <a:effectLst/>
                <a:latin typeface="Libre Franklin" pitchFamily="2" charset="0"/>
              </a:rPr>
              <a:t>Example: - When using info scrapped from a website, you might parse HTML code, pull out what you need, and discard the rest.</a:t>
            </a:r>
            <a:endParaRPr lang="en-US" sz="2800" dirty="0"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>
            <a:spLocks noGrp="1"/>
          </p:cNvSpPr>
          <p:nvPr>
            <p:ph type="title"/>
          </p:nvPr>
        </p:nvSpPr>
        <p:spPr>
          <a:xfrm>
            <a:off x="1066800" y="578069"/>
            <a:ext cx="10058400" cy="114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Step #3 - Cleaning</a:t>
            </a:r>
            <a:endParaRPr dirty="0"/>
          </a:p>
        </p:txBody>
      </p:sp>
      <p:sp>
        <p:nvSpPr>
          <p:cNvPr id="291" name="Google Shape;291;p11"/>
          <p:cNvSpPr txBox="1">
            <a:spLocks noGrp="1"/>
          </p:cNvSpPr>
          <p:nvPr>
            <p:ph type="body" idx="1"/>
          </p:nvPr>
        </p:nvSpPr>
        <p:spPr>
          <a:xfrm>
            <a:off x="483477" y="1870841"/>
            <a:ext cx="11372192" cy="4409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Removes outliers that can potentially skew your results when analyzing the data</a:t>
            </a:r>
          </a:p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Changes any null values and standardizes the data format to improve quality and consistency </a:t>
            </a:r>
          </a:p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0" indent="-4572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Identifies duplicate values, standardizes systems of measurements, fixes structural errors and typos, and validates the data to make it easier to handle</a:t>
            </a:r>
            <a:endParaRPr sz="20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#4 - Enriching</a:t>
            </a:r>
            <a:endParaRPr/>
          </a:p>
        </p:txBody>
      </p:sp>
      <p:sp>
        <p:nvSpPr>
          <p:cNvPr id="297" name="Google Shape;297;p12"/>
          <p:cNvSpPr txBox="1">
            <a:spLocks noGrp="1"/>
          </p:cNvSpPr>
          <p:nvPr>
            <p:ph type="body" idx="1"/>
          </p:nvPr>
        </p:nvSpPr>
        <p:spPr>
          <a:xfrm>
            <a:off x="504497" y="1737360"/>
            <a:ext cx="11414234" cy="445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571500" lvl="0" indent="-571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Deciding if you need to add to the data by combining raw data with additional data from other sources.</a:t>
            </a:r>
          </a:p>
          <a:p>
            <a:pPr marL="571500" lvl="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lvl="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Example: - Combining two or more databases of customer information to fill in gaps in the data</a:t>
            </a:r>
          </a:p>
          <a:p>
            <a:pPr marL="571500" lvl="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lvl="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2800" dirty="0"/>
              <a:t>Enriching the data is an optional step that you only need to take if your current data doesn’t meet your requirements.</a:t>
            </a:r>
            <a:endParaRPr sz="2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#5 - Validating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body" idx="1"/>
          </p:nvPr>
        </p:nvSpPr>
        <p:spPr>
          <a:xfrm>
            <a:off x="641131" y="2108201"/>
            <a:ext cx="10993821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10000"/>
          </a:bodyPr>
          <a:lstStyle/>
          <a:p>
            <a:pPr marL="57150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Making sure that the data that you have is of the quality necessary to complete your project.</a:t>
            </a:r>
          </a:p>
          <a:p>
            <a:pPr marL="57150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The rules of data validation require repetitive programming processes that help to verify the – Quality, Consistency, Accuracy, Security, and Authenticity of data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#6 - Publishing</a:t>
            </a:r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body" idx="1"/>
          </p:nvPr>
        </p:nvSpPr>
        <p:spPr>
          <a:xfrm>
            <a:off x="578069" y="1870841"/>
            <a:ext cx="11319641" cy="423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lnSpcReduction="10000"/>
          </a:bodyPr>
          <a:lstStyle/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Creating your analysis and presenting it to the public.</a:t>
            </a:r>
          </a:p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You can deposit the data into a new architecture or database.</a:t>
            </a:r>
          </a:p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ctr">
              <a:spcBef>
                <a:spcPts val="0"/>
              </a:spcBef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We will display our data story using Tableau.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>
            <a:spLocks noGrp="1"/>
          </p:cNvSpPr>
          <p:nvPr>
            <p:ph type="title" idx="4294967295"/>
          </p:nvPr>
        </p:nvSpPr>
        <p:spPr>
          <a:xfrm>
            <a:off x="1066799" y="250305"/>
            <a:ext cx="10058400" cy="100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Goals of Efficient Data Wrangling</a:t>
            </a:r>
            <a:endParaRPr dirty="0"/>
          </a:p>
        </p:txBody>
      </p:sp>
      <p:sp>
        <p:nvSpPr>
          <p:cNvPr id="315" name="Google Shape;315;p15"/>
          <p:cNvSpPr txBox="1">
            <a:spLocks noGrp="1"/>
          </p:cNvSpPr>
          <p:nvPr>
            <p:ph type="body" idx="4294967295"/>
          </p:nvPr>
        </p:nvSpPr>
        <p:spPr>
          <a:xfrm>
            <a:off x="924909" y="1334815"/>
            <a:ext cx="10851931" cy="47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dirty="0"/>
              <a:t>Show "deeper intelligence" by gathering data from several different sources</a:t>
            </a: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dirty="0"/>
              <a:t>Provide accurate, actionable data to clients, on time</a:t>
            </a: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Reduces time spent collecting and organizing raw data</a:t>
            </a: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Allow data scientists and analysts to focus on the analysis</a:t>
            </a: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Provide intelligence for better decision-making by leaders</a:t>
            </a:r>
            <a:endParaRPr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DB172-01EF-21BE-4B71-BBCED62C9D4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8603C8-4A4B-4AD0-8130-BB735A19C0A7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62C95-8A96-3D0B-0177-39F3AC0FEB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What’s the Difference?</a:t>
            </a:r>
            <a:endParaRPr dirty="0"/>
          </a:p>
        </p:txBody>
      </p:sp>
      <p:sp>
        <p:nvSpPr>
          <p:cNvPr id="321" name="Google Shape;321;p16"/>
          <p:cNvSpPr txBox="1">
            <a:spLocks noGrp="1"/>
          </p:cNvSpPr>
          <p:nvPr>
            <p:ph type="body" idx="1"/>
          </p:nvPr>
        </p:nvSpPr>
        <p:spPr>
          <a:xfrm>
            <a:off x="384216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/>
              <a:t>DATA WRANGLING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body" idx="2"/>
          </p:nvPr>
        </p:nvSpPr>
        <p:spPr>
          <a:xfrm>
            <a:off x="134224" y="2793682"/>
            <a:ext cx="5541834" cy="33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 dirty="0"/>
              <a:t>Changes the data’s format by making the raw data into something more useable.</a:t>
            </a:r>
            <a:endParaRPr lang="en-US" sz="1800" dirty="0"/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800" dirty="0"/>
          </a:p>
          <a:p>
            <a:pPr marL="91440" lvl="0" indent="-2032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2800" dirty="0"/>
              <a:t>** Prepares data’s structure for modeling **</a:t>
            </a:r>
            <a:endParaRPr sz="1800" dirty="0"/>
          </a:p>
        </p:txBody>
      </p:sp>
      <p:sp>
        <p:nvSpPr>
          <p:cNvPr id="323" name="Google Shape;323;p16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dirty="0"/>
              <a:t>DATA CLEANING</a:t>
            </a:r>
            <a:endParaRPr dirty="0"/>
          </a:p>
        </p:txBody>
      </p:sp>
      <p:sp>
        <p:nvSpPr>
          <p:cNvPr id="324" name="Google Shape;324;p16"/>
          <p:cNvSpPr txBox="1">
            <a:spLocks noGrp="1"/>
          </p:cNvSpPr>
          <p:nvPr>
            <p:ph type="body" idx="4"/>
          </p:nvPr>
        </p:nvSpPr>
        <p:spPr>
          <a:xfrm>
            <a:off x="6096000" y="2793682"/>
            <a:ext cx="5711784" cy="33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 dirty="0"/>
              <a:t>Removing data that will not help in analysis because it contains errors or misinformation.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1800" dirty="0"/>
          </a:p>
          <a:p>
            <a:pPr marL="91440" lvl="0" indent="-2032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2800" dirty="0"/>
              <a:t>** Enhances data’s accuracy and integrity **</a:t>
            </a:r>
            <a:endParaRPr sz="1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8F518-51B0-DCC5-8A90-7B498997BA5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36DF6A5-0B80-4CFC-83EF-1D14A1BE0C39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54AD9-0A96-B260-ED57-EBB0C0B969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380703" y="498079"/>
            <a:ext cx="3517567" cy="85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 sz="4800" dirty="0"/>
              <a:t>Crisp-DM</a:t>
            </a:r>
            <a:endParaRPr dirty="0"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2"/>
          </p:nvPr>
        </p:nvSpPr>
        <p:spPr>
          <a:xfrm>
            <a:off x="914399" y="1430339"/>
            <a:ext cx="3162547" cy="289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 dirty="0" err="1"/>
              <a:t>CRoss</a:t>
            </a:r>
            <a:endParaRPr sz="2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Industry</a:t>
            </a:r>
            <a:endParaRPr sz="1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Standard</a:t>
            </a:r>
            <a:endParaRPr sz="1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Process for</a:t>
            </a:r>
            <a:endParaRPr sz="14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Data Mining</a:t>
            </a:r>
            <a:endParaRPr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4544-E634-12C3-6E01-777B3D6CB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74095-EFE0-A5D1-3A8C-11BB63EA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903" y="157656"/>
            <a:ext cx="6926318" cy="6611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DC61B-73CA-25D7-2E1B-D83127DE4BD9}"/>
              </a:ext>
            </a:extLst>
          </p:cNvPr>
          <p:cNvSpPr txBox="1"/>
          <p:nvPr/>
        </p:nvSpPr>
        <p:spPr>
          <a:xfrm>
            <a:off x="283778" y="4834759"/>
            <a:ext cx="408852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process model with six phases that naturally describes the data science life cycle.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8BF9E-8CD7-2CC0-1F5C-18B6F741E1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54B64A9-790B-49FD-A01F-9CCE955B623E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7470-52CC-BF4E-DF0C-EE43D19B4C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44AF-7367-2C11-AD48-3BD51524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0" dirty="0">
                <a:solidFill>
                  <a:srgbClr val="D1D2D3"/>
                </a:solidFill>
                <a:effectLst/>
                <a:latin typeface="Slack-Lato"/>
              </a:rPr>
              <a:t>What is Crisp-DM?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96964-F115-818A-9A82-C12CE2C9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613" y="0"/>
            <a:ext cx="7504387" cy="6858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CRoss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Industry Standard Process for Data Mining </a:t>
            </a:r>
            <a:r>
              <a:rPr lang="en-US" sz="2800" dirty="0"/>
              <a:t>(CRISP-DM) is a model that serves as the base for a data science process.</a:t>
            </a:r>
          </a:p>
          <a:p>
            <a:r>
              <a:rPr lang="en-US" sz="2800" dirty="0"/>
              <a:t>Published in 1999 to standardize data mining processes across industries, it is the most common methodology for data mining, analytics, and data science projects.</a:t>
            </a:r>
          </a:p>
          <a:p>
            <a:r>
              <a:rPr lang="en-US" sz="2800" dirty="0"/>
              <a:t>Data science teams that combine a loose implementation of CRISP-DM with overarching team-based </a:t>
            </a:r>
            <a:r>
              <a:rPr lang="en-US" sz="2800" b="1" dirty="0"/>
              <a:t>Agile</a:t>
            </a:r>
            <a:r>
              <a:rPr lang="en-US" sz="2800" dirty="0"/>
              <a:t> project management approaches will likely see the best results.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8FA24-833F-CDA6-0B32-603AEA2315E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8676" y="3043050"/>
            <a:ext cx="4319751" cy="3557447"/>
          </a:xfrm>
        </p:spPr>
        <p:txBody>
          <a:bodyPr>
            <a:normAutofit/>
          </a:bodyPr>
          <a:lstStyle/>
          <a:p>
            <a:r>
              <a:rPr lang="en-US" sz="4000" b="0" i="0" u="sng" dirty="0">
                <a:effectLst/>
                <a:latin typeface="Slack-Lato"/>
                <a:hlinkClick r:id="rId2"/>
              </a:rPr>
              <a:t>https://www.datascience-pm.com/crisp-dm-2/</a:t>
            </a:r>
            <a:endParaRPr lang="en-US" sz="4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C1E41-4478-C706-EB37-545AC0AF05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150F3C7-5129-4773-8D86-D6072F226ACD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CA98-3698-BEC8-13C9-F8650C2050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39231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 idx="4294967295"/>
          </p:nvPr>
        </p:nvSpPr>
        <p:spPr>
          <a:xfrm>
            <a:off x="2139840" y="358984"/>
            <a:ext cx="7912319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Data Science Life Cycle</a:t>
            </a:r>
            <a:endParaRPr dirty="0"/>
          </a:p>
        </p:txBody>
      </p:sp>
      <p:grpSp>
        <p:nvGrpSpPr>
          <p:cNvPr id="337" name="Google Shape;337;p18"/>
          <p:cNvGrpSpPr/>
          <p:nvPr/>
        </p:nvGrpSpPr>
        <p:grpSpPr>
          <a:xfrm>
            <a:off x="924910" y="1660633"/>
            <a:ext cx="10163504" cy="4456387"/>
            <a:chOff x="400764" y="143"/>
            <a:chExt cx="9256871" cy="3760604"/>
          </a:xfrm>
        </p:grpSpPr>
        <p:sp>
          <p:nvSpPr>
            <p:cNvPr id="338" name="Google Shape;338;p18"/>
            <p:cNvSpPr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 txBox="1"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Business Understanding </a:t>
              </a: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does the business need?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Understanding </a:t>
              </a: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data do we have / need? Is it clean?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preparation </a:t>
              </a: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we organize the data for modeling?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Modeling</a:t>
              </a:r>
              <a:r>
                <a:rPr lang="en-US" sz="2500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</a:t>
              </a:r>
              <a:endParaRPr dirty="0">
                <a:solidFill>
                  <a:srgbClr val="C00000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modeling techniques should we apply?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 txBox="1"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Evaluation</a:t>
              </a:r>
              <a:endParaRPr dirty="0">
                <a:solidFill>
                  <a:srgbClr val="C00000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Which model best meets the business objectives?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 dirty="0">
                  <a:solidFill>
                    <a:srgbClr val="C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Deployment</a:t>
              </a:r>
              <a:endParaRPr dirty="0">
                <a:solidFill>
                  <a:srgbClr val="C00000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 dirty="0">
                  <a:solidFill>
                    <a:srgbClr val="00206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stakeholders access the results?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B4DAA-B8DE-A4C0-E2E1-644144CB1C7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DA71F3-7851-42A6-930F-32339736B83D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9945D6-80D2-EE15-1698-383B443C0C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/>
          </p:nvPr>
        </p:nvSpPr>
        <p:spPr>
          <a:xfrm>
            <a:off x="642469" y="168167"/>
            <a:ext cx="3808268" cy="326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dirty="0">
                <a:solidFill>
                  <a:schemeClr val="lt1"/>
                </a:solidFill>
              </a:rPr>
              <a:t>DAP is </a:t>
            </a:r>
            <a:r>
              <a:rPr lang="en-US" sz="6000" b="1" u="sng" dirty="0">
                <a:solidFill>
                  <a:schemeClr val="lt1"/>
                </a:solidFill>
              </a:rPr>
              <a:t>HOT</a:t>
            </a:r>
            <a:r>
              <a:rPr lang="en-US" sz="6000" dirty="0">
                <a:solidFill>
                  <a:schemeClr val="lt1"/>
                </a:solidFill>
              </a:rPr>
              <a:t> right now!</a:t>
            </a:r>
            <a:endParaRPr dirty="0"/>
          </a:p>
        </p:txBody>
      </p:sp>
      <p:grpSp>
        <p:nvGrpSpPr>
          <p:cNvPr id="171" name="Google Shape;171;p3"/>
          <p:cNvGrpSpPr/>
          <p:nvPr/>
        </p:nvGrpSpPr>
        <p:grpSpPr>
          <a:xfrm>
            <a:off x="5468389" y="620535"/>
            <a:ext cx="6263640" cy="5504401"/>
            <a:chOff x="0" y="143"/>
            <a:chExt cx="6263640" cy="5504401"/>
          </a:xfrm>
        </p:grpSpPr>
        <p:sp>
          <p:nvSpPr>
            <p:cNvPr id="172" name="Google Shape;172;p3"/>
            <p:cNvSpPr/>
            <p:nvPr/>
          </p:nvSpPr>
          <p:spPr>
            <a:xfrm>
              <a:off x="0" y="14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85444" y="8558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Effectively make decisions</a:t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0" y="187718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4CC3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85444" y="196262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 new revenue</a:t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0" y="3754224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85444" y="3839668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Decrease Operational costs</a:t>
              </a:r>
              <a:endParaRPr/>
            </a:p>
          </p:txBody>
        </p:sp>
      </p:grpSp>
      <p:sp>
        <p:nvSpPr>
          <p:cNvPr id="178" name="Google Shape;178;p3"/>
          <p:cNvSpPr txBox="1"/>
          <p:nvPr/>
        </p:nvSpPr>
        <p:spPr>
          <a:xfrm>
            <a:off x="167603" y="3400981"/>
            <a:ext cx="4758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are looking for people who can maintain their data and analyze it to: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B5BB3-2966-6C18-5BE2-495108C386E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1E918E8-A5EF-4E2A-9CDA-9AEBD7A141DD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1E1B4-F4C5-7CDD-1EC6-23A0D1A28F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0" y="0"/>
            <a:ext cx="12192000" cy="6857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4800" b="1" dirty="0">
                <a:solidFill>
                  <a:srgbClr val="FFFFFF"/>
                </a:solidFill>
              </a:rPr>
              <a:t>The end project: 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Your Capstone</a:t>
            </a:r>
            <a:endParaRPr sz="4000" dirty="0"/>
          </a:p>
        </p:txBody>
      </p:sp>
      <p:grpSp>
        <p:nvGrpSpPr>
          <p:cNvPr id="245" name="Google Shape;245;p6"/>
          <p:cNvGrpSpPr/>
          <p:nvPr/>
        </p:nvGrpSpPr>
        <p:grpSpPr>
          <a:xfrm>
            <a:off x="176169" y="2465478"/>
            <a:ext cx="11495832" cy="4294127"/>
            <a:chOff x="0" y="470423"/>
            <a:chExt cx="11495832" cy="4294127"/>
          </a:xfrm>
        </p:grpSpPr>
        <p:sp>
          <p:nvSpPr>
            <p:cNvPr id="246" name="Google Shape;246;p6"/>
            <p:cNvSpPr/>
            <p:nvPr/>
          </p:nvSpPr>
          <p:spPr>
            <a:xfrm>
              <a:off x="286286" y="470424"/>
              <a:ext cx="3773213" cy="2153697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 txBox="1"/>
            <p:nvPr/>
          </p:nvSpPr>
          <p:spPr>
            <a:xfrm>
              <a:off x="286286" y="470423"/>
              <a:ext cx="377321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0" y="2973999"/>
              <a:ext cx="3130663" cy="1673484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0" y="2973999"/>
              <a:ext cx="3130663" cy="16734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491131" y="3033001"/>
              <a:ext cx="2468704" cy="161448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3491131" y="3033001"/>
              <a:ext cx="2468704" cy="1614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sets on that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Clean and analyze data to get an answer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9027128" y="2782674"/>
              <a:ext cx="2468704" cy="1864808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9027128" y="2781392"/>
              <a:ext cx="2468704" cy="1864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Create and present your story!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6287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823D5E-6162-AE41-E521-17E669B88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" y="0"/>
            <a:ext cx="4466897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4CE2B6C-FFB8-B233-7CB8-FC6A4D2A6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863" y="231228"/>
            <a:ext cx="6789682" cy="6127531"/>
          </a:xfrm>
        </p:spPr>
        <p:txBody>
          <a:bodyPr>
            <a:normAutofit fontScale="85000" lnSpcReduction="10000"/>
          </a:bodyPr>
          <a:lstStyle/>
          <a:p>
            <a:r>
              <a:rPr lang="en-US" sz="5200" b="0" i="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“Data are just summaries of thousands of stories – tell a few of those stories to help make the data meaningful.” 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nherit"/>
              </a:rPr>
              <a:t>Quote by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Chip and Dan Heat, authors of five best selling books, among them --  “</a:t>
            </a:r>
            <a:r>
              <a:rPr lang="en-US" sz="24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Making Numbers Count: The Art and Science of Communicating Numbers”, and  “</a:t>
            </a:r>
            <a:r>
              <a:rPr lang="en-US" sz="2400" b="0" i="1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</a:rPr>
              <a:t>The Power of Moments: Why Certain Experiences Have Extraordinary Impact”,.</a:t>
            </a: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inherit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EFC7E-7643-1EF7-2E79-5CAAA1A1D7C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2ABA78E-40D6-46D5-8E0C-9E42D50A0B1F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E3FB99-94FB-FF7F-8132-BC9DB0A440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615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/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 txBox="1"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6000" b="1" dirty="0">
                <a:solidFill>
                  <a:srgbClr val="FFFFFF"/>
                </a:solidFill>
              </a:rPr>
              <a:t>Who are Data Analysts?</a:t>
            </a:r>
            <a:endParaRPr dirty="0"/>
          </a:p>
        </p:txBody>
      </p:sp>
      <p:grpSp>
        <p:nvGrpSpPr>
          <p:cNvPr id="190" name="Google Shape;190;p4"/>
          <p:cNvGrpSpPr/>
          <p:nvPr/>
        </p:nvGrpSpPr>
        <p:grpSpPr>
          <a:xfrm>
            <a:off x="4905051" y="750440"/>
            <a:ext cx="6666834" cy="4856565"/>
            <a:chOff x="-1" y="0"/>
            <a:chExt cx="6666834" cy="4856565"/>
          </a:xfrm>
        </p:grpSpPr>
        <p:sp>
          <p:nvSpPr>
            <p:cNvPr id="193" name="Google Shape;193;p4"/>
            <p:cNvSpPr/>
            <p:nvPr/>
          </p:nvSpPr>
          <p:spPr>
            <a:xfrm>
              <a:off x="-1" y="642868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AC7D3"/>
                </a:gs>
                <a:gs pos="50000">
                  <a:srgbClr val="4CC5D3"/>
                </a:gs>
                <a:gs pos="100000">
                  <a:srgbClr val="3BB3C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30442" y="651953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that data to answer questions</a:t>
              </a:r>
              <a:endParaRPr b="1" dirty="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0" y="0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30442" y="30442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Take data from their organizations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0" y="1285736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6CDAE"/>
                </a:gs>
                <a:gs pos="50000">
                  <a:srgbClr val="47CCA7"/>
                </a:gs>
                <a:gs pos="100000">
                  <a:srgbClr val="37BB9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30442" y="1316178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 the results</a:t>
              </a:r>
              <a:endParaRPr b="1" dirty="0"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2981968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2C683"/>
                </a:gs>
                <a:gs pos="50000">
                  <a:srgbClr val="43C470"/>
                </a:gs>
                <a:gs pos="100000">
                  <a:srgbClr val="33B56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0442" y="3012410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Analyst; Operations Analyst</a:t>
              </a:r>
              <a:endParaRPr b="1" dirty="0"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0" y="360557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1C05F"/>
                </a:gs>
                <a:gs pos="50000">
                  <a:srgbClr val="43BD3E"/>
                </a:gs>
                <a:gs pos="100000">
                  <a:srgbClr val="36AC3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30442" y="363601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Intelligence Analyst</a:t>
              </a:r>
              <a:endParaRPr b="1" dirty="0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0" y="423295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EB55F"/>
                </a:gs>
                <a:gs pos="50000">
                  <a:srgbClr val="6EB03F"/>
                </a:gs>
                <a:gs pos="100000">
                  <a:srgbClr val="5F9F3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30442" y="426339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Marketing Analyst; Database Analyst </a:t>
              </a:r>
              <a:endParaRPr b="1" dirty="0"/>
            </a:p>
          </p:txBody>
        </p:sp>
      </p:grpSp>
      <p:sp>
        <p:nvSpPr>
          <p:cNvPr id="203" name="Google Shape;203;p4"/>
          <p:cNvSpPr txBox="1"/>
          <p:nvPr/>
        </p:nvSpPr>
        <p:spPr>
          <a:xfrm>
            <a:off x="6702872" y="2931676"/>
            <a:ext cx="29025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Titles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26234-C77A-AB19-DC4C-0C521BEE78D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EDD705-F092-48EA-901E-553A9CC71F40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B16EE4-00D7-7400-B5AB-2D2368D2C3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EB33-C9C3-4C9C-E9A0-D542AFDF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Learning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823C-C586-CCF4-92BA-D0C3393A4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586" y="1545021"/>
            <a:ext cx="9942786" cy="46319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Python For Everyone -- PY4E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This program was created by Dr. Charles Severance (</a:t>
            </a:r>
            <a:r>
              <a:rPr lang="en-US" sz="3600" dirty="0">
                <a:solidFill>
                  <a:srgbClr val="7030A0"/>
                </a:solidFill>
              </a:rPr>
              <a:t>a.k.a. Dr. Chuck</a:t>
            </a:r>
            <a:r>
              <a:rPr lang="en-US" sz="36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He’s a Clinical Professor at the </a:t>
            </a:r>
            <a:r>
              <a:rPr lang="en-US" sz="3600" i="1" dirty="0"/>
              <a:t>University of Michigan School of Information Technology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1"/>
                </a:solidFill>
                <a:hlinkClick r:id="rId2"/>
              </a:rPr>
              <a:t>https://www.py4e.com/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27397-232E-39D6-FD51-5FA34F277C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609A702-9C14-4C8F-9D0B-9F34E04BC620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71553-DE77-7A1E-0A79-BA6AD3DB5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630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0" y="0"/>
            <a:ext cx="12192000" cy="6857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4800" b="1" dirty="0">
                <a:solidFill>
                  <a:srgbClr val="FFFFFF"/>
                </a:solidFill>
              </a:rPr>
              <a:t>The end project: 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Your Capstone</a:t>
            </a:r>
            <a:endParaRPr sz="4000" dirty="0"/>
          </a:p>
        </p:txBody>
      </p:sp>
      <p:grpSp>
        <p:nvGrpSpPr>
          <p:cNvPr id="245" name="Google Shape;245;p6"/>
          <p:cNvGrpSpPr/>
          <p:nvPr/>
        </p:nvGrpSpPr>
        <p:grpSpPr>
          <a:xfrm>
            <a:off x="176169" y="2465478"/>
            <a:ext cx="11495832" cy="4294127"/>
            <a:chOff x="0" y="470423"/>
            <a:chExt cx="11495832" cy="4294127"/>
          </a:xfrm>
        </p:grpSpPr>
        <p:sp>
          <p:nvSpPr>
            <p:cNvPr id="246" name="Google Shape;246;p6"/>
            <p:cNvSpPr/>
            <p:nvPr/>
          </p:nvSpPr>
          <p:spPr>
            <a:xfrm>
              <a:off x="286286" y="470424"/>
              <a:ext cx="3773213" cy="2153697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 txBox="1"/>
            <p:nvPr/>
          </p:nvSpPr>
          <p:spPr>
            <a:xfrm>
              <a:off x="286286" y="470423"/>
              <a:ext cx="377321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0" y="2973999"/>
              <a:ext cx="3130663" cy="1673484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0" y="2973999"/>
              <a:ext cx="3130663" cy="16734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491131" y="3033001"/>
              <a:ext cx="2468704" cy="161448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3491131" y="3033001"/>
              <a:ext cx="2468704" cy="1614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sets on that topic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Clean and analyze data to get an answer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9027128" y="2782674"/>
              <a:ext cx="2468704" cy="1864808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9027128" y="2781392"/>
              <a:ext cx="2468704" cy="1864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Create and present your story!</a:t>
              </a:r>
              <a:endParaRPr dirty="0">
                <a:solidFill>
                  <a:srgbClr val="002060"/>
                </a:solidFill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9F1DD-8AAC-77B3-1588-BDF1424980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A0504E-B863-470F-A9FF-3D6BB5DD5AF5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198DD-BD87-2F6C-7A33-A9D0183841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859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1066800" y="440675"/>
            <a:ext cx="10058400" cy="114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Data Wrangling</a:t>
            </a:r>
            <a:endParaRPr dirty="0"/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1"/>
          </p:nvPr>
        </p:nvSpPr>
        <p:spPr>
          <a:xfrm>
            <a:off x="551995" y="2142811"/>
            <a:ext cx="11148969" cy="109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286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2800" dirty="0">
                <a:latin typeface="Bookman Old Style"/>
                <a:ea typeface="Bookman Old Style"/>
                <a:cs typeface="Bookman Old Style"/>
                <a:sym typeface="Bookman Old Style"/>
              </a:rPr>
              <a:t>The process of cleaning and unifying messy and complex data sets for easy access and analysis.</a:t>
            </a:r>
            <a:endParaRPr sz="1600" dirty="0"/>
          </a:p>
        </p:txBody>
      </p:sp>
      <p:sp>
        <p:nvSpPr>
          <p:cNvPr id="266" name="Google Shape;266;p7"/>
          <p:cNvSpPr/>
          <p:nvPr/>
        </p:nvSpPr>
        <p:spPr>
          <a:xfrm>
            <a:off x="1817470" y="3515819"/>
            <a:ext cx="1115736" cy="10939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462455" y="4888827"/>
            <a:ext cx="382576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Organizing and processing data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873B4-1F9E-4243-8C1E-477DFACCEE93}"/>
              </a:ext>
            </a:extLst>
          </p:cNvPr>
          <p:cNvSpPr txBox="1"/>
          <p:nvPr/>
        </p:nvSpPr>
        <p:spPr>
          <a:xfrm>
            <a:off x="4771697" y="4888827"/>
            <a:ext cx="6800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dirty="0">
                <a:solidFill>
                  <a:srgbClr val="002060"/>
                </a:solidFill>
                <a:effectLst/>
                <a:latin typeface="proxima-nova"/>
              </a:rPr>
              <a:t>Data professionals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proxima-nova"/>
              </a:rPr>
              <a:t> </a:t>
            </a:r>
            <a:r>
              <a:rPr lang="en-US" sz="2800" b="0" i="0" dirty="0">
                <a:solidFill>
                  <a:srgbClr val="32325D"/>
                </a:solidFill>
                <a:effectLst/>
                <a:latin typeface="proxima-nova"/>
              </a:rPr>
              <a:t>spend as much as </a:t>
            </a:r>
            <a:r>
              <a:rPr lang="en-US" sz="2800" b="1" i="0" dirty="0">
                <a:solidFill>
                  <a:srgbClr val="32325D"/>
                </a:solidFill>
                <a:effectLst/>
                <a:latin typeface="proxima-nova"/>
              </a:rPr>
              <a:t>80% of their time</a:t>
            </a:r>
            <a:r>
              <a:rPr lang="en-US" sz="2800" b="0" i="0" dirty="0">
                <a:solidFill>
                  <a:srgbClr val="32325D"/>
                </a:solidFill>
                <a:effectLst/>
                <a:latin typeface="proxima-nova"/>
              </a:rPr>
              <a:t> in the data wrangling process. </a:t>
            </a:r>
            <a:endParaRPr lang="en-US" sz="2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F97EBD-9529-770B-BA36-EBC8B1A9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0" y="346841"/>
            <a:ext cx="5774513" cy="5774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8983BD-3E23-340D-E098-4817E05CA52F}"/>
              </a:ext>
            </a:extLst>
          </p:cNvPr>
          <p:cNvSpPr txBox="1"/>
          <p:nvPr/>
        </p:nvSpPr>
        <p:spPr>
          <a:xfrm>
            <a:off x="7020909" y="119711"/>
            <a:ext cx="45930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Wrangling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#1 – Discovery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#2 – Structuring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#3 – Cleaning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#4 – Enriching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#5 – Validating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Step #6 – Publishing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E12A8-CC31-16C5-1419-C05FF5E4DF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848C3E-F013-427D-B54D-4ADD24B58CB9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F691-6A9A-0814-4C56-B8C1999F2D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692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1066800" y="441435"/>
            <a:ext cx="10058400" cy="1316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Examples of Wrangling</a:t>
            </a:r>
            <a:endParaRPr dirty="0"/>
          </a:p>
        </p:txBody>
      </p:sp>
      <p:sp>
        <p:nvSpPr>
          <p:cNvPr id="273" name="Google Shape;273;p8"/>
          <p:cNvSpPr txBox="1">
            <a:spLocks noGrp="1"/>
          </p:cNvSpPr>
          <p:nvPr>
            <p:ph type="body" idx="1"/>
          </p:nvPr>
        </p:nvSpPr>
        <p:spPr>
          <a:xfrm>
            <a:off x="609599" y="2108201"/>
            <a:ext cx="11183007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 dirty="0"/>
              <a:t>Joining together multiple data sets into one</a:t>
            </a:r>
            <a:endParaRPr dirty="0"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 dirty="0"/>
              <a:t>Finding gaps in data and filling/deleting them</a:t>
            </a:r>
            <a:endParaRPr dirty="0"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 dirty="0"/>
              <a:t>Getting rid of data that is unnecessary</a:t>
            </a:r>
            <a:endParaRPr dirty="0"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 dirty="0"/>
              <a:t>Identifying extreme outliers and either explaining them or getting rid of them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Step #1 - Discovery</a:t>
            </a:r>
            <a:endParaRPr dirty="0"/>
          </a:p>
        </p:txBody>
      </p:sp>
      <p:sp>
        <p:nvSpPr>
          <p:cNvPr id="279" name="Google Shape;279;p9"/>
          <p:cNvSpPr txBox="1">
            <a:spLocks noGrp="1"/>
          </p:cNvSpPr>
          <p:nvPr>
            <p:ph type="body" idx="1"/>
          </p:nvPr>
        </p:nvSpPr>
        <p:spPr>
          <a:xfrm>
            <a:off x="725214" y="2108201"/>
            <a:ext cx="1098331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571500" lvl="0" indent="-571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Find data that addresses your question</a:t>
            </a:r>
            <a:br>
              <a:rPr lang="en-US" sz="3600" dirty="0"/>
            </a:br>
            <a:endParaRPr lang="en-US" sz="3600" dirty="0"/>
          </a:p>
          <a:p>
            <a:pPr marL="571500" lvl="0" indent="-571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Become familiar with your data so that you know how you will end up using it.</a:t>
            </a:r>
            <a:br>
              <a:rPr lang="en-US" sz="3600" dirty="0"/>
            </a:br>
            <a:endParaRPr lang="en-US" sz="3600" dirty="0"/>
          </a:p>
          <a:p>
            <a:pPr marL="571500" lvl="0" indent="-571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 pitchFamily="34" charset="0"/>
              <a:buChar char="•"/>
            </a:pPr>
            <a:r>
              <a:rPr lang="en-US" sz="3600" dirty="0"/>
              <a:t>Identify trends, patterns and some data cells / sections that might cause issues in analysis.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1033</Words>
  <Application>Microsoft Office PowerPoint</Application>
  <PresentationFormat>Widescreen</PresentationFormat>
  <Paragraphs>154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proxima-nova</vt:lpstr>
      <vt:lpstr>Libre Franklin</vt:lpstr>
      <vt:lpstr>Calibri</vt:lpstr>
      <vt:lpstr>Bookman Old Style</vt:lpstr>
      <vt:lpstr>Arial</vt:lpstr>
      <vt:lpstr>Georgia</vt:lpstr>
      <vt:lpstr>inherit</vt:lpstr>
      <vt:lpstr>Slack-Lato</vt:lpstr>
      <vt:lpstr>Office Theme</vt:lpstr>
      <vt:lpstr>1_RetrospectVTI</vt:lpstr>
      <vt:lpstr>1_Office Theme</vt:lpstr>
      <vt:lpstr>Data Analytics</vt:lpstr>
      <vt:lpstr>DAP is HOT right now!</vt:lpstr>
      <vt:lpstr>Who are Data Analysts?</vt:lpstr>
      <vt:lpstr>Python Learning Materials</vt:lpstr>
      <vt:lpstr>The end project:  Your Capstone</vt:lpstr>
      <vt:lpstr>Data Wrangling</vt:lpstr>
      <vt:lpstr>PowerPoint Presentation</vt:lpstr>
      <vt:lpstr>Examples of Wrangling</vt:lpstr>
      <vt:lpstr>Step #1 - Discovery</vt:lpstr>
      <vt:lpstr>Step #2 - Structuring</vt:lpstr>
      <vt:lpstr>Step #3 - Cleaning</vt:lpstr>
      <vt:lpstr>Step #4 - Enriching</vt:lpstr>
      <vt:lpstr>Step #5 - Validating</vt:lpstr>
      <vt:lpstr>Step #6 - Publishing</vt:lpstr>
      <vt:lpstr>Goals of Efficient Data Wrangling</vt:lpstr>
      <vt:lpstr>What’s the Difference?</vt:lpstr>
      <vt:lpstr>Crisp-DM</vt:lpstr>
      <vt:lpstr>What is Crisp-DM?</vt:lpstr>
      <vt:lpstr>Data Science Life Cycle</vt:lpstr>
      <vt:lpstr>The end project:  Your Capstone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HOT right now!</dc:title>
  <dc:creator>Ashley Hunter</dc:creator>
  <cp:lastModifiedBy>Johan Bester</cp:lastModifiedBy>
  <cp:revision>27</cp:revision>
  <cp:lastPrinted>2022-10-20T03:21:27Z</cp:lastPrinted>
  <dcterms:created xsi:type="dcterms:W3CDTF">2022-01-10T14:56:28Z</dcterms:created>
  <dcterms:modified xsi:type="dcterms:W3CDTF">2022-10-20T03:21:43Z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