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74" r:id="rId2"/>
    <p:sldId id="261" r:id="rId3"/>
    <p:sldId id="299" r:id="rId4"/>
    <p:sldId id="275" r:id="rId5"/>
    <p:sldId id="276" r:id="rId6"/>
    <p:sldId id="277" r:id="rId7"/>
    <p:sldId id="300" r:id="rId8"/>
    <p:sldId id="278" r:id="rId9"/>
    <p:sldId id="283" r:id="rId10"/>
    <p:sldId id="279" r:id="rId11"/>
    <p:sldId id="284" r:id="rId12"/>
    <p:sldId id="280" r:id="rId13"/>
    <p:sldId id="281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7" r:id="rId24"/>
    <p:sldId id="298" r:id="rId25"/>
    <p:sldId id="293" r:id="rId26"/>
    <p:sldId id="294" r:id="rId27"/>
    <p:sldId id="295" r:id="rId28"/>
    <p:sldId id="296" r:id="rId29"/>
  </p:sldIdLst>
  <p:sldSz cx="12192000" cy="6858000"/>
  <p:notesSz cx="7315200" cy="9601200"/>
  <p:embeddedFontLst>
    <p:embeddedFont>
      <p:font typeface="Bookman Old Style" panose="02050604050505020204" pitchFamily="18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Libre Franklin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76" name="Google Shape;3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52" name="Google Shape;4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54" name="Google Shape;5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62" name="Google Shape;56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26" name="Google Shape;5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34" name="Google Shape;5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42" name="Google Shape;54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48" name="Google Shape;5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88" name="Google Shape;3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2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45" name="Google Shape;4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7B4DBC-5D60-4223-8E6F-2D8B22EBE229}" type="datetime1">
              <a:rPr lang="en-US" smtClean="0"/>
              <a:t>10/19/2022</a:t>
            </a:fld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ACDE244-2FBD-4C4C-AB0E-F013467F84B1}" type="datetime1">
              <a:rPr lang="en-US" smtClean="0"/>
              <a:t>10/19/2022</a:t>
            </a:fld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C2E79D6-8FBB-4773-AA2B-4196DFE41E27}" type="datetime1">
              <a:rPr lang="en-US" smtClean="0"/>
              <a:t>10/19/2022</a:t>
            </a:fld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7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23103F-AB6E-47FE-8440-8BC92D641CFF}" type="datetime1">
              <a:rPr lang="en-US" smtClean="0"/>
              <a:t>10/19/2022</a:t>
            </a:fld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60ED8E-939D-4A1B-85DD-22E05E2CBBB5}" type="datetime1">
              <a:rPr lang="en-US" smtClean="0"/>
              <a:t>10/19/2022</a:t>
            </a:fld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89862F-34D0-4A48-AB38-C3563A0C2D1B}" type="datetime1">
              <a:rPr lang="en-US" smtClean="0"/>
              <a:t>10/19/2022</a:t>
            </a:fld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2462B93-B80F-439B-8D60-AA574659348C}" type="datetime1">
              <a:rPr lang="en-US" smtClean="0"/>
              <a:t>10/19/2022</a:t>
            </a:fld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3E78BA-0695-40A7-8F66-43704E10A94F}" type="datetime1">
              <a:rPr lang="en-US" smtClean="0"/>
              <a:t>10/19/2022</a:t>
            </a:fld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F09568-A94C-46C8-B4E1-B37E6072ADBA}" type="datetime1">
              <a:rPr lang="en-US" smtClean="0"/>
              <a:t>10/19/2022</a:t>
            </a:fld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C97449-FE34-420D-9A68-31398722132A}" type="datetime1">
              <a:rPr lang="en-US" smtClean="0"/>
              <a:t>10/19/2022</a:t>
            </a:fld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179332E5-8749-4C24-8FFE-E3D0CFBB545F}" type="datetime1">
              <a:rPr lang="en-US" smtClean="0"/>
              <a:t>10/19/2022</a:t>
            </a:fld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slow">
    <p:push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za/microsoft-365/free-office-online-for-the-we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t="15226" b="28515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8F0A-B4FD-CEFB-C6A0-B36428C071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1278A77-CBA3-4706-8429-5D15F543806B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678B5-931C-1E68-F3E7-47715D53B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>
            <a:spLocks noGrp="1"/>
          </p:cNvSpPr>
          <p:nvPr>
            <p:ph type="body" idx="1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</a:t>
            </a: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Combine averages from different cells</a:t>
            </a: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3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AVERAGEIFS</a:t>
            </a:r>
            <a:endParaRPr dirty="0"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4"/>
          </p:nvPr>
        </p:nvSpPr>
        <p:spPr>
          <a:xfrm>
            <a:off x="5747703" y="2793682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average of a range based on one or more true/false conditions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lang="en-US" sz="28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0768-BA8F-FCBB-ED82-1E5824392C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509FBC-9510-4570-979A-31FE55114731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5219-9C83-0586-4180-1583848D5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dirty="0"/>
              <a:t>=AVERAGEIF(</a:t>
            </a:r>
            <a:r>
              <a:rPr lang="en-US" sz="3600" b="1" dirty="0">
                <a:solidFill>
                  <a:srgbClr val="FF0000"/>
                </a:solidFill>
              </a:rPr>
              <a:t>B15:B23</a:t>
            </a:r>
            <a:r>
              <a:rPr lang="en-US" sz="3600" dirty="0"/>
              <a:t>,</a:t>
            </a:r>
            <a:r>
              <a:rPr lang="en-US" sz="3600" b="1" dirty="0">
                <a:solidFill>
                  <a:srgbClr val="00B0F0"/>
                </a:solidFill>
              </a:rPr>
              <a:t>D17</a:t>
            </a:r>
            <a:r>
              <a:rPr lang="en-US" sz="3600" dirty="0"/>
              <a:t>,</a:t>
            </a:r>
            <a:r>
              <a:rPr lang="en-US" sz="3600" b="1" dirty="0">
                <a:solidFill>
                  <a:srgbClr val="FFC000"/>
                </a:solidFill>
              </a:rPr>
              <a:t>C15:C23</a:t>
            </a:r>
            <a:r>
              <a:rPr lang="en-US" sz="3600" dirty="0"/>
              <a:t>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03A36-6ED5-AEBE-F7E8-C310256EFD18}"/>
              </a:ext>
            </a:extLst>
          </p:cNvPr>
          <p:cNvSpPr/>
          <p:nvPr/>
        </p:nvSpPr>
        <p:spPr>
          <a:xfrm>
            <a:off x="1986456" y="903890"/>
            <a:ext cx="1334814" cy="356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9F6E7-799E-5E7E-67FF-DCCCC360CAE3}"/>
              </a:ext>
            </a:extLst>
          </p:cNvPr>
          <p:cNvSpPr/>
          <p:nvPr/>
        </p:nvSpPr>
        <p:spPr>
          <a:xfrm>
            <a:off x="5255172" y="1650124"/>
            <a:ext cx="945931" cy="5044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CFDB1-631A-852A-5FA6-7957BC1665C5}"/>
              </a:ext>
            </a:extLst>
          </p:cNvPr>
          <p:cNvSpPr/>
          <p:nvPr/>
        </p:nvSpPr>
        <p:spPr>
          <a:xfrm>
            <a:off x="3951890" y="903890"/>
            <a:ext cx="798786" cy="35646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92866-3EB9-F492-09FF-8E1DAE900A7D}"/>
              </a:ext>
            </a:extLst>
          </p:cNvPr>
          <p:cNvSpPr/>
          <p:nvPr/>
        </p:nvSpPr>
        <p:spPr>
          <a:xfrm>
            <a:off x="10100441" y="1650124"/>
            <a:ext cx="1912883" cy="5044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C756-16C3-175A-1F45-A6ED620ACB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EFDD5F-B26B-4A9F-BFEE-F501E56E894F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8A4B9-5035-1FD9-7F7B-D4460D37B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Calculates number of cells used within a range that have numbers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=COUNT(value1:value2)</a:t>
            </a:r>
            <a:endParaRPr dirty="0"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COUNTA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4"/>
          </p:nvPr>
        </p:nvSpPr>
        <p:spPr>
          <a:xfrm>
            <a:off x="6515943" y="2958273"/>
            <a:ext cx="4961353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number of cells used within a range that have either numbers or letters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=COUNTA(value1:value2)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9186-48C2-6B32-E1FE-0AAFC4ACEC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3C937D-BDC1-41D6-BE85-E7AD1B82819B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CDFF3-0AC0-9C71-8C10-95BB495B8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body" idx="1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COUNTBLANK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2"/>
          </p:nvPr>
        </p:nvSpPr>
        <p:spPr>
          <a:xfrm>
            <a:off x="388883" y="2962331"/>
            <a:ext cx="5179320" cy="29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Calculates number of cells used within a range that are blank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=COUNTBLANK(value1:value2)</a:t>
            </a: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3"/>
          </p:nvPr>
        </p:nvSpPr>
        <p:spPr>
          <a:xfrm>
            <a:off x="6671733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COUNTIF</a:t>
            </a:r>
            <a:endParaRPr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4"/>
          </p:nvPr>
        </p:nvSpPr>
        <p:spPr>
          <a:xfrm>
            <a:off x="6243145" y="2962329"/>
            <a:ext cx="5644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Calculates number of cells as specified</a:t>
            </a:r>
            <a:endParaRPr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Have to use a $ for absolute values to be counted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 dirty="0"/>
          </a:p>
          <a:p>
            <a:pPr marL="91440" lvl="0" indent="-164465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=COUNTA($value$1:$value$2,criteria)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6968-DEF9-1F1B-CA52-49815F8BA1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68AB98-4EC2-49CC-9A88-AA29547C988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F51DE-B36F-3784-E121-5DDA251DE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COUNTIFS</a:t>
            </a: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9476127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Counts cells in a range based on one or more true or false conditions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CDE4-47CF-DD0E-9F4B-BA59FECC36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A07EDE-6B08-4F82-AF46-3A66D2763A38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241A6-A9D8-36A8-12C5-C2E31E1D89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 b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sz="3600" b="1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marL="91440" marR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FE81A-84AA-8DBA-98D7-26467F8426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065A56-1FE2-4BAE-B5FF-8CD165335A06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C2656-2E62-45A5-F175-3B340F529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 (GREATER THAN)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115615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Counts cells in a range based on one or more true or false conditions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 dirty="0"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IFS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4"/>
          </p:nvPr>
        </p:nvSpPr>
        <p:spPr>
          <a:xfrm>
            <a:off x="5989740" y="2958273"/>
            <a:ext cx="595001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Returns values based on one or more true/false conditions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D117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</a:rPr>
              <a:t>=IFS(C117&gt;90,"Fast", C117&gt;50,</a:t>
            </a:r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</a:rPr>
              <a:t>"Normal", C117&lt;=50,"Slow")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D73B-072C-B7DB-C674-3500D095EE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06326F-D7C6-4E20-ADD0-0253A604D78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9A714-44F8-C12E-93CA-6F8BC3FAC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MEDIAN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MODE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13DF4-8BFD-0651-AA7B-26302470A1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424506-C8B8-4A5B-A3F4-596A8210327E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12B9E-BCA7-55EC-2985-C82172CD3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2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 WITH IF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CD379-0182-DEE7-214B-C2AEBEF5DE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C773CE0-529A-4534-B05B-5E687B54944E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77910-AF0E-C701-45E0-218072FF7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220716" y="1918809"/>
            <a:ext cx="4244091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STDEV.P</a:t>
            </a:r>
            <a:endParaRPr sz="3600" b="1" dirty="0"/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2"/>
          </p:nvPr>
        </p:nvSpPr>
        <p:spPr>
          <a:xfrm>
            <a:off x="220716" y="2655091"/>
            <a:ext cx="6053960" cy="35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Calculates the Standard Deviation for the entire </a:t>
            </a:r>
            <a:r>
              <a:rPr lang="en-US" sz="2400" b="1" dirty="0"/>
              <a:t>population</a:t>
            </a:r>
            <a:endParaRPr b="1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=STDEV.P(D152:D173)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Measures how far a ‘typical’ observations is from the average of the data.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*Ignores cells with text and logic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STDEV.S</a:t>
            </a:r>
            <a:endParaRPr sz="3600" b="1"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Standard Deviation for a </a:t>
            </a:r>
            <a:r>
              <a:rPr lang="en-US" sz="2800" b="1" dirty="0"/>
              <a:t>sample</a:t>
            </a:r>
            <a:endParaRPr b="1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=STDEV.S(L152:L171)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EDD43-7BDA-F222-B42B-CC3D20C901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F49EB-8868-425A-9F4A-720EE912663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46A51-34E9-D816-FD95-C64C8855BA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521515" y="305182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Remember Data Wrangling?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538131" y="384615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668446" y="5116287"/>
            <a:ext cx="62525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</a:t>
            </a:r>
            <a:endParaRPr/>
          </a:p>
        </p:txBody>
      </p:sp>
      <p:sp>
        <p:nvSpPr>
          <p:cNvPr id="506" name="Google Shape;506;p54"/>
          <p:cNvSpPr txBox="1">
            <a:spLocks noGrp="1"/>
          </p:cNvSpPr>
          <p:nvPr>
            <p:ph type="body" idx="2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Calculates the sum of values in a range based on true/false conditions.</a:t>
            </a:r>
            <a:endParaRPr sz="32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 dirty="0"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SUMIFS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4"/>
          </p:nvPr>
        </p:nvSpPr>
        <p:spPr>
          <a:xfrm>
            <a:off x="6126480" y="2793682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 the sum of a range based on one or more true/false condition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9836B-D35F-D122-7147-6DB840A016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0A2725-5AD6-47D8-8562-BF75C519B1A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E9570-C3A5-8EC5-9E92-B16067D07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 idx="4294967295"/>
          </p:nvPr>
        </p:nvSpPr>
        <p:spPr>
          <a:xfrm>
            <a:off x="404266" y="287338"/>
            <a:ext cx="11268621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4294967295"/>
          </p:nvPr>
        </p:nvSpPr>
        <p:spPr>
          <a:xfrm>
            <a:off x="477837" y="1405758"/>
            <a:ext cx="4640263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VLOOKUP</a:t>
            </a:r>
            <a:endParaRPr dirty="0"/>
          </a:p>
        </p:txBody>
      </p:sp>
      <p:sp>
        <p:nvSpPr>
          <p:cNvPr id="515" name="Google Shape;515;p55"/>
          <p:cNvSpPr txBox="1">
            <a:spLocks noGrp="1"/>
          </p:cNvSpPr>
          <p:nvPr>
            <p:ph type="body" idx="4294967295"/>
          </p:nvPr>
        </p:nvSpPr>
        <p:spPr>
          <a:xfrm>
            <a:off x="404265" y="2522919"/>
            <a:ext cx="5618163" cy="362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Allows searches across columns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</a:t>
            </a:r>
            <a:r>
              <a:rPr lang="en-US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A205:E226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,2,</a:t>
            </a:r>
            <a:r>
              <a:rPr lang="en-US" sz="28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/>
              <a:t>lookup_value</a:t>
            </a:r>
            <a:r>
              <a:rPr lang="en-US" dirty="0"/>
              <a:t>    (required) in 1</a:t>
            </a:r>
            <a:r>
              <a:rPr lang="en-US" baseline="30000" dirty="0"/>
              <a:t>st</a:t>
            </a:r>
            <a:r>
              <a:rPr lang="en-US" dirty="0"/>
              <a:t> column,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>
                <a:solidFill>
                  <a:srgbClr val="0070C0"/>
                </a:solidFill>
              </a:rPr>
              <a:t>table_array</a:t>
            </a:r>
            <a:r>
              <a:rPr lang="en-US" dirty="0">
                <a:solidFill>
                  <a:srgbClr val="0070C0"/>
                </a:solidFill>
              </a:rPr>
              <a:t>    </a:t>
            </a:r>
            <a:r>
              <a:rPr lang="en-US" dirty="0"/>
              <a:t>(required) lookup range,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/>
              <a:t>col_index_num</a:t>
            </a:r>
            <a:r>
              <a:rPr lang="en-US" dirty="0"/>
              <a:t>    (required) of </a:t>
            </a:r>
            <a:r>
              <a:rPr lang="en-US" dirty="0" err="1"/>
              <a:t>lookup_value</a:t>
            </a:r>
            <a:r>
              <a:rPr lang="en-US" dirty="0"/>
              <a:t>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</a:rPr>
              <a:t>Approximate - 1/TRUE or Exact - 0/FALSE</a:t>
            </a:r>
            <a:endParaRPr sz="2800" b="1" dirty="0">
              <a:solidFill>
                <a:srgbClr val="7030A0"/>
              </a:solidFill>
            </a:endParaRPr>
          </a:p>
        </p:txBody>
      </p:sp>
      <p:sp>
        <p:nvSpPr>
          <p:cNvPr id="516" name="Google Shape;516;p55"/>
          <p:cNvSpPr txBox="1">
            <a:spLocks noGrp="1"/>
          </p:cNvSpPr>
          <p:nvPr>
            <p:ph type="body" idx="4294967295"/>
          </p:nvPr>
        </p:nvSpPr>
        <p:spPr>
          <a:xfrm>
            <a:off x="7034212" y="1405758"/>
            <a:ext cx="4638675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XOR</a:t>
            </a:r>
            <a:endParaRPr dirty="0"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4294967295"/>
          </p:nvPr>
        </p:nvSpPr>
        <p:spPr>
          <a:xfrm>
            <a:off x="6353119" y="2522919"/>
            <a:ext cx="5618163" cy="336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Returns true/false based on two or more conditions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FE794-CB02-DE2B-FCD3-E1C723FEA8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223985-11C8-4280-B585-8864FF005FB4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5DD63-B83D-3858-EB7B-8F990770A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6600" b="1" dirty="0"/>
              <a:t>Excel Part 2 –</a:t>
            </a:r>
            <a:br>
              <a:rPr lang="en-US" sz="6600" b="1" dirty="0"/>
            </a:br>
            <a:r>
              <a:rPr lang="en-US" sz="6600" b="1" dirty="0"/>
              <a:t>Charts &amp; Pivot Tables</a:t>
            </a:r>
            <a:endParaRPr sz="6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EB05-8E9F-908E-6900-D13F2618FF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A008D37-C7BF-48DE-91B4-8FDAA51E2061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17E81-3A14-85F3-BE8C-C8ACEB4B8C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type="title" idx="4294967295"/>
          </p:nvPr>
        </p:nvSpPr>
        <p:spPr>
          <a:xfrm>
            <a:off x="449264" y="287338"/>
            <a:ext cx="11217220" cy="103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5400" b="1" dirty="0"/>
              <a:t>Windows Keyboard Shortcuts</a:t>
            </a:r>
            <a:endParaRPr sz="4400" dirty="0"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4294967295"/>
          </p:nvPr>
        </p:nvSpPr>
        <p:spPr>
          <a:xfrm>
            <a:off x="756745" y="1323975"/>
            <a:ext cx="4640263" cy="450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Z	undo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W	close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A	Select all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TAB	Switch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F4	Close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WIN + D	Show/Hide Desktop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X	Cut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C	Copy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V	Paste</a:t>
            </a:r>
            <a:endParaRPr dirty="0"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4294967295"/>
          </p:nvPr>
        </p:nvSpPr>
        <p:spPr>
          <a:xfrm>
            <a:off x="6176908" y="1555148"/>
            <a:ext cx="5489575" cy="433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L/R Arrow	compare windows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up/down arrow		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double up/down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ESC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</a:t>
            </a:r>
            <a:r>
              <a:rPr lang="en-US" sz="2400" dirty="0" err="1"/>
              <a:t>PrtScn</a:t>
            </a:r>
            <a:r>
              <a:rPr lang="en-US" sz="2400" dirty="0"/>
              <a:t>		save screenshot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Shift + arrows		highlight text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   CTRL + B/I/U		customize font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91440" lvl="0" indent="-10572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 dirty="0"/>
              <a:t>	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FEB2-3358-115D-A8A0-1C9712BFB8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9477221-D26A-4E53-A46E-B382FF5FD0B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24DAD-D4FA-F66A-B15B-98EA81E59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 idx="4294967295"/>
          </p:nvPr>
        </p:nvSpPr>
        <p:spPr>
          <a:xfrm>
            <a:off x="0" y="212725"/>
            <a:ext cx="11136313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5400" b="1" dirty="0"/>
              <a:t>macOS Keyboard Shortcuts</a:t>
            </a:r>
            <a:endParaRPr sz="4400" dirty="0"/>
          </a:p>
        </p:txBody>
      </p:sp>
      <p:sp>
        <p:nvSpPr>
          <p:cNvPr id="566" name="Google Shape;566;p62"/>
          <p:cNvSpPr txBox="1">
            <a:spLocks noGrp="1"/>
          </p:cNvSpPr>
          <p:nvPr>
            <p:ph type="body" idx="4294967295"/>
          </p:nvPr>
        </p:nvSpPr>
        <p:spPr>
          <a:xfrm>
            <a:off x="1131505" y="1412875"/>
            <a:ext cx="10335281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C = Copy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X = cut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V = paste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Control + Command + F = Fullscreen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Mission Control = desktop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553DF-FD78-BD3B-D06E-8D942C12D7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F9C208-569C-4C82-B885-0992C2D1EAA2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F3637-8930-4277-BDE1-C6875A594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>
            <a:spLocks noGrp="1"/>
          </p:cNvSpPr>
          <p:nvPr>
            <p:ph type="title"/>
          </p:nvPr>
        </p:nvSpPr>
        <p:spPr>
          <a:xfrm>
            <a:off x="1090974" y="376903"/>
            <a:ext cx="1001005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Inserting Charts</a:t>
            </a:r>
            <a:endParaRPr dirty="0"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504497" y="2120900"/>
            <a:ext cx="4004442" cy="16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91440" lvl="0" indent="-18796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Visually Compare information inside of your data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2"/>
          </p:nvPr>
        </p:nvSpPr>
        <p:spPr>
          <a:xfrm>
            <a:off x="5013434" y="2120900"/>
            <a:ext cx="6779173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Once your data is filled out…</a:t>
            </a:r>
            <a:endParaRPr dirty="0"/>
          </a:p>
          <a:p>
            <a:pPr marL="91440" indent="-187960">
              <a:spcBef>
                <a:spcPts val="1400"/>
              </a:spcBef>
              <a:buSzPct val="100000"/>
            </a:pPr>
            <a:r>
              <a:rPr lang="en-US" sz="3200" dirty="0"/>
              <a:t>- highlight the information use </a:t>
            </a:r>
          </a:p>
          <a:p>
            <a:pPr marL="91440" indent="-187960">
              <a:spcBef>
                <a:spcPts val="1400"/>
              </a:spcBef>
              <a:buSzPct val="100000"/>
            </a:pPr>
            <a:r>
              <a:rPr lang="en-US" sz="3200" dirty="0"/>
              <a:t>- Highlight B1:C5</a:t>
            </a:r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Click Insert in the ribbon</a:t>
            </a:r>
            <a:endParaRPr dirty="0"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Bring up chart options</a:t>
            </a:r>
            <a:endParaRPr dirty="0"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Pick the ones you want</a:t>
            </a:r>
            <a:endParaRPr dirty="0"/>
          </a:p>
        </p:txBody>
      </p:sp>
      <p:sp>
        <p:nvSpPr>
          <p:cNvPr id="531" name="Google Shape;531;p57"/>
          <p:cNvSpPr txBox="1"/>
          <p:nvPr/>
        </p:nvSpPr>
        <p:spPr>
          <a:xfrm>
            <a:off x="504497" y="4166574"/>
            <a:ext cx="40885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 sz="1200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5D555-2E4A-52E7-4578-8210B53F9A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47877F4-EBDD-4913-B469-B94D0F63A9E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484C0-81C4-4F0F-1E95-A96B00360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Pivot Tables</a:t>
            </a:r>
            <a:endParaRPr dirty="0"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540690" y="1737360"/>
            <a:ext cx="4315089" cy="262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A summary of a large dataset that usually includes the total figures, average, minimum, </a:t>
            </a:r>
            <a:r>
              <a:rPr lang="en-US" sz="2000" dirty="0"/>
              <a:t>maximum</a:t>
            </a:r>
            <a:r>
              <a:rPr lang="en-US" sz="2400" dirty="0"/>
              <a:t>, etc.</a:t>
            </a:r>
            <a:endParaRPr sz="1400" dirty="0"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2"/>
          </p:nvPr>
        </p:nvSpPr>
        <p:spPr>
          <a:xfrm>
            <a:off x="5307724" y="2120900"/>
            <a:ext cx="6549773" cy="389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Once you bring up your spreadsheet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Click on pivot table 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dataset should already be selected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Select “new worksheet”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Choose the values that you want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Analyze your data</a:t>
            </a:r>
            <a:endParaRPr sz="2800" dirty="0"/>
          </a:p>
        </p:txBody>
      </p:sp>
      <p:sp>
        <p:nvSpPr>
          <p:cNvPr id="539" name="Google Shape;539;p58"/>
          <p:cNvSpPr txBox="1"/>
          <p:nvPr/>
        </p:nvSpPr>
        <p:spPr>
          <a:xfrm>
            <a:off x="334503" y="4662587"/>
            <a:ext cx="45212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</a:t>
            </a:r>
            <a:endParaRPr sz="1200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965B-6E5C-F51F-7163-01F3FE39F4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1B6A16-780D-4DA0-B4B8-9402B42C94C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35B12-1F04-98F9-96A7-C784F63D27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 idx="4294967295"/>
          </p:nvPr>
        </p:nvSpPr>
        <p:spPr>
          <a:xfrm>
            <a:off x="2575034" y="129683"/>
            <a:ext cx="7073462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Sales Exercise</a:t>
            </a:r>
            <a:endParaRPr dirty="0"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4294967295"/>
          </p:nvPr>
        </p:nvSpPr>
        <p:spPr>
          <a:xfrm>
            <a:off x="546538" y="1356273"/>
            <a:ext cx="11130455" cy="45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Insert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PivotChart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Table/Range should be picked already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Select: </a:t>
            </a:r>
            <a:r>
              <a:rPr lang="en-US" sz="2800" dirty="0" err="1"/>
              <a:t>CompanyName</a:t>
            </a:r>
            <a:r>
              <a:rPr lang="en-US" sz="2800" dirty="0"/>
              <a:t>, ProductName, </a:t>
            </a:r>
            <a:r>
              <a:rPr lang="en-US" sz="2800" dirty="0" err="1"/>
              <a:t>UnitPrice</a:t>
            </a:r>
            <a:r>
              <a:rPr lang="en-US" sz="2800" dirty="0"/>
              <a:t>, Quantity and </a:t>
            </a:r>
            <a:r>
              <a:rPr lang="en-US" sz="2800" dirty="0" err="1"/>
              <a:t>SubTotal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the Row Labels drop down, remove the “select all” tick, select Ana </a:t>
            </a:r>
            <a:r>
              <a:rPr lang="en-US" sz="2800" dirty="0" err="1"/>
              <a:t>Trujiullo</a:t>
            </a:r>
            <a:r>
              <a:rPr lang="en-US" sz="2800" dirty="0"/>
              <a:t>, press ok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A0FF-2802-2004-FF98-820D896387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2A13DE-51FF-4579-AAC5-4C0E32644EB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59331-85EB-7185-8B40-508D4D0647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 idx="4294967295"/>
          </p:nvPr>
        </p:nvSpPr>
        <p:spPr>
          <a:xfrm>
            <a:off x="1066800" y="402952"/>
            <a:ext cx="100584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Sales Exercise continued </a:t>
            </a:r>
            <a:endParaRPr dirty="0"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4294967295"/>
          </p:nvPr>
        </p:nvSpPr>
        <p:spPr>
          <a:xfrm>
            <a:off x="842962" y="1500789"/>
            <a:ext cx="10506075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Go back to Insert and choose pivot table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Make sure table is selected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FirstName 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</a:t>
            </a:r>
            <a:r>
              <a:rPr lang="en-US" sz="2800" dirty="0" err="1"/>
              <a:t>CompanyName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</a:t>
            </a:r>
            <a:r>
              <a:rPr lang="en-US" sz="2800" dirty="0" err="1"/>
              <a:t>SubTotal</a:t>
            </a:r>
            <a:r>
              <a:rPr lang="en-US" sz="2800" dirty="0"/>
              <a:t> and drag to values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recommended Charts</a:t>
            </a:r>
            <a:endParaRPr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67D5-27EC-C189-B796-63787D11DD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1AFD9E-3F3B-4800-BC74-340EF728DF76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54010-C12B-E8DE-EBC4-510B4019B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Wrangling</a:t>
            </a:r>
            <a:endParaRPr lang="en-US" sz="1200" dirty="0"/>
          </a:p>
          <a:p>
            <a:endParaRPr lang="en-US" sz="2800" dirty="0"/>
          </a:p>
          <a:p>
            <a:r>
              <a:rPr lang="en-US" sz="2800" dirty="0"/>
              <a:t>  Step #1 – Discovery</a:t>
            </a:r>
          </a:p>
          <a:p>
            <a:endParaRPr lang="en-US" sz="2800" dirty="0"/>
          </a:p>
          <a:p>
            <a:r>
              <a:rPr lang="en-US" sz="2800" dirty="0"/>
              <a:t>  Step #2 – Structuring</a:t>
            </a:r>
          </a:p>
          <a:p>
            <a:endParaRPr lang="en-US" sz="2800" dirty="0"/>
          </a:p>
          <a:p>
            <a:r>
              <a:rPr lang="en-US" sz="2800" dirty="0"/>
              <a:t>  Step #3 – Cleaning</a:t>
            </a:r>
          </a:p>
          <a:p>
            <a:endParaRPr lang="en-US" sz="2800" dirty="0"/>
          </a:p>
          <a:p>
            <a:r>
              <a:rPr lang="en-US" sz="2800" dirty="0"/>
              <a:t>  Step #4 – Enriching</a:t>
            </a:r>
          </a:p>
          <a:p>
            <a:endParaRPr lang="en-US" sz="2800" dirty="0"/>
          </a:p>
          <a:p>
            <a:r>
              <a:rPr lang="en-US" sz="2800" dirty="0"/>
              <a:t>  Step #5 – Validating</a:t>
            </a:r>
          </a:p>
          <a:p>
            <a:endParaRPr lang="en-US" sz="2800" dirty="0"/>
          </a:p>
          <a:p>
            <a:r>
              <a:rPr lang="en-US" sz="2800" dirty="0"/>
              <a:t>  Step #6 – Publishing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1104-1DE4-7E51-9EA7-7E6DFB9317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72812D3-00D6-41A9-956A-924306A6FBF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4560-B26B-1FA1-1BEF-64458C1A84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 is Excel?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304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400" dirty="0"/>
              <a:t>A program by Microsoft that is used for recording, analyzing and visualizing data in the form of a spreadsheet.</a:t>
            </a:r>
            <a:endParaRPr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Why Excel?</a:t>
            </a:r>
            <a:endParaRPr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Performs various math functions on large data sets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You can search, sort, filter; makes it easier to clean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Beautify data and present with charts &amp; tables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Reporting, accounting &amp; analysis is easier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Provides security through locking cells, and passwords</a:t>
            </a:r>
            <a:endParaRPr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 idx="4294967295"/>
          </p:nvPr>
        </p:nvSpPr>
        <p:spPr>
          <a:xfrm>
            <a:off x="1066800" y="160284"/>
            <a:ext cx="10058400" cy="170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5400" b="1" dirty="0"/>
              <a:t>Excel is</a:t>
            </a:r>
            <a:br>
              <a:rPr lang="en-US" sz="5400" b="1" dirty="0"/>
            </a:br>
            <a:r>
              <a:rPr lang="en-US" sz="5400" b="1" dirty="0"/>
              <a:t>HUGE</a:t>
            </a:r>
            <a:endParaRPr sz="5400"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4294967295"/>
          </p:nvPr>
        </p:nvSpPr>
        <p:spPr>
          <a:xfrm>
            <a:off x="806669" y="2017988"/>
            <a:ext cx="10578662" cy="3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If you don’t have Excel installed, and you don’t have a Microsoft account, here is a site to signup for …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Microsoft Office Online | Word, Excel, PowerPoint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spcBef>
                <a:spcPts val="0"/>
              </a:spcBef>
              <a:buSzPts val="2400"/>
              <a:buNone/>
            </a:pPr>
            <a:br>
              <a:rPr lang="en-US" sz="3200" b="1" dirty="0"/>
            </a:br>
            <a:r>
              <a:rPr lang="en-US" sz="3200" b="1" dirty="0"/>
              <a:t>https://www.microsoft.com/en-za/microsoft-365/free-office-online-for-the-web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A51B4-9346-E30E-E328-39C5FCAE21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C4297C-42E8-4619-8553-F1334BC35401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FCFD-AEFA-CE23-10E7-7836F00B4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 idx="4294967295"/>
          </p:nvPr>
        </p:nvSpPr>
        <p:spPr>
          <a:xfrm>
            <a:off x="1066800" y="160284"/>
            <a:ext cx="10058400" cy="102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5400" b="1" dirty="0"/>
              <a:t>Lets play with Excel!</a:t>
            </a:r>
            <a:endParaRPr sz="5400"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4294967295"/>
          </p:nvPr>
        </p:nvSpPr>
        <p:spPr>
          <a:xfrm>
            <a:off x="806669" y="1555531"/>
            <a:ext cx="10578662" cy="422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We will use the following spreadsheet together to learn more about Excel.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600" b="1" dirty="0">
                <a:solidFill>
                  <a:srgbClr val="0070C0"/>
                </a:solidFill>
              </a:rPr>
              <a:t>Excel_Practice_Student.xlsx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This spreadsheet has 3 tabs at the bottom of the screen and is wide so scroll to the right to see all the content</a:t>
            </a: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A04CF-8202-FBAB-A546-A2C7226C1B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705EF5-4CE7-4A42-8AC2-14FFE2778656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17F50-5A2F-53F4-96D0-3C713F555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87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2"/>
          </p:nvPr>
        </p:nvSpPr>
        <p:spPr>
          <a:xfrm>
            <a:off x="266963" y="2820733"/>
            <a:ext cx="5219437" cy="326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 dirty="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3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 USING IF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4"/>
          </p:nvPr>
        </p:nvSpPr>
        <p:spPr>
          <a:xfrm>
            <a:off x="6117021" y="2820733"/>
            <a:ext cx="5808016" cy="33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=IF(AND(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value_if_true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value_if_false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 …</a:t>
            </a:r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>
                <a:solidFill>
                  <a:srgbClr val="000000"/>
                </a:solidFill>
                <a:latin typeface="Consolas"/>
                <a:sym typeface="Consolas"/>
              </a:rPr>
              <a:t>Like “Black” and “White”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98283-6E31-BD22-2969-DCF2633E66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285D08-2B10-4ED7-9AC2-B8782939507F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33ED0-EEB9-5604-418F-40F76CFB4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7" descr="Tab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ABA35-5D8B-9AE0-8CEC-1B158B8DA0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4B2418-3265-4647-836B-A0092EA7A4E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A35FE-35E8-7190-1F03-F1DA8A99E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1359</Words>
  <Application>Microsoft Office PowerPoint</Application>
  <PresentationFormat>Widescreen</PresentationFormat>
  <Paragraphs>251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Bookman Old Style</vt:lpstr>
      <vt:lpstr>Arial</vt:lpstr>
      <vt:lpstr>Libre Franklin</vt:lpstr>
      <vt:lpstr>1_RetrospectVTI</vt:lpstr>
      <vt:lpstr>Excel &amp; Data Analytics</vt:lpstr>
      <vt:lpstr>Remember Data Wrangling?</vt:lpstr>
      <vt:lpstr>PowerPoint Presentation</vt:lpstr>
      <vt:lpstr>What is Excel?</vt:lpstr>
      <vt:lpstr>Why Excel?</vt:lpstr>
      <vt:lpstr>Excel is HUGE</vt:lpstr>
      <vt:lpstr>Lets play with Excel!</vt:lpstr>
      <vt:lpstr>Functions</vt:lpstr>
      <vt:lpstr>Reading a function in Excel</vt:lpstr>
      <vt:lpstr>=AVERAGEIFS(C27:C38, B27:B38, F28, D27:D38,G28)</vt:lpstr>
      <vt:lpstr>Reading a function in Excel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Excel Part 2 – Charts &amp; Pivot Tables</vt:lpstr>
      <vt:lpstr>Windows Keyboard Shortcuts</vt:lpstr>
      <vt:lpstr>macOS Keyboard Shortcuts</vt:lpstr>
      <vt:lpstr>Inserting Charts</vt:lpstr>
      <vt:lpstr>Pivot Tables</vt:lpstr>
      <vt:lpstr>Sales Exercise</vt:lpstr>
      <vt:lpstr>Sales Exercise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Excel</dc:title>
  <dc:creator>Ashley Hunter</dc:creator>
  <cp:lastModifiedBy>Johan Bester</cp:lastModifiedBy>
  <cp:revision>36</cp:revision>
  <cp:lastPrinted>2022-10-19T22:18:13Z</cp:lastPrinted>
  <dcterms:created xsi:type="dcterms:W3CDTF">2022-01-10T14:56:28Z</dcterms:created>
  <dcterms:modified xsi:type="dcterms:W3CDTF">2022-10-19T22:18:39Z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