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  <p:sldMasterId id="2147483664" r:id="rId2"/>
  </p:sldMasterIdLst>
  <p:notesMasterIdLst>
    <p:notesMasterId r:id="rId14"/>
  </p:notesMasterIdLst>
  <p:sldIdLst>
    <p:sldId id="274" r:id="rId3"/>
    <p:sldId id="286" r:id="rId4"/>
    <p:sldId id="292" r:id="rId5"/>
    <p:sldId id="285" r:id="rId6"/>
    <p:sldId id="293" r:id="rId7"/>
    <p:sldId id="287" r:id="rId8"/>
    <p:sldId id="296" r:id="rId9"/>
    <p:sldId id="288" r:id="rId10"/>
    <p:sldId id="291" r:id="rId11"/>
    <p:sldId id="295" r:id="rId12"/>
    <p:sldId id="294" r:id="rId13"/>
  </p:sldIdLst>
  <p:sldSz cx="12192000" cy="6858000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78" roundtripDataSignature="AMtx7mg1jRVB5ptXq1eZYLCKV2hfsmrwv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921" autoAdjust="0"/>
    <p:restoredTop sz="94660"/>
  </p:normalViewPr>
  <p:slideViewPr>
    <p:cSldViewPr snapToGrid="0">
      <p:cViewPr varScale="1">
        <p:scale>
          <a:sx n="68" d="100"/>
          <a:sy n="68" d="100"/>
        </p:scale>
        <p:origin x="82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4.fntdata"/><Relationship Id="rId80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3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79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font" Target="fonts/font1.fntdata"/><Relationship Id="rId82" Type="http://schemas.openxmlformats.org/officeDocument/2006/relationships/tableStyles" Target="tableStyles.xml"/><Relationship Id="rId10" Type="http://schemas.openxmlformats.org/officeDocument/2006/relationships/slide" Target="slides/slide8.xml"/><Relationship Id="rId78" Type="http://customschemas.google.com/relationships/presentationmetadata" Target="metadata"/><Relationship Id="rId8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6" name="Google Shape;566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6" name="Google Shape;566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637494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535228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" name="Google Shape;572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0" name="Google Shape;580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8" name="Google Shape;598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8" name="Google Shape;598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432225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8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68"/>
          <p:cNvSpPr txBox="1"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0861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260"/>
              <a:buChar char="◈"/>
              <a:defRPr/>
            </a:lvl1pPr>
            <a:lvl2pPr marL="914400" lvl="1" indent="-30861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2pPr>
            <a:lvl3pPr marL="1371600" lvl="2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3pPr>
            <a:lvl4pPr marL="1828800" lvl="3" indent="-30861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4pPr>
            <a:lvl5pPr marL="2286000" lvl="4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5pPr>
            <a:lvl6pPr marL="2743200" lvl="5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marL="3200400" lvl="6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marL="3657600" lvl="7" indent="-308609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marL="4114800" lvl="8" indent="-308609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>
            <a:endParaRPr/>
          </a:p>
        </p:txBody>
      </p:sp>
      <p:sp>
        <p:nvSpPr>
          <p:cNvPr id="20" name="Google Shape;20;p68"/>
          <p:cNvSpPr txBox="1">
            <a:spLocks noGrp="1"/>
          </p:cNvSpPr>
          <p:nvPr>
            <p:ph type="dt" idx="10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3E57FF13-4CD7-4839-AE40-27E27F5F95DF}" type="datetime1">
              <a:rPr lang="en-US" smtClean="0"/>
              <a:t>10/20/2022</a:t>
            </a:fld>
            <a:endParaRPr/>
          </a:p>
        </p:txBody>
      </p:sp>
      <p:sp>
        <p:nvSpPr>
          <p:cNvPr id="21" name="Google Shape;21;p68"/>
          <p:cNvSpPr txBox="1">
            <a:spLocks noGrp="1"/>
          </p:cNvSpPr>
          <p:nvPr>
            <p:ph type="ftr" idx="11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68"/>
          <p:cNvSpPr txBox="1">
            <a:spLocks noGrp="1"/>
          </p:cNvSpPr>
          <p:nvPr>
            <p:ph type="sldNum" idx="12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Picture Column">
  <p:cSld name="3 Picture Column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84" descr="Slate-V2-HD-3colPhotoInse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97962" y="1818214"/>
            <a:ext cx="3339972" cy="1847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84" descr="Slate-V2-HD-3colPhotoInse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03800" y="1818214"/>
            <a:ext cx="3339972" cy="1847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84" descr="Slate-V2-HD-3colPhotoInse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36051" y="1818214"/>
            <a:ext cx="3339972" cy="1847851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84"/>
          <p:cNvSpPr txBox="1"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84"/>
          <p:cNvSpPr txBox="1"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6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600" b="1"/>
            </a:lvl9pPr>
          </a:lstStyle>
          <a:p>
            <a:endParaRPr/>
          </a:p>
        </p:txBody>
      </p:sp>
      <p:sp>
        <p:nvSpPr>
          <p:cNvPr id="117" name="Google Shape;117;p84"/>
          <p:cNvSpPr>
            <a:spLocks noGrp="1"/>
          </p:cNvSpPr>
          <p:nvPr>
            <p:ph type="pic" idx="2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38100" dist="25400" dir="4440000">
              <a:srgbClr val="000000">
                <a:alpha val="35686"/>
              </a:srgbClr>
            </a:outerShdw>
          </a:effectLst>
        </p:spPr>
      </p:sp>
      <p:sp>
        <p:nvSpPr>
          <p:cNvPr id="118" name="Google Shape;118;p84"/>
          <p:cNvSpPr txBox="1">
            <a:spLocks noGrp="1"/>
          </p:cNvSpPr>
          <p:nvPr>
            <p:ph type="body" idx="3"/>
          </p:nvPr>
        </p:nvSpPr>
        <p:spPr>
          <a:xfrm>
            <a:off x="913795" y="4572443"/>
            <a:ext cx="3300984" cy="121875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10000"/>
              </a:lnSpc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>
            <a:endParaRPr/>
          </a:p>
        </p:txBody>
      </p:sp>
      <p:sp>
        <p:nvSpPr>
          <p:cNvPr id="119" name="Google Shape;119;p84"/>
          <p:cNvSpPr txBox="1">
            <a:spLocks noGrp="1"/>
          </p:cNvSpPr>
          <p:nvPr>
            <p:ph type="body" idx="4"/>
          </p:nvPr>
        </p:nvSpPr>
        <p:spPr>
          <a:xfrm>
            <a:off x="4442788" y="3904106"/>
            <a:ext cx="3300984" cy="5762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6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600" b="1"/>
            </a:lvl9pPr>
          </a:lstStyle>
          <a:p>
            <a:endParaRPr/>
          </a:p>
        </p:txBody>
      </p:sp>
      <p:sp>
        <p:nvSpPr>
          <p:cNvPr id="120" name="Google Shape;120;p84"/>
          <p:cNvSpPr>
            <a:spLocks noGrp="1"/>
          </p:cNvSpPr>
          <p:nvPr>
            <p:ph type="pic" idx="5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38100" dist="25400" dir="4440000">
              <a:srgbClr val="000000">
                <a:alpha val="35686"/>
              </a:srgbClr>
            </a:outerShdw>
          </a:effectLst>
        </p:spPr>
      </p:sp>
      <p:sp>
        <p:nvSpPr>
          <p:cNvPr id="121" name="Google Shape;121;p84"/>
          <p:cNvSpPr txBox="1">
            <a:spLocks noGrp="1"/>
          </p:cNvSpPr>
          <p:nvPr>
            <p:ph type="body" idx="6"/>
          </p:nvPr>
        </p:nvSpPr>
        <p:spPr>
          <a:xfrm>
            <a:off x="4441435" y="4572442"/>
            <a:ext cx="3300984" cy="121875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10000"/>
              </a:lnSpc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>
            <a:endParaRPr/>
          </a:p>
        </p:txBody>
      </p:sp>
      <p:sp>
        <p:nvSpPr>
          <p:cNvPr id="122" name="Google Shape;122;p84"/>
          <p:cNvSpPr txBox="1">
            <a:spLocks noGrp="1"/>
          </p:cNvSpPr>
          <p:nvPr>
            <p:ph type="body" idx="7"/>
          </p:nvPr>
        </p:nvSpPr>
        <p:spPr>
          <a:xfrm>
            <a:off x="7966697" y="3904106"/>
            <a:ext cx="3300984" cy="5762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6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600" b="1"/>
            </a:lvl9pPr>
          </a:lstStyle>
          <a:p>
            <a:endParaRPr/>
          </a:p>
        </p:txBody>
      </p:sp>
      <p:sp>
        <p:nvSpPr>
          <p:cNvPr id="123" name="Google Shape;123;p84"/>
          <p:cNvSpPr>
            <a:spLocks noGrp="1"/>
          </p:cNvSpPr>
          <p:nvPr>
            <p:ph type="pic" idx="8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38100" dist="25400" dir="4440000">
              <a:srgbClr val="000000">
                <a:alpha val="35686"/>
              </a:srgbClr>
            </a:outerShdw>
          </a:effectLst>
        </p:spPr>
      </p:sp>
      <p:sp>
        <p:nvSpPr>
          <p:cNvPr id="124" name="Google Shape;124;p84"/>
          <p:cNvSpPr txBox="1">
            <a:spLocks noGrp="1"/>
          </p:cNvSpPr>
          <p:nvPr>
            <p:ph type="body" idx="9"/>
          </p:nvPr>
        </p:nvSpPr>
        <p:spPr>
          <a:xfrm>
            <a:off x="7966572" y="4572442"/>
            <a:ext cx="3300984" cy="121875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10000"/>
              </a:lnSpc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>
            <a:endParaRPr/>
          </a:p>
        </p:txBody>
      </p:sp>
      <p:sp>
        <p:nvSpPr>
          <p:cNvPr id="125" name="Google Shape;125;p84"/>
          <p:cNvSpPr txBox="1">
            <a:spLocks noGrp="1"/>
          </p:cNvSpPr>
          <p:nvPr>
            <p:ph type="dt" idx="10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16370FA4-B4E2-4A34-A0B8-95E77FBF37AE}" type="datetime1">
              <a:rPr lang="en-US" smtClean="0"/>
              <a:t>10/20/2022</a:t>
            </a:fld>
            <a:endParaRPr/>
          </a:p>
        </p:txBody>
      </p:sp>
      <p:sp>
        <p:nvSpPr>
          <p:cNvPr id="126" name="Google Shape;126;p84"/>
          <p:cNvSpPr txBox="1">
            <a:spLocks noGrp="1"/>
          </p:cNvSpPr>
          <p:nvPr>
            <p:ph type="ftr" idx="11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84"/>
          <p:cNvSpPr txBox="1">
            <a:spLocks noGrp="1"/>
          </p:cNvSpPr>
          <p:nvPr>
            <p:ph type="sldNum" idx="12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7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7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01503F12-D364-4FBA-832B-C9B1572720E8}" type="datetime1">
              <a:rPr lang="en-US" smtClean="0"/>
              <a:t>10/20/2022</a:t>
            </a:fld>
            <a:endParaRPr/>
          </a:p>
        </p:txBody>
      </p:sp>
      <p:sp>
        <p:nvSpPr>
          <p:cNvPr id="15" name="Google Shape;15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15111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Comparison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0" name="Google Shape;20;p1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" name="Google Shape;21;p1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2" name="Google Shape;22;p1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" name="Google Shape;23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B056E874-EE2E-48B8-B70D-91C433BE6556}" type="datetime1">
              <a:rPr lang="en-US" smtClean="0"/>
              <a:t>10/20/2022</a:t>
            </a:fld>
            <a:endParaRPr/>
          </a:p>
        </p:txBody>
      </p:sp>
      <p:sp>
        <p:nvSpPr>
          <p:cNvPr id="24" name="Google Shape;24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6863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1C29956C-A786-466D-805F-A507B6B9F748}" type="datetime1">
              <a:rPr lang="en-US" smtClean="0"/>
              <a:t>10/20/2022</a:t>
            </a:fld>
            <a:endParaRPr/>
          </a:p>
        </p:txBody>
      </p:sp>
      <p:sp>
        <p:nvSpPr>
          <p:cNvPr id="30" name="Google Shape;30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43824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3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3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5C15A68F-21C1-4A32-8954-10DC6A527D14}" type="datetime1">
              <a:rPr lang="en-US" smtClean="0"/>
              <a:t>10/20/2022</a:t>
            </a:fld>
            <a:endParaRPr/>
          </a:p>
        </p:txBody>
      </p:sp>
      <p:sp>
        <p:nvSpPr>
          <p:cNvPr id="36" name="Google Shape;36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62895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 Conte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2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24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CC5C7421-2501-4FBB-B2E8-8DB10FB64C48}" type="datetime1">
              <a:rPr lang="en-US" smtClean="0"/>
              <a:t>10/20/2022</a:t>
            </a:fld>
            <a:endParaRPr/>
          </a:p>
        </p:txBody>
      </p:sp>
      <p:sp>
        <p:nvSpPr>
          <p:cNvPr id="43" name="Google Shape;43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1490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EF5F16DE-6F3B-4044-A1BA-64CA9D80E922}" type="datetime1">
              <a:rPr lang="en-US" smtClean="0"/>
              <a:t>10/20/2022</a:t>
            </a:fld>
            <a:endParaRPr/>
          </a:p>
        </p:txBody>
      </p:sp>
      <p:sp>
        <p:nvSpPr>
          <p:cNvPr id="48" name="Google Shape;48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1255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094749D8-A7C9-44F8-A6B3-834ED921B27A}" type="datetime1">
              <a:rPr lang="en-US" smtClean="0"/>
              <a:t>10/20/2022</a:t>
            </a:fld>
            <a:endParaRPr/>
          </a:p>
        </p:txBody>
      </p:sp>
      <p:sp>
        <p:nvSpPr>
          <p:cNvPr id="52" name="Google Shape;52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34701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Content with Caption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7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27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3A884884-A9F3-4EF4-8353-570EF2ECB6BD}" type="datetime1">
              <a:rPr lang="en-US" smtClean="0"/>
              <a:t>10/20/2022</a:t>
            </a:fld>
            <a:endParaRPr/>
          </a:p>
        </p:txBody>
      </p:sp>
      <p:sp>
        <p:nvSpPr>
          <p:cNvPr id="59" name="Google Shape;59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71312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 with Ca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8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8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A29935DE-3F02-4AE7-B4EC-1FCDFAF0B1DB}" type="datetime1">
              <a:rPr lang="en-US" smtClean="0"/>
              <a:t>10/20/2022</a:t>
            </a:fld>
            <a:endParaRPr/>
          </a:p>
        </p:txBody>
      </p:sp>
      <p:sp>
        <p:nvSpPr>
          <p:cNvPr id="66" name="Google Shape;66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47253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69" descr="Slate-V2-HD-compPhotoInse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13795" y="1734506"/>
            <a:ext cx="5029200" cy="409995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25;p69" descr="Slate-V2-HD-compPhotoInse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238357" y="1734506"/>
            <a:ext cx="5029200" cy="4099959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69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600"/>
              <a:buFont typeface="Aria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9"/>
          <p:cNvSpPr txBox="1"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SzPts val="1680"/>
              <a:buNone/>
              <a:defRPr sz="2400" b="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6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600" b="1"/>
            </a:lvl9pPr>
          </a:lstStyle>
          <a:p>
            <a:endParaRPr/>
          </a:p>
        </p:txBody>
      </p:sp>
      <p:sp>
        <p:nvSpPr>
          <p:cNvPr id="28" name="Google Shape;28;p69"/>
          <p:cNvSpPr txBox="1">
            <a:spLocks noGrp="1"/>
          </p:cNvSpPr>
          <p:nvPr>
            <p:ph type="body" idx="2"/>
          </p:nvPr>
        </p:nvSpPr>
        <p:spPr>
          <a:xfrm>
            <a:off x="1046013" y="2702103"/>
            <a:ext cx="4764764" cy="304353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0861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260"/>
              <a:buChar char="◈"/>
              <a:defRPr sz="1800"/>
            </a:lvl1pPr>
            <a:lvl2pPr marL="914400" lvl="1" indent="-299719" algn="l">
              <a:spcBef>
                <a:spcPts val="600"/>
              </a:spcBef>
              <a:spcAft>
                <a:spcPts val="0"/>
              </a:spcAft>
              <a:buSzPts val="1120"/>
              <a:buChar char="🞚"/>
              <a:defRPr sz="1600"/>
            </a:lvl2pPr>
            <a:lvl3pPr marL="1371600" lvl="2" indent="-290830" algn="l">
              <a:spcBef>
                <a:spcPts val="600"/>
              </a:spcBef>
              <a:spcAft>
                <a:spcPts val="0"/>
              </a:spcAft>
              <a:buSzPts val="980"/>
              <a:buChar char="◈"/>
              <a:defRPr sz="1400"/>
            </a:lvl3pPr>
            <a:lvl4pPr marL="1828800" lvl="3" indent="-281939" algn="l">
              <a:spcBef>
                <a:spcPts val="600"/>
              </a:spcBef>
              <a:spcAft>
                <a:spcPts val="0"/>
              </a:spcAft>
              <a:buSzPts val="840"/>
              <a:buChar char="🞚"/>
              <a:defRPr sz="1200"/>
            </a:lvl4pPr>
            <a:lvl5pPr marL="2286000" lvl="4" indent="-281939" algn="l">
              <a:spcBef>
                <a:spcPts val="600"/>
              </a:spcBef>
              <a:spcAft>
                <a:spcPts val="0"/>
              </a:spcAft>
              <a:buSzPts val="840"/>
              <a:buChar char="◈"/>
              <a:defRPr sz="1200"/>
            </a:lvl5pPr>
            <a:lvl6pPr marL="2743200" lvl="5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marL="3200400" lvl="6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marL="3657600" lvl="7" indent="-308609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marL="4114800" lvl="8" indent="-308609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>
            <a:endParaRPr/>
          </a:p>
        </p:txBody>
      </p:sp>
      <p:sp>
        <p:nvSpPr>
          <p:cNvPr id="29" name="Google Shape;29;p69"/>
          <p:cNvSpPr txBox="1">
            <a:spLocks noGrp="1"/>
          </p:cNvSpPr>
          <p:nvPr>
            <p:ph type="body" idx="3"/>
          </p:nvPr>
        </p:nvSpPr>
        <p:spPr>
          <a:xfrm>
            <a:off x="6363166" y="1855152"/>
            <a:ext cx="4779582" cy="692495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SzPts val="1680"/>
              <a:buNone/>
              <a:defRPr sz="2400" b="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6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600" b="1"/>
            </a:lvl9pPr>
          </a:lstStyle>
          <a:p>
            <a:endParaRPr/>
          </a:p>
        </p:txBody>
      </p:sp>
      <p:sp>
        <p:nvSpPr>
          <p:cNvPr id="30" name="Google Shape;30;p69"/>
          <p:cNvSpPr txBox="1">
            <a:spLocks noGrp="1"/>
          </p:cNvSpPr>
          <p:nvPr>
            <p:ph type="body" idx="4"/>
          </p:nvPr>
        </p:nvSpPr>
        <p:spPr>
          <a:xfrm>
            <a:off x="6363167" y="2702103"/>
            <a:ext cx="4779581" cy="304353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0861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260"/>
              <a:buChar char="◈"/>
              <a:defRPr sz="1800"/>
            </a:lvl1pPr>
            <a:lvl2pPr marL="914400" lvl="1" indent="-299719" algn="l">
              <a:spcBef>
                <a:spcPts val="600"/>
              </a:spcBef>
              <a:spcAft>
                <a:spcPts val="0"/>
              </a:spcAft>
              <a:buSzPts val="1120"/>
              <a:buChar char="🞚"/>
              <a:defRPr sz="1600"/>
            </a:lvl2pPr>
            <a:lvl3pPr marL="1371600" lvl="2" indent="-290830" algn="l">
              <a:spcBef>
                <a:spcPts val="600"/>
              </a:spcBef>
              <a:spcAft>
                <a:spcPts val="0"/>
              </a:spcAft>
              <a:buSzPts val="980"/>
              <a:buChar char="◈"/>
              <a:defRPr sz="1400"/>
            </a:lvl3pPr>
            <a:lvl4pPr marL="1828800" lvl="3" indent="-281939" algn="l">
              <a:spcBef>
                <a:spcPts val="600"/>
              </a:spcBef>
              <a:spcAft>
                <a:spcPts val="0"/>
              </a:spcAft>
              <a:buSzPts val="840"/>
              <a:buChar char="🞚"/>
              <a:defRPr sz="1200"/>
            </a:lvl4pPr>
            <a:lvl5pPr marL="2286000" lvl="4" indent="-281939" algn="l">
              <a:spcBef>
                <a:spcPts val="600"/>
              </a:spcBef>
              <a:spcAft>
                <a:spcPts val="0"/>
              </a:spcAft>
              <a:buSzPts val="840"/>
              <a:buChar char="◈"/>
              <a:defRPr sz="1200"/>
            </a:lvl5pPr>
            <a:lvl6pPr marL="2743200" lvl="5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marL="3200400" lvl="6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marL="3657600" lvl="7" indent="-308609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marL="4114800" lvl="8" indent="-308609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>
            <a:endParaRPr/>
          </a:p>
        </p:txBody>
      </p:sp>
      <p:sp>
        <p:nvSpPr>
          <p:cNvPr id="31" name="Google Shape;31;p69"/>
          <p:cNvSpPr txBox="1">
            <a:spLocks noGrp="1"/>
          </p:cNvSpPr>
          <p:nvPr>
            <p:ph type="dt" idx="10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02AC9F35-33A0-437A-A507-E1202CE113CA}" type="datetime1">
              <a:rPr lang="en-US" smtClean="0"/>
              <a:t>10/20/2022</a:t>
            </a:fld>
            <a:endParaRPr/>
          </a:p>
        </p:txBody>
      </p:sp>
      <p:sp>
        <p:nvSpPr>
          <p:cNvPr id="32" name="Google Shape;32;p69"/>
          <p:cNvSpPr txBox="1">
            <a:spLocks noGrp="1"/>
          </p:cNvSpPr>
          <p:nvPr>
            <p:ph type="ftr" idx="11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9"/>
          <p:cNvSpPr txBox="1">
            <a:spLocks noGrp="1"/>
          </p:cNvSpPr>
          <p:nvPr>
            <p:ph type="sldNum" idx="12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Title and Vertical 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9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C9FD63F9-B968-4348-BB50-0FC786B06E4F}" type="datetime1">
              <a:rPr lang="en-US" smtClean="0"/>
              <a:t>10/20/2022</a:t>
            </a:fld>
            <a:endParaRPr/>
          </a:p>
        </p:txBody>
      </p:sp>
      <p:sp>
        <p:nvSpPr>
          <p:cNvPr id="72" name="Google Shape;72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08612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 Title and 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0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0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45F7B82D-AB66-4897-B83A-483BEF9F0E88}" type="datetime1">
              <a:rPr lang="en-US" smtClean="0"/>
              <a:t>10/20/2022</a:t>
            </a:fld>
            <a:endParaRPr/>
          </a:p>
        </p:txBody>
      </p:sp>
      <p:sp>
        <p:nvSpPr>
          <p:cNvPr id="78" name="Google Shape;78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24180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73"/>
          <p:cNvSpPr txBox="1">
            <a:spLocks noGrp="1"/>
          </p:cNvSpPr>
          <p:nvPr>
            <p:ph type="dt" idx="10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71DFA777-21E1-410B-A631-73D5AF0F83DD}" type="datetime1">
              <a:rPr lang="en-US" smtClean="0"/>
              <a:t>10/20/2022</a:t>
            </a:fld>
            <a:endParaRPr/>
          </a:p>
        </p:txBody>
      </p:sp>
      <p:sp>
        <p:nvSpPr>
          <p:cNvPr id="59" name="Google Shape;59;p73"/>
          <p:cNvSpPr txBox="1">
            <a:spLocks noGrp="1"/>
          </p:cNvSpPr>
          <p:nvPr>
            <p:ph type="ftr" idx="11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73"/>
          <p:cNvSpPr txBox="1">
            <a:spLocks noGrp="1"/>
          </p:cNvSpPr>
          <p:nvPr>
            <p:ph type="sldNum" idx="12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75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75"/>
          <p:cNvSpPr txBox="1">
            <a:spLocks noGrp="1"/>
          </p:cNvSpPr>
          <p:nvPr>
            <p:ph type="body" idx="1"/>
          </p:nvPr>
        </p:nvSpPr>
        <p:spPr>
          <a:xfrm>
            <a:off x="4855633" y="609600"/>
            <a:ext cx="6411924" cy="508000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0861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260"/>
              <a:buChar char="◈"/>
              <a:defRPr/>
            </a:lvl1pPr>
            <a:lvl2pPr marL="914400" lvl="1" indent="-30861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2pPr>
            <a:lvl3pPr marL="1371600" lvl="2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3pPr>
            <a:lvl4pPr marL="1828800" lvl="3" indent="-30861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4pPr>
            <a:lvl5pPr marL="2286000" lvl="4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5pPr>
            <a:lvl6pPr marL="2743200" lvl="5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marL="3200400" lvl="6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marL="3657600" lvl="7" indent="-308609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marL="4114800" lvl="8" indent="-308609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>
            <a:endParaRPr/>
          </a:p>
        </p:txBody>
      </p:sp>
      <p:sp>
        <p:nvSpPr>
          <p:cNvPr id="72" name="Google Shape;72;p75"/>
          <p:cNvSpPr txBox="1">
            <a:spLocks noGrp="1"/>
          </p:cNvSpPr>
          <p:nvPr>
            <p:ph type="body" idx="2"/>
          </p:nvPr>
        </p:nvSpPr>
        <p:spPr>
          <a:xfrm>
            <a:off x="913795" y="2673351"/>
            <a:ext cx="3706889" cy="30162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>
            <a:endParaRPr/>
          </a:p>
        </p:txBody>
      </p:sp>
      <p:sp>
        <p:nvSpPr>
          <p:cNvPr id="73" name="Google Shape;73;p75"/>
          <p:cNvSpPr txBox="1">
            <a:spLocks noGrp="1"/>
          </p:cNvSpPr>
          <p:nvPr>
            <p:ph type="dt" idx="10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4DAB5432-6A76-4413-A8B1-026BA6E25726}" type="datetime1">
              <a:rPr lang="en-US" smtClean="0"/>
              <a:t>10/20/2022</a:t>
            </a:fld>
            <a:endParaRPr/>
          </a:p>
        </p:txBody>
      </p:sp>
      <p:sp>
        <p:nvSpPr>
          <p:cNvPr id="74" name="Google Shape;74;p75"/>
          <p:cNvSpPr txBox="1">
            <a:spLocks noGrp="1"/>
          </p:cNvSpPr>
          <p:nvPr>
            <p:ph type="ftr" idx="11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75"/>
          <p:cNvSpPr txBox="1">
            <a:spLocks noGrp="1"/>
          </p:cNvSpPr>
          <p:nvPr>
            <p:ph type="sldNum" idx="12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76"/>
          <p:cNvSpPr txBox="1"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rial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76"/>
          <p:cNvSpPr txBox="1"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26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98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76"/>
          <p:cNvSpPr txBox="1">
            <a:spLocks noGrp="1"/>
          </p:cNvSpPr>
          <p:nvPr>
            <p:ph type="dt" idx="10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90C7A1BD-EE2F-445F-BA4D-6C8C74A47417}" type="datetime1">
              <a:rPr lang="en-US" smtClean="0"/>
              <a:t>10/20/2022</a:t>
            </a:fld>
            <a:endParaRPr/>
          </a:p>
        </p:txBody>
      </p:sp>
      <p:sp>
        <p:nvSpPr>
          <p:cNvPr id="80" name="Google Shape;80;p76"/>
          <p:cNvSpPr txBox="1">
            <a:spLocks noGrp="1"/>
          </p:cNvSpPr>
          <p:nvPr>
            <p:ph type="ftr" idx="11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76"/>
          <p:cNvSpPr txBox="1">
            <a:spLocks noGrp="1"/>
          </p:cNvSpPr>
          <p:nvPr>
            <p:ph type="sldNum" idx="12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ic Picture with Caption">
  <p:cSld name="Panoramic Picture with Caption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80" descr="Slate-V2-HD-panoPhotoInse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13883" y="547807"/>
            <a:ext cx="10141799" cy="3816806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80"/>
          <p:cNvSpPr txBox="1"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80"/>
          <p:cNvSpPr>
            <a:spLocks noGrp="1"/>
          </p:cNvSpPr>
          <p:nvPr>
            <p:ph type="pic" idx="2"/>
          </p:nvPr>
        </p:nvSpPr>
        <p:spPr>
          <a:xfrm>
            <a:off x="1169349" y="695009"/>
            <a:ext cx="9845346" cy="3525671"/>
          </a:xfrm>
          <a:prstGeom prst="rect">
            <a:avLst/>
          </a:prstGeom>
          <a:noFill/>
          <a:ln>
            <a:noFill/>
          </a:ln>
          <a:effectLst>
            <a:outerShdw blurRad="38100" dist="25400" dir="4440000">
              <a:srgbClr val="000000">
                <a:alpha val="35686"/>
              </a:srgbClr>
            </a:outerShdw>
          </a:effectLst>
        </p:spPr>
      </p:sp>
      <p:sp>
        <p:nvSpPr>
          <p:cNvPr id="86" name="Google Shape;86;p80"/>
          <p:cNvSpPr txBox="1">
            <a:spLocks noGrp="1"/>
          </p:cNvSpPr>
          <p:nvPr>
            <p:ph type="body" idx="1"/>
          </p:nvPr>
        </p:nvSpPr>
        <p:spPr>
          <a:xfrm>
            <a:off x="913795" y="5247728"/>
            <a:ext cx="10353762" cy="54347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700"/>
              <a:buNone/>
              <a:defRPr sz="1000"/>
            </a:lvl9pPr>
          </a:lstStyle>
          <a:p>
            <a:endParaRPr/>
          </a:p>
        </p:txBody>
      </p:sp>
      <p:sp>
        <p:nvSpPr>
          <p:cNvPr id="87" name="Google Shape;87;p80"/>
          <p:cNvSpPr txBox="1">
            <a:spLocks noGrp="1"/>
          </p:cNvSpPr>
          <p:nvPr>
            <p:ph type="dt" idx="10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00DDC58B-C7B4-4F1A-B3F4-825394D538DF}" type="datetime1">
              <a:rPr lang="en-US" smtClean="0"/>
              <a:t>10/20/2022</a:t>
            </a:fld>
            <a:endParaRPr/>
          </a:p>
        </p:txBody>
      </p:sp>
      <p:sp>
        <p:nvSpPr>
          <p:cNvPr id="88" name="Google Shape;88;p80"/>
          <p:cNvSpPr txBox="1">
            <a:spLocks noGrp="1"/>
          </p:cNvSpPr>
          <p:nvPr>
            <p:ph type="ftr" idx="11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80"/>
          <p:cNvSpPr txBox="1">
            <a:spLocks noGrp="1"/>
          </p:cNvSpPr>
          <p:nvPr>
            <p:ph type="sldNum" idx="12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81"/>
          <p:cNvSpPr txBox="1"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rial"/>
              <a:buNone/>
              <a:defRPr sz="4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81"/>
          <p:cNvSpPr txBox="1">
            <a:spLocks noGrp="1"/>
          </p:cNvSpPr>
          <p:nvPr>
            <p:ph type="body" idx="1"/>
          </p:nvPr>
        </p:nvSpPr>
        <p:spPr>
          <a:xfrm>
            <a:off x="913794" y="4295180"/>
            <a:ext cx="10353763" cy="1501826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700"/>
              <a:buNone/>
              <a:defRPr sz="1000"/>
            </a:lvl9pPr>
          </a:lstStyle>
          <a:p>
            <a:endParaRPr/>
          </a:p>
        </p:txBody>
      </p:sp>
      <p:sp>
        <p:nvSpPr>
          <p:cNvPr id="93" name="Google Shape;93;p81"/>
          <p:cNvSpPr txBox="1">
            <a:spLocks noGrp="1"/>
          </p:cNvSpPr>
          <p:nvPr>
            <p:ph type="dt" idx="10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4B1B938E-26BE-4009-8DCB-8BAE6415B027}" type="datetime1">
              <a:rPr lang="en-US" smtClean="0"/>
              <a:t>10/20/2022</a:t>
            </a:fld>
            <a:endParaRPr/>
          </a:p>
        </p:txBody>
      </p:sp>
      <p:sp>
        <p:nvSpPr>
          <p:cNvPr id="94" name="Google Shape;94;p81"/>
          <p:cNvSpPr txBox="1">
            <a:spLocks noGrp="1"/>
          </p:cNvSpPr>
          <p:nvPr>
            <p:ph type="ftr" idx="11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81"/>
          <p:cNvSpPr txBox="1">
            <a:spLocks noGrp="1"/>
          </p:cNvSpPr>
          <p:nvPr>
            <p:ph type="sldNum" idx="12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82"/>
          <p:cNvSpPr txBox="1"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Arial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82"/>
          <p:cNvSpPr txBox="1">
            <a:spLocks noGrp="1"/>
          </p:cNvSpPr>
          <p:nvPr>
            <p:ph type="body" idx="1"/>
          </p:nvPr>
        </p:nvSpPr>
        <p:spPr>
          <a:xfrm>
            <a:off x="1720644" y="3610032"/>
            <a:ext cx="8752299" cy="532749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>
              <a:lnSpc>
                <a:spcPct val="110000"/>
              </a:lnSpc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700"/>
              <a:buNone/>
              <a:defRPr sz="1000"/>
            </a:lvl9pPr>
          </a:lstStyle>
          <a:p>
            <a:endParaRPr/>
          </a:p>
        </p:txBody>
      </p:sp>
      <p:sp>
        <p:nvSpPr>
          <p:cNvPr id="99" name="Google Shape;99;p82"/>
          <p:cNvSpPr txBox="1">
            <a:spLocks noGrp="1"/>
          </p:cNvSpPr>
          <p:nvPr>
            <p:ph type="body" idx="2"/>
          </p:nvPr>
        </p:nvSpPr>
        <p:spPr>
          <a:xfrm>
            <a:off x="913794" y="4304353"/>
            <a:ext cx="10353763" cy="1489496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700"/>
              <a:buNone/>
              <a:defRPr sz="1000"/>
            </a:lvl9pPr>
          </a:lstStyle>
          <a:p>
            <a:endParaRPr/>
          </a:p>
        </p:txBody>
      </p:sp>
      <p:sp>
        <p:nvSpPr>
          <p:cNvPr id="100" name="Google Shape;100;p82"/>
          <p:cNvSpPr txBox="1">
            <a:spLocks noGrp="1"/>
          </p:cNvSpPr>
          <p:nvPr>
            <p:ph type="dt" idx="10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F9F93962-3C76-4B4C-A5C8-622B9FA63F10}" type="datetime1">
              <a:rPr lang="en-US" smtClean="0"/>
              <a:t>10/20/2022</a:t>
            </a:fld>
            <a:endParaRPr/>
          </a:p>
        </p:txBody>
      </p:sp>
      <p:sp>
        <p:nvSpPr>
          <p:cNvPr id="101" name="Google Shape;101;p82"/>
          <p:cNvSpPr txBox="1">
            <a:spLocks noGrp="1"/>
          </p:cNvSpPr>
          <p:nvPr>
            <p:ph type="ftr" idx="11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82"/>
          <p:cNvSpPr txBox="1">
            <a:spLocks noGrp="1"/>
          </p:cNvSpPr>
          <p:nvPr>
            <p:ph type="sldNum" idx="12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3" name="Google Shape;103;p82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Arial"/>
              <a:buNone/>
            </a:pPr>
            <a:r>
              <a:rPr lang="en-US" sz="8000" b="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04" name="Google Shape;104;p8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Arial"/>
              <a:buNone/>
            </a:pPr>
            <a:r>
              <a:rPr lang="en-US" sz="8000" b="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83"/>
          <p:cNvSpPr txBox="1"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Arial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83"/>
          <p:cNvSpPr txBox="1">
            <a:spLocks noGrp="1"/>
          </p:cNvSpPr>
          <p:nvPr>
            <p:ph type="body" idx="1"/>
          </p:nvPr>
        </p:nvSpPr>
        <p:spPr>
          <a:xfrm>
            <a:off x="913784" y="4650556"/>
            <a:ext cx="10352199" cy="114064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700"/>
              <a:buNone/>
              <a:defRPr sz="1000"/>
            </a:lvl9pPr>
          </a:lstStyle>
          <a:p>
            <a:endParaRPr/>
          </a:p>
        </p:txBody>
      </p:sp>
      <p:sp>
        <p:nvSpPr>
          <p:cNvPr id="108" name="Google Shape;108;p83"/>
          <p:cNvSpPr txBox="1">
            <a:spLocks noGrp="1"/>
          </p:cNvSpPr>
          <p:nvPr>
            <p:ph type="dt" idx="10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6AF4DF96-653E-4A08-9AD7-6D9B9859A210}" type="datetime1">
              <a:rPr lang="en-US" smtClean="0"/>
              <a:t>10/20/2022</a:t>
            </a:fld>
            <a:endParaRPr/>
          </a:p>
        </p:txBody>
      </p:sp>
      <p:sp>
        <p:nvSpPr>
          <p:cNvPr id="109" name="Google Shape;109;p83"/>
          <p:cNvSpPr txBox="1">
            <a:spLocks noGrp="1"/>
          </p:cNvSpPr>
          <p:nvPr>
            <p:ph type="ftr" idx="11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83"/>
          <p:cNvSpPr txBox="1">
            <a:spLocks noGrp="1"/>
          </p:cNvSpPr>
          <p:nvPr>
            <p:ph type="sldNum" idx="12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randomBar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2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6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600"/>
              <a:buFont typeface="Arial"/>
              <a:buNone/>
              <a:defRPr sz="4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66"/>
          <p:cNvSpPr txBox="1"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30835" algn="l" rtl="0">
              <a:lnSpc>
                <a:spcPct val="110000"/>
              </a:lnSpc>
              <a:spcBef>
                <a:spcPts val="460"/>
              </a:spcBef>
              <a:spcAft>
                <a:spcPts val="0"/>
              </a:spcAft>
              <a:buClr>
                <a:schemeClr val="lt2"/>
              </a:buClr>
              <a:buSzPts val="1610"/>
              <a:buFont typeface="Noto Sans Symbols"/>
              <a:buChar char="◈"/>
              <a:defRPr sz="23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21944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70"/>
              <a:buFont typeface="Noto Sans Symbols"/>
              <a:buChar char="🞚"/>
              <a:defRPr sz="21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861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Char char="◈"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971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Char char="🞚"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972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Char char="◈"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0829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66"/>
          <p:cNvSpPr txBox="1">
            <a:spLocks noGrp="1"/>
          </p:cNvSpPr>
          <p:nvPr>
            <p:ph type="dt" idx="10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3B5F5EB7-BEE4-46E6-B392-A101D57AAB8D}" type="datetime1">
              <a:rPr lang="en-US" smtClean="0"/>
              <a:t>10/20/2022</a:t>
            </a:fld>
            <a:endParaRPr/>
          </a:p>
        </p:txBody>
      </p:sp>
      <p:sp>
        <p:nvSpPr>
          <p:cNvPr id="9" name="Google Shape;9;p66"/>
          <p:cNvSpPr txBox="1">
            <a:spLocks noGrp="1"/>
          </p:cNvSpPr>
          <p:nvPr>
            <p:ph type="ftr" idx="11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66"/>
          <p:cNvSpPr txBox="1">
            <a:spLocks noGrp="1"/>
          </p:cNvSpPr>
          <p:nvPr>
            <p:ph type="sldNum" idx="12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5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ransition spd="slow">
    <p:randomBar dir="vert"/>
  </p:transition>
  <p:hf hdr="0" ft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B5CDFB69-76B9-410D-BAFA-E88B1AA02BDB}" type="datetime1">
              <a:rPr lang="en-US" smtClean="0"/>
              <a:t>10/20/2022</a:t>
            </a:fld>
            <a:endParaRPr/>
          </a:p>
        </p:txBody>
      </p:sp>
      <p:sp>
        <p:nvSpPr>
          <p:cNvPr id="9" name="Google Shape;9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9782393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hf hdr="0" ft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jupyter.or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dataquest.io/blog/jupyter-notebook-tutorial" TargetMode="External"/><Relationship Id="rId4" Type="http://schemas.openxmlformats.org/officeDocument/2006/relationships/hyperlink" Target="https://jupyter-notebook-beginner-guide.readthedocs.io/en/latest/index.htm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jupyter.org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 amt="68000"/>
          </a:blip>
          <a:stretch>
            <a:fillRect/>
          </a:stretch>
        </a:blip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"/>
          <p:cNvSpPr/>
          <p:nvPr/>
        </p:nvSpPr>
        <p:spPr>
          <a:xfrm>
            <a:off x="2494671" y="2565914"/>
            <a:ext cx="7512148" cy="2053883"/>
          </a:xfrm>
          <a:prstGeom prst="rect">
            <a:avLst/>
          </a:prstGeom>
          <a:solidFill>
            <a:srgbClr val="FFFF00">
              <a:alpha val="63921"/>
            </a:srgbClr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"/>
          <p:cNvSpPr txBox="1">
            <a:spLocks noGrp="1"/>
          </p:cNvSpPr>
          <p:nvPr>
            <p:ph type="ctrTitle"/>
          </p:nvPr>
        </p:nvSpPr>
        <p:spPr>
          <a:xfrm>
            <a:off x="1678745" y="162503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b="1" dirty="0" err="1"/>
              <a:t>Jupyter</a:t>
            </a:r>
            <a:r>
              <a:rPr lang="en-US" b="1" dirty="0"/>
              <a:t> Notebook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404AA77-F071-0579-BC20-2C71987C91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222" y="89259"/>
            <a:ext cx="11555968" cy="6717942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31B04A-C739-1E2C-8619-99151EC91FDB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C198046E-7C4D-4F2A-AD3D-8D60E6578583}" type="datetime1">
              <a:rPr lang="en-US" smtClean="0"/>
              <a:t>10/20/2022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D64AB9-A192-63FC-8D58-8A055C03907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335153"/>
      </p:ext>
    </p:extLst>
  </p:cSld>
  <p:clrMapOvr>
    <a:masterClrMapping/>
  </p:clrMapOvr>
  <p:transition spd="slow">
    <p:randomBar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36"/>
          <p:cNvSpPr txBox="1">
            <a:spLocks noGrp="1"/>
          </p:cNvSpPr>
          <p:nvPr>
            <p:ph type="title" idx="4294967295"/>
          </p:nvPr>
        </p:nvSpPr>
        <p:spPr>
          <a:xfrm>
            <a:off x="609600" y="1411112"/>
            <a:ext cx="11006667" cy="529448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rial"/>
              <a:buNone/>
            </a:pPr>
            <a:r>
              <a:rPr lang="en-US" sz="3600" b="1" dirty="0">
                <a:latin typeface="+mn-lt"/>
              </a:rPr>
              <a:t>The </a:t>
            </a:r>
            <a:r>
              <a:rPr lang="en-US" sz="3600" b="1" dirty="0" err="1">
                <a:latin typeface="+mn-lt"/>
              </a:rPr>
              <a:t>Jupyter</a:t>
            </a:r>
            <a:r>
              <a:rPr lang="en-US" sz="3600" b="1" dirty="0">
                <a:latin typeface="+mn-lt"/>
              </a:rPr>
              <a:t> Notebooks Project</a:t>
            </a:r>
            <a:br>
              <a:rPr lang="en-US" sz="3600" dirty="0">
                <a:latin typeface="+mn-lt"/>
                <a:hlinkClick r:id="rId3"/>
              </a:rPr>
            </a:br>
            <a:r>
              <a:rPr lang="en-US" sz="3600" dirty="0">
                <a:latin typeface="+mn-lt"/>
                <a:hlinkClick r:id="rId3"/>
              </a:rPr>
              <a:t>https://jupyter.org</a:t>
            </a:r>
            <a:br>
              <a:rPr lang="en-US" sz="3600" dirty="0">
                <a:latin typeface="+mn-lt"/>
              </a:rPr>
            </a:br>
            <a:br>
              <a:rPr lang="en-US" sz="3600" dirty="0">
                <a:latin typeface="+mn-lt"/>
              </a:rPr>
            </a:br>
            <a:r>
              <a:rPr lang="en-US" sz="3600" dirty="0" err="1">
                <a:latin typeface="+mn-lt"/>
              </a:rPr>
              <a:t>Jupyter</a:t>
            </a:r>
            <a:r>
              <a:rPr lang="en-US" sz="3600" dirty="0">
                <a:latin typeface="+mn-lt"/>
              </a:rPr>
              <a:t> Notebook Quick Start Guide --</a:t>
            </a:r>
            <a:br>
              <a:rPr lang="en-US" sz="3600" dirty="0">
                <a:latin typeface="+mn-lt"/>
              </a:rPr>
            </a:br>
            <a:r>
              <a:rPr lang="en-US" sz="3600" dirty="0">
                <a:latin typeface="+mn-lt"/>
                <a:hlinkClick r:id="rId4"/>
              </a:rPr>
              <a:t>https://jupyter-notebook-beginner-guide.readthedocs.io/en/latest/index.html</a:t>
            </a:r>
            <a:br>
              <a:rPr lang="en-US" sz="3600" dirty="0">
                <a:latin typeface="+mn-lt"/>
              </a:rPr>
            </a:br>
            <a:br>
              <a:rPr lang="en-US" sz="3600" dirty="0">
                <a:latin typeface="+mn-lt"/>
              </a:rPr>
            </a:br>
            <a:br>
              <a:rPr lang="en-US" sz="3600" dirty="0">
                <a:latin typeface="+mn-lt"/>
              </a:rPr>
            </a:br>
            <a:r>
              <a:rPr lang="en-US" sz="3600" dirty="0">
                <a:latin typeface="+mn-lt"/>
              </a:rPr>
              <a:t>How to Use </a:t>
            </a:r>
            <a:r>
              <a:rPr lang="en-US" sz="3600" dirty="0" err="1">
                <a:latin typeface="+mn-lt"/>
              </a:rPr>
              <a:t>Jupyter</a:t>
            </a:r>
            <a:r>
              <a:rPr lang="en-US" sz="3600" dirty="0">
                <a:latin typeface="+mn-lt"/>
              </a:rPr>
              <a:t> Notebook: A Beginner’s Tutorial </a:t>
            </a:r>
            <a:r>
              <a:rPr lang="en-US" sz="3600" dirty="0">
                <a:latin typeface="+mn-lt"/>
                <a:hlinkClick r:id="rId5"/>
              </a:rPr>
              <a:t>–</a:t>
            </a:r>
            <a:r>
              <a:rPr lang="en-US" sz="3600" dirty="0">
                <a:latin typeface="+mn-lt"/>
              </a:rPr>
              <a:t> </a:t>
            </a:r>
            <a:br>
              <a:rPr lang="en-US" sz="3600" dirty="0">
                <a:latin typeface="+mn-lt"/>
              </a:rPr>
            </a:br>
            <a:r>
              <a:rPr lang="en-US" sz="3600" dirty="0">
                <a:latin typeface="+mn-lt"/>
                <a:hlinkClick r:id="rId5"/>
              </a:rPr>
              <a:t>https://www.dataquest.io/blog/jupyter-notebook-tutorial</a:t>
            </a:r>
            <a:br>
              <a:rPr lang="en-US" sz="3600" dirty="0">
                <a:latin typeface="+mn-lt"/>
              </a:rPr>
            </a:br>
            <a:endParaRPr lang="en-US" sz="3600" dirty="0">
              <a:latin typeface="+mn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1AE5890-44F6-C8A5-EEF5-31604CC9FCC6}"/>
              </a:ext>
            </a:extLst>
          </p:cNvPr>
          <p:cNvSpPr txBox="1"/>
          <p:nvPr/>
        </p:nvSpPr>
        <p:spPr>
          <a:xfrm>
            <a:off x="609599" y="361246"/>
            <a:ext cx="110066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Read more about </a:t>
            </a:r>
            <a:r>
              <a:rPr lang="en-US" sz="4800" dirty="0" err="1">
                <a:solidFill>
                  <a:schemeClr val="bg1"/>
                </a:solidFill>
              </a:rPr>
              <a:t>Jupyter</a:t>
            </a:r>
            <a:r>
              <a:rPr lang="en-US" sz="4800" dirty="0">
                <a:solidFill>
                  <a:schemeClr val="bg1"/>
                </a:solidFill>
              </a:rPr>
              <a:t> Notebook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34E2CD-63E6-E565-572C-A9BDA541DC6B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F0B5A8DC-392A-4A45-8DFD-19A406991B9B}" type="datetime1">
              <a:rPr lang="en-US" smtClean="0"/>
              <a:t>10/20/2022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82BE8E-ADAA-CA8A-9EB3-8A7AF375668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29144"/>
      </p:ext>
    </p:extLst>
  </p:cSld>
  <p:clrMapOvr>
    <a:masterClrMapping/>
  </p:clrMapOvr>
  <p:transition spd="slow">
    <p:randomBar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31"/>
          <p:cNvSpPr txBox="1">
            <a:spLocks noGrp="1"/>
          </p:cNvSpPr>
          <p:nvPr>
            <p:ph type="title"/>
          </p:nvPr>
        </p:nvSpPr>
        <p:spPr>
          <a:xfrm>
            <a:off x="899241" y="192157"/>
            <a:ext cx="10353762" cy="993176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600"/>
              <a:buFont typeface="Arial"/>
              <a:buNone/>
            </a:pPr>
            <a:r>
              <a:rPr lang="en-US" b="1" dirty="0"/>
              <a:t>What is </a:t>
            </a:r>
            <a:r>
              <a:rPr lang="en-US" b="1" dirty="0" err="1"/>
              <a:t>Jupyter</a:t>
            </a:r>
            <a:r>
              <a:rPr lang="en-US" b="1" dirty="0"/>
              <a:t> Notebook?</a:t>
            </a:r>
            <a:endParaRPr dirty="0"/>
          </a:p>
        </p:txBody>
      </p:sp>
      <p:sp>
        <p:nvSpPr>
          <p:cNvPr id="569" name="Google Shape;569;p31"/>
          <p:cNvSpPr txBox="1">
            <a:spLocks noGrp="1"/>
          </p:cNvSpPr>
          <p:nvPr>
            <p:ph type="body" idx="1"/>
          </p:nvPr>
        </p:nvSpPr>
        <p:spPr>
          <a:xfrm>
            <a:off x="191910" y="1106311"/>
            <a:ext cx="11841063" cy="5751689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6900" indent="0">
              <a:spcBef>
                <a:spcPts val="0"/>
              </a:spcBef>
              <a:buSzPts val="1610"/>
              <a:buNone/>
            </a:pPr>
            <a:r>
              <a:rPr lang="en-US" sz="2800" dirty="0" err="1"/>
              <a:t>Jupyter</a:t>
            </a:r>
            <a:r>
              <a:rPr lang="en-US" sz="2800" dirty="0"/>
              <a:t> Notebook - an open source web application used to create and share documents that contain ~ live code ~ equations ~ visualizations ~ text</a:t>
            </a:r>
          </a:p>
          <a:p>
            <a:pPr marL="36900" indent="0">
              <a:spcBef>
                <a:spcPts val="0"/>
              </a:spcBef>
              <a:buSzPts val="1610"/>
              <a:buNone/>
            </a:pPr>
            <a:endParaRPr lang="en-US" sz="2800" dirty="0"/>
          </a:p>
          <a:p>
            <a:pPr marL="3690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610"/>
              <a:buNone/>
            </a:pPr>
            <a:r>
              <a:rPr lang="en-US" sz="2800" dirty="0"/>
              <a:t>The Notebook extends the console-based approach to interactive computing</a:t>
            </a:r>
          </a:p>
          <a:p>
            <a:pPr marL="3690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610"/>
              <a:buNone/>
            </a:pPr>
            <a:endParaRPr lang="en-US" sz="2800" dirty="0"/>
          </a:p>
          <a:p>
            <a:pPr marL="36900" lvl="0" indent="0">
              <a:spcBef>
                <a:spcPts val="0"/>
              </a:spcBef>
              <a:buSzPts val="1610"/>
              <a:buNone/>
            </a:pPr>
            <a:r>
              <a:rPr lang="en-US" sz="2800" dirty="0"/>
              <a:t>It’s a web-based application for the whole computation process:-  developing, documenting, executing code, and communicating the results</a:t>
            </a:r>
          </a:p>
          <a:p>
            <a:pPr marL="36900" lvl="0" indent="0">
              <a:spcBef>
                <a:spcPts val="0"/>
              </a:spcBef>
              <a:buSzPts val="1610"/>
              <a:buNone/>
            </a:pPr>
            <a:endParaRPr lang="en-US" sz="2800" dirty="0"/>
          </a:p>
          <a:p>
            <a:pPr marL="36900" lvl="0" indent="0">
              <a:spcBef>
                <a:spcPts val="0"/>
              </a:spcBef>
              <a:buSzPts val="1610"/>
              <a:buNone/>
            </a:pPr>
            <a:r>
              <a:rPr lang="en-US" sz="2800" dirty="0"/>
              <a:t>It’s a spin-off from the </a:t>
            </a:r>
            <a:r>
              <a:rPr lang="en-US" sz="2800" dirty="0" err="1"/>
              <a:t>IPython</a:t>
            </a:r>
            <a:r>
              <a:rPr lang="en-US" sz="2800" dirty="0"/>
              <a:t> project, and is maintained by the open-source community at Project </a:t>
            </a:r>
            <a:r>
              <a:rPr lang="en-US" sz="2800" dirty="0" err="1"/>
              <a:t>Jupyter</a:t>
            </a:r>
            <a:r>
              <a:rPr lang="en-US" sz="2800" dirty="0"/>
              <a:t> -- </a:t>
            </a:r>
            <a:r>
              <a:rPr lang="en-US" sz="2800" dirty="0">
                <a:hlinkClick r:id="rId3"/>
              </a:rPr>
              <a:t>http://jupyter.org/</a:t>
            </a:r>
            <a:endParaRPr lang="en-US" sz="2800" dirty="0"/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5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5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31"/>
          <p:cNvSpPr txBox="1">
            <a:spLocks noGrp="1"/>
          </p:cNvSpPr>
          <p:nvPr>
            <p:ph type="title"/>
          </p:nvPr>
        </p:nvSpPr>
        <p:spPr>
          <a:xfrm>
            <a:off x="214489" y="203446"/>
            <a:ext cx="11593689" cy="789976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600"/>
              <a:buFont typeface="Arial"/>
              <a:buNone/>
            </a:pPr>
            <a:r>
              <a:rPr lang="en-US" b="1" dirty="0"/>
              <a:t>What is the value of using </a:t>
            </a:r>
            <a:r>
              <a:rPr lang="en-US" b="1" dirty="0" err="1"/>
              <a:t>Jupyter</a:t>
            </a:r>
            <a:r>
              <a:rPr lang="en-US" b="1" dirty="0"/>
              <a:t> Notebook?</a:t>
            </a:r>
            <a:endParaRPr dirty="0"/>
          </a:p>
        </p:txBody>
      </p:sp>
      <p:sp>
        <p:nvSpPr>
          <p:cNvPr id="569" name="Google Shape;569;p31"/>
          <p:cNvSpPr txBox="1">
            <a:spLocks noGrp="1"/>
          </p:cNvSpPr>
          <p:nvPr>
            <p:ph type="body" idx="1"/>
          </p:nvPr>
        </p:nvSpPr>
        <p:spPr>
          <a:xfrm>
            <a:off x="0" y="1185333"/>
            <a:ext cx="12032974" cy="567266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06000" algn="l" rtl="0">
              <a:lnSpc>
                <a:spcPct val="110000"/>
              </a:lnSpc>
              <a:spcBef>
                <a:spcPts val="1060"/>
              </a:spcBef>
              <a:spcAft>
                <a:spcPts val="0"/>
              </a:spcAft>
              <a:buSzPts val="1610"/>
              <a:buChar char="◈"/>
            </a:pPr>
            <a:r>
              <a:rPr lang="en-US" sz="2800" b="1" dirty="0"/>
              <a:t>A Web Application</a:t>
            </a:r>
            <a:r>
              <a:rPr lang="en-US" sz="2800" dirty="0"/>
              <a:t>: a browser-based tool for interactive authoring of documents -  </a:t>
            </a:r>
            <a:r>
              <a:rPr lang="en-US" sz="2800" dirty="0" err="1"/>
              <a:t>combineding</a:t>
            </a:r>
            <a:r>
              <a:rPr lang="en-US" sz="2800" dirty="0"/>
              <a:t> text, mathematics, code, computations and rich media output.</a:t>
            </a:r>
          </a:p>
          <a:p>
            <a:pPr marL="342900" lvl="0" indent="-306000" algn="l" rtl="0">
              <a:lnSpc>
                <a:spcPct val="110000"/>
              </a:lnSpc>
              <a:spcBef>
                <a:spcPts val="1060"/>
              </a:spcBef>
              <a:spcAft>
                <a:spcPts val="0"/>
              </a:spcAft>
              <a:buSzPts val="1610"/>
              <a:buChar char="◈"/>
            </a:pPr>
            <a:endParaRPr sz="2800" dirty="0"/>
          </a:p>
          <a:p>
            <a:pPr marL="342900" lvl="0" indent="-306000" algn="l" rtl="0">
              <a:lnSpc>
                <a:spcPct val="110000"/>
              </a:lnSpc>
              <a:spcBef>
                <a:spcPts val="1060"/>
              </a:spcBef>
              <a:spcAft>
                <a:spcPts val="0"/>
              </a:spcAft>
              <a:buSzPts val="1610"/>
              <a:buChar char="◈"/>
            </a:pPr>
            <a:r>
              <a:rPr lang="en-US" sz="2800" b="1" dirty="0"/>
              <a:t>Notebook Documents</a:t>
            </a:r>
            <a:r>
              <a:rPr lang="en-US" sz="2800" dirty="0"/>
              <a:t>: a representation of all content visible in the web application, including inputs and outputs of computations, explanatory text, mathematics, images, and rich media representations of objects.</a:t>
            </a:r>
          </a:p>
          <a:p>
            <a:pPr marL="36900" lvl="0" indent="0" algn="l" rtl="0">
              <a:lnSpc>
                <a:spcPct val="110000"/>
              </a:lnSpc>
              <a:spcBef>
                <a:spcPts val="1060"/>
              </a:spcBef>
              <a:spcAft>
                <a:spcPts val="0"/>
              </a:spcAft>
              <a:buSzPts val="1610"/>
              <a:buNone/>
            </a:pPr>
            <a:endParaRPr lang="en-US" sz="2800" dirty="0"/>
          </a:p>
          <a:p>
            <a:pPr marL="36900" lvl="0" indent="0" algn="l" rtl="0">
              <a:lnSpc>
                <a:spcPct val="110000"/>
              </a:lnSpc>
              <a:spcBef>
                <a:spcPts val="1060"/>
              </a:spcBef>
              <a:spcAft>
                <a:spcPts val="0"/>
              </a:spcAft>
              <a:buSzPts val="1610"/>
              <a:buNone/>
            </a:pPr>
            <a:r>
              <a:rPr lang="en-US" sz="2800" dirty="0"/>
              <a:t>We’ll also install </a:t>
            </a:r>
            <a:r>
              <a:rPr lang="en-US" sz="2800" dirty="0" err="1"/>
              <a:t>Jupyter</a:t>
            </a:r>
            <a:r>
              <a:rPr lang="en-US" sz="2800" dirty="0"/>
              <a:t> Notebook in VS Code, to use directly inside the IDE, to have a single place to work from as we go.</a:t>
            </a:r>
            <a:endParaRPr sz="2800" dirty="0"/>
          </a:p>
        </p:txBody>
      </p:sp>
    </p:spTree>
    <p:extLst>
      <p:ext uri="{BB962C8B-B14F-4D97-AF65-F5344CB8AC3E}">
        <p14:creationId xmlns:p14="http://schemas.microsoft.com/office/powerpoint/2010/main" val="172103886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5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30"/>
          <p:cNvSpPr txBox="1">
            <a:spLocks noGrp="1"/>
          </p:cNvSpPr>
          <p:nvPr>
            <p:ph type="body" idx="4294967295"/>
          </p:nvPr>
        </p:nvSpPr>
        <p:spPr>
          <a:xfrm>
            <a:off x="530578" y="428978"/>
            <a:ext cx="10679289" cy="95479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520"/>
              <a:buNone/>
            </a:pPr>
            <a:r>
              <a:rPr lang="en-US" sz="4400" b="1" u="sng" dirty="0"/>
              <a:t>Install </a:t>
            </a:r>
            <a:r>
              <a:rPr lang="en-US" sz="4400" b="1" u="sng" dirty="0" err="1"/>
              <a:t>Jupyter</a:t>
            </a:r>
            <a:r>
              <a:rPr lang="en-US" sz="4400" b="1" u="sng" dirty="0"/>
              <a:t> Notebook</a:t>
            </a:r>
            <a:endParaRPr sz="3200" dirty="0"/>
          </a:p>
        </p:txBody>
      </p:sp>
      <p:sp>
        <p:nvSpPr>
          <p:cNvPr id="560" name="Google Shape;560;p30"/>
          <p:cNvSpPr txBox="1">
            <a:spLocks noGrp="1"/>
          </p:cNvSpPr>
          <p:nvPr>
            <p:ph type="body" idx="4294967295"/>
          </p:nvPr>
        </p:nvSpPr>
        <p:spPr>
          <a:xfrm>
            <a:off x="2624666" y="1899356"/>
            <a:ext cx="6942667" cy="305928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690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960"/>
              <a:buNone/>
            </a:pPr>
            <a:r>
              <a:rPr lang="en-US" sz="3600" dirty="0"/>
              <a:t>In your terminal, type</a:t>
            </a:r>
            <a:endParaRPr sz="2800" dirty="0"/>
          </a:p>
          <a:p>
            <a:pPr marL="36900" lvl="0" indent="0" algn="ctr" rtl="0">
              <a:lnSpc>
                <a:spcPct val="110000"/>
              </a:lnSpc>
              <a:spcBef>
                <a:spcPts val="1160"/>
              </a:spcBef>
              <a:spcAft>
                <a:spcPts val="0"/>
              </a:spcAft>
              <a:buSzPts val="1960"/>
              <a:buNone/>
            </a:pPr>
            <a:endParaRPr sz="3600" dirty="0"/>
          </a:p>
          <a:p>
            <a:pPr marL="36900" lvl="0" indent="0" algn="ctr">
              <a:spcBef>
                <a:spcPts val="1160"/>
              </a:spcBef>
              <a:buSzPts val="1960"/>
              <a:buNone/>
            </a:pPr>
            <a:r>
              <a:rPr lang="en-US" sz="3600" dirty="0"/>
              <a:t>pip install </a:t>
            </a:r>
            <a:r>
              <a:rPr lang="en-US" sz="3600" dirty="0" err="1"/>
              <a:t>jupyter</a:t>
            </a:r>
            <a:r>
              <a:rPr lang="en-US" sz="3600" dirty="0"/>
              <a:t> notebook</a:t>
            </a:r>
            <a:endParaRPr sz="2800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7EEE38-2F0F-86BB-ED9A-54BC35E34752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C5BB0682-ED1A-49F2-885B-D9EA3DDD27AA}" type="datetime1">
              <a:rPr lang="en-US" smtClean="0"/>
              <a:t>10/20/2022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CC59797-1DC3-E5EA-A618-AED83B849E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5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30"/>
          <p:cNvSpPr txBox="1">
            <a:spLocks noGrp="1"/>
          </p:cNvSpPr>
          <p:nvPr>
            <p:ph type="body" idx="4294967295"/>
          </p:nvPr>
        </p:nvSpPr>
        <p:spPr>
          <a:xfrm>
            <a:off x="530578" y="428978"/>
            <a:ext cx="10679289" cy="95479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520"/>
              <a:buNone/>
            </a:pPr>
            <a:r>
              <a:rPr lang="en-US" sz="4400" b="1" u="sng" dirty="0"/>
              <a:t>Install </a:t>
            </a:r>
            <a:r>
              <a:rPr lang="en-US" sz="4400" b="1" u="sng" dirty="0" err="1"/>
              <a:t>Jupyter</a:t>
            </a:r>
            <a:r>
              <a:rPr lang="en-US" sz="4400" b="1" u="sng" dirty="0"/>
              <a:t> Notebook in VS Code</a:t>
            </a:r>
            <a:endParaRPr sz="3200" dirty="0"/>
          </a:p>
        </p:txBody>
      </p:sp>
      <p:sp>
        <p:nvSpPr>
          <p:cNvPr id="560" name="Google Shape;560;p30"/>
          <p:cNvSpPr txBox="1">
            <a:spLocks noGrp="1"/>
          </p:cNvSpPr>
          <p:nvPr>
            <p:ph type="body" idx="4294967295"/>
          </p:nvPr>
        </p:nvSpPr>
        <p:spPr>
          <a:xfrm>
            <a:off x="530578" y="1899355"/>
            <a:ext cx="11096978" cy="443371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6900" lvl="0" indent="0" algn="ctr">
              <a:spcBef>
                <a:spcPts val="0"/>
              </a:spcBef>
              <a:buSzPts val="1960"/>
              <a:buNone/>
            </a:pPr>
            <a:r>
              <a:rPr lang="en-US" sz="3600" dirty="0"/>
              <a:t>Make sure you’re in the correct directory</a:t>
            </a:r>
            <a:br>
              <a:rPr lang="en-US" sz="3600" dirty="0"/>
            </a:br>
            <a:br>
              <a:rPr lang="en-US" sz="3600" dirty="0"/>
            </a:br>
            <a:r>
              <a:rPr lang="en-US" sz="3600" dirty="0"/>
              <a:t>Open VS Code</a:t>
            </a:r>
          </a:p>
          <a:p>
            <a:pPr marL="36900" lvl="0" indent="0" algn="ctr">
              <a:spcBef>
                <a:spcPts val="0"/>
              </a:spcBef>
              <a:buSzPts val="1960"/>
              <a:buNone/>
            </a:pPr>
            <a:endParaRPr lang="en-US" sz="3600" dirty="0"/>
          </a:p>
          <a:p>
            <a:pPr marL="36900" lvl="0" indent="0" algn="ctr">
              <a:spcBef>
                <a:spcPts val="0"/>
              </a:spcBef>
              <a:buSzPts val="1960"/>
              <a:buNone/>
            </a:pPr>
            <a:r>
              <a:rPr lang="en-US" sz="3600" dirty="0"/>
              <a:t>Add the following Extensions by Microsoft: -</a:t>
            </a:r>
          </a:p>
          <a:p>
            <a:pPr marL="36900" lvl="0" indent="0" algn="ctr">
              <a:spcBef>
                <a:spcPts val="0"/>
              </a:spcBef>
              <a:buSzPts val="1960"/>
              <a:buNone/>
            </a:pPr>
            <a:r>
              <a:rPr lang="en-US" b="1" dirty="0" err="1"/>
              <a:t>J</a:t>
            </a:r>
            <a:r>
              <a:rPr lang="en-US" sz="2800" b="1" dirty="0" err="1"/>
              <a:t>upyter</a:t>
            </a:r>
            <a:r>
              <a:rPr lang="en-US" sz="2800" b="1" dirty="0"/>
              <a:t>, </a:t>
            </a:r>
            <a:r>
              <a:rPr lang="en-US" sz="2800" b="1" dirty="0" err="1"/>
              <a:t>Jupyter</a:t>
            </a:r>
            <a:r>
              <a:rPr lang="en-US" sz="2800" b="1" dirty="0"/>
              <a:t> Keymap, </a:t>
            </a:r>
            <a:r>
              <a:rPr lang="en-US" sz="2800" b="1" dirty="0" err="1"/>
              <a:t>Jupyter</a:t>
            </a:r>
            <a:r>
              <a:rPr lang="en-US" sz="2800" b="1" dirty="0"/>
              <a:t> Notebook Renderer, </a:t>
            </a:r>
            <a:r>
              <a:rPr lang="en-US" sz="2800" b="1" dirty="0" err="1"/>
              <a:t>Jupyter</a:t>
            </a:r>
            <a:r>
              <a:rPr lang="en-US" sz="2800" b="1" dirty="0"/>
              <a:t> Slide Show, and </a:t>
            </a:r>
            <a:r>
              <a:rPr lang="en-US" sz="2800" b="1" dirty="0" err="1"/>
              <a:t>Jupyter</a:t>
            </a:r>
            <a:r>
              <a:rPr lang="en-US" sz="2800" b="1" dirty="0"/>
              <a:t> Cell Tags</a:t>
            </a:r>
            <a:endParaRPr sz="3600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07A9D0-7FE2-A5B5-17EC-94BB5D7A76F7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F7F9F912-9FFA-422E-86CC-F8D430EF178D}" type="datetime1">
              <a:rPr lang="en-US" smtClean="0"/>
              <a:t>10/20/2022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20F94C-CFFC-9A67-A444-D538BBA3120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69230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5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5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32"/>
          <p:cNvSpPr txBox="1">
            <a:spLocks noGrp="1"/>
          </p:cNvSpPr>
          <p:nvPr>
            <p:ph type="title"/>
          </p:nvPr>
        </p:nvSpPr>
        <p:spPr>
          <a:xfrm>
            <a:off x="913794" y="94225"/>
            <a:ext cx="10364411" cy="1226576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Arial"/>
              <a:buNone/>
            </a:pPr>
            <a:r>
              <a:rPr lang="en-US" sz="4000" b="1" dirty="0"/>
              <a:t>How to start the </a:t>
            </a:r>
            <a:r>
              <a:rPr lang="en-US" sz="4000" b="1" dirty="0" err="1"/>
              <a:t>Jupyter</a:t>
            </a:r>
            <a:r>
              <a:rPr lang="en-US" sz="4000" b="1" dirty="0"/>
              <a:t> Notebook Server</a:t>
            </a:r>
            <a:endParaRPr sz="2400" dirty="0"/>
          </a:p>
        </p:txBody>
      </p:sp>
      <p:sp>
        <p:nvSpPr>
          <p:cNvPr id="575" name="Google Shape;575;p32"/>
          <p:cNvSpPr txBox="1">
            <a:spLocks noGrp="1"/>
          </p:cNvSpPr>
          <p:nvPr>
            <p:ph type="body" idx="2"/>
          </p:nvPr>
        </p:nvSpPr>
        <p:spPr>
          <a:xfrm>
            <a:off x="913794" y="1083733"/>
            <a:ext cx="10364411" cy="11176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1160"/>
              </a:spcBef>
              <a:spcAft>
                <a:spcPts val="0"/>
              </a:spcAft>
              <a:buSzPts val="1960"/>
              <a:buNone/>
            </a:pPr>
            <a:r>
              <a:rPr lang="en-US" sz="2800" dirty="0">
                <a:solidFill>
                  <a:schemeClr val="lt1"/>
                </a:solidFill>
              </a:rPr>
              <a:t>Type `</a:t>
            </a:r>
            <a:r>
              <a:rPr lang="en-US" sz="2800" dirty="0" err="1">
                <a:solidFill>
                  <a:schemeClr val="lt1"/>
                </a:solidFill>
              </a:rPr>
              <a:t>jupyter</a:t>
            </a:r>
            <a:r>
              <a:rPr lang="en-US" sz="2800" dirty="0">
                <a:solidFill>
                  <a:schemeClr val="lt1"/>
                </a:solidFill>
              </a:rPr>
              <a:t> notebook` in your terminal and press enter</a:t>
            </a:r>
            <a:endParaRPr dirty="0"/>
          </a:p>
        </p:txBody>
      </p:sp>
      <p:pic>
        <p:nvPicPr>
          <p:cNvPr id="576" name="Google Shape;576;p32" descr="Graphical user interface, text, application, email&#10;&#10;Description automatically generated"/>
          <p:cNvPicPr preferRelativeResize="0">
            <a:picLocks noGrp="1"/>
          </p:cNvPicPr>
          <p:nvPr>
            <p:ph type="body" idx="4294967295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913794" y="1840089"/>
            <a:ext cx="10364410" cy="4923687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7A7B29-5824-636C-9E27-492875AA6B66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3CE3E562-FE5A-4501-ABDD-DD45594871F8}" type="datetime1">
              <a:rPr lang="en-US" smtClean="0"/>
              <a:t>10/20/2022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EBF002D-5B5A-880F-B774-D360F116CC3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75;p32">
            <a:extLst>
              <a:ext uri="{FF2B5EF4-FFF2-40B4-BE49-F238E27FC236}">
                <a16:creationId xmlns:a16="http://schemas.microsoft.com/office/drawing/2014/main" id="{A95AA756-D3F5-37EB-50C1-D9AF88C9B168}"/>
              </a:ext>
            </a:extLst>
          </p:cNvPr>
          <p:cNvSpPr txBox="1">
            <a:spLocks/>
          </p:cNvSpPr>
          <p:nvPr/>
        </p:nvSpPr>
        <p:spPr>
          <a:xfrm>
            <a:off x="913794" y="214490"/>
            <a:ext cx="10364411" cy="824089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110000"/>
              </a:lnSpc>
              <a:spcBef>
                <a:spcPts val="1160"/>
              </a:spcBef>
              <a:buSzPts val="1960"/>
            </a:pPr>
            <a:r>
              <a:rPr lang="en-US" sz="2800" dirty="0">
                <a:solidFill>
                  <a:schemeClr val="lt1"/>
                </a:solidFill>
              </a:rPr>
              <a:t>Starting an existing Notebook  should open a screen like this: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394984-43BD-9C40-221F-8BC4A42E8F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533" y="948531"/>
            <a:ext cx="10938933" cy="5635712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FF9889-969F-9EA8-8533-8195F6E00570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E07B27A7-04CE-4749-8BBF-902D66CAE2AC}" type="datetime1">
              <a:rPr lang="en-US" smtClean="0"/>
              <a:t>10/20/2022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8F1D7F-E19F-0E34-6AFF-199033D43B9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944799"/>
      </p:ext>
    </p:extLst>
  </p:cSld>
  <p:clrMapOvr>
    <a:masterClrMapping/>
  </p:clrMapOvr>
  <p:transition spd="slow">
    <p:randomBar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2" name="Google Shape;582;p33" descr="Graphical user interface, applicatio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6225" y="1852612"/>
            <a:ext cx="11639550" cy="31527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575;p32">
            <a:extLst>
              <a:ext uri="{FF2B5EF4-FFF2-40B4-BE49-F238E27FC236}">
                <a16:creationId xmlns:a16="http://schemas.microsoft.com/office/drawing/2014/main" id="{9FE71FCA-2A80-2F89-ABC0-2D1361D9EB4E}"/>
              </a:ext>
            </a:extLst>
          </p:cNvPr>
          <p:cNvSpPr txBox="1">
            <a:spLocks/>
          </p:cNvSpPr>
          <p:nvPr/>
        </p:nvSpPr>
        <p:spPr>
          <a:xfrm>
            <a:off x="913794" y="846667"/>
            <a:ext cx="10364411" cy="824089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110000"/>
              </a:lnSpc>
              <a:spcBef>
                <a:spcPts val="1160"/>
              </a:spcBef>
              <a:buSzPts val="1960"/>
            </a:pPr>
            <a:r>
              <a:rPr lang="en-US" sz="2800" dirty="0">
                <a:solidFill>
                  <a:schemeClr val="lt1"/>
                </a:solidFill>
              </a:rPr>
              <a:t>Starting a new kernel should open  a screen like this: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C7225E-8E00-CD1C-2814-3A4632D1DB03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4F1CC05D-CECB-4B1D-963F-F30E2B295534}" type="datetime1">
              <a:rPr lang="en-US" smtClean="0"/>
              <a:t>10/20/2022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0FDBDC-434B-3BB4-5383-404C2C6CF0D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36"/>
          <p:cNvSpPr txBox="1">
            <a:spLocks noGrp="1"/>
          </p:cNvSpPr>
          <p:nvPr>
            <p:ph type="title" idx="4294967295"/>
          </p:nvPr>
        </p:nvSpPr>
        <p:spPr>
          <a:xfrm>
            <a:off x="609600" y="1783644"/>
            <a:ext cx="11006667" cy="4921955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rial"/>
              <a:buNone/>
            </a:pPr>
            <a:r>
              <a:rPr lang="en-US" sz="2800" dirty="0"/>
              <a:t>Make sure you’re in the correct directory in the Terminal</a:t>
            </a:r>
            <a:br>
              <a:rPr lang="en-US" sz="2800" dirty="0"/>
            </a:br>
            <a:br>
              <a:rPr lang="en-US" sz="2800" dirty="0"/>
            </a:br>
            <a:r>
              <a:rPr lang="en-US" sz="2800" dirty="0"/>
              <a:t>Open VS Code (code .)</a:t>
            </a:r>
            <a:br>
              <a:rPr lang="en-US" sz="2800" dirty="0"/>
            </a:br>
            <a:br>
              <a:rPr lang="en-US" sz="2800" dirty="0"/>
            </a:br>
            <a:r>
              <a:rPr lang="en-US" sz="2800" dirty="0"/>
              <a:t>Either Initialize </a:t>
            </a:r>
            <a:r>
              <a:rPr lang="en-US" sz="2800" dirty="0" err="1"/>
              <a:t>Jupyter</a:t>
            </a:r>
            <a:r>
              <a:rPr lang="en-US" sz="2800" dirty="0"/>
              <a:t> Notebook from the console; This will open the web interface (type </a:t>
            </a:r>
            <a:r>
              <a:rPr lang="en-US" sz="2800" dirty="0" err="1"/>
              <a:t>jupyter</a:t>
            </a:r>
            <a:r>
              <a:rPr lang="en-US" sz="2800" dirty="0"/>
              <a:t> notebook)</a:t>
            </a:r>
            <a:br>
              <a:rPr lang="en-US" sz="2800" dirty="0"/>
            </a:br>
            <a:br>
              <a:rPr lang="en-US" sz="2800" dirty="0"/>
            </a:br>
            <a:r>
              <a:rPr lang="en-US" sz="2800" dirty="0"/>
              <a:t>-- or –</a:t>
            </a:r>
            <a:br>
              <a:rPr lang="en-US" sz="2800" dirty="0"/>
            </a:br>
            <a:br>
              <a:rPr lang="en-US" sz="2800" dirty="0"/>
            </a:br>
            <a:r>
              <a:rPr lang="en-US" sz="2800" dirty="0"/>
              <a:t>Or to use </a:t>
            </a:r>
            <a:r>
              <a:rPr lang="en-US" sz="2800" dirty="0" err="1"/>
              <a:t>Jupyter</a:t>
            </a:r>
            <a:r>
              <a:rPr lang="en-US" sz="2800" dirty="0"/>
              <a:t> Notebook inside VS Code, create  a new file with the `.</a:t>
            </a:r>
            <a:r>
              <a:rPr lang="en-US" sz="2800" dirty="0" err="1"/>
              <a:t>ipynb</a:t>
            </a:r>
            <a:r>
              <a:rPr lang="en-US" sz="2800" dirty="0"/>
              <a:t>` extension</a:t>
            </a:r>
            <a:endParaRPr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1AE5890-44F6-C8A5-EEF5-31604CC9FCC6}"/>
              </a:ext>
            </a:extLst>
          </p:cNvPr>
          <p:cNvSpPr txBox="1"/>
          <p:nvPr/>
        </p:nvSpPr>
        <p:spPr>
          <a:xfrm>
            <a:off x="609599" y="361246"/>
            <a:ext cx="1100666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Using </a:t>
            </a:r>
            <a:r>
              <a:rPr lang="en-US" sz="4000" dirty="0" err="1">
                <a:solidFill>
                  <a:schemeClr val="bg1"/>
                </a:solidFill>
              </a:rPr>
              <a:t>Jupyter</a:t>
            </a:r>
            <a:r>
              <a:rPr lang="en-US" sz="4000" dirty="0">
                <a:solidFill>
                  <a:schemeClr val="bg1"/>
                </a:solidFill>
              </a:rPr>
              <a:t> Notebook </a:t>
            </a:r>
            <a:br>
              <a:rPr lang="en-US" sz="3600" dirty="0">
                <a:solidFill>
                  <a:schemeClr val="bg1"/>
                </a:solidFill>
              </a:rPr>
            </a:br>
            <a:r>
              <a:rPr lang="en-US" sz="4000" dirty="0">
                <a:solidFill>
                  <a:schemeClr val="bg1"/>
                </a:solidFill>
              </a:rPr>
              <a:t>inside VS Code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C70C1F-46AB-BE9F-06AB-58C56DE5D1DA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0325104-2A48-4D6B-AEFC-F4D751FBE499}" type="datetime1">
              <a:rPr lang="en-US" smtClean="0"/>
              <a:t>10/20/2022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8B5A6E-6355-833B-ED15-33D6E9BA21D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  <p:transition spd="slow">
    <p:randomBar dir="vert"/>
  </p:transition>
</p:sld>
</file>

<file path=ppt/theme/theme1.xml><?xml version="1.0" encoding="utf-8"?>
<a:theme xmlns:a="http://schemas.openxmlformats.org/drawingml/2006/main" name="SlateVTI">
  <a:themeElements>
    <a:clrScheme name="Blue Green">
      <a:dk1>
        <a:srgbClr val="000000"/>
      </a:dk1>
      <a:lt1>
        <a:srgbClr val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433</Words>
  <Application>Microsoft Office PowerPoint</Application>
  <PresentationFormat>Widescreen</PresentationFormat>
  <Paragraphs>48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Noto Sans Symbols</vt:lpstr>
      <vt:lpstr>SlateVTI</vt:lpstr>
      <vt:lpstr>1_Office Theme</vt:lpstr>
      <vt:lpstr>Jupyter Notebook</vt:lpstr>
      <vt:lpstr>What is Jupyter Notebook?</vt:lpstr>
      <vt:lpstr>What is the value of using Jupyter Notebook?</vt:lpstr>
      <vt:lpstr>PowerPoint Presentation</vt:lpstr>
      <vt:lpstr>PowerPoint Presentation</vt:lpstr>
      <vt:lpstr>How to start the Jupyter Notebook Server</vt:lpstr>
      <vt:lpstr>PowerPoint Presentation</vt:lpstr>
      <vt:lpstr>PowerPoint Presentation</vt:lpstr>
      <vt:lpstr>Make sure you’re in the correct directory in the Terminal  Open VS Code (code .)  Either Initialize Jupyter Notebook from the console; This will open the web interface (type jupyter notebook)  -- or –  Or to use Jupyter Notebook inside VS Code, create  a new file with the `.ipynb` extension</vt:lpstr>
      <vt:lpstr>PowerPoint Presentation</vt:lpstr>
      <vt:lpstr>The Jupyter Notebooks Project https://jupyter.org  Jupyter Notebook Quick Start Guide -- https://jupyter-notebook-beginner-guide.readthedocs.io/en/latest/index.html   How to Use Jupyter Notebook: A Beginner’s Tutorial –  https://www.dataquest.io/blog/jupyter-notebook-tutorial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NumPy, Broadcasting and Matplotlib</dc:title>
  <dc:creator>Ashley Hunter</dc:creator>
  <cp:lastModifiedBy>Johan Bester</cp:lastModifiedBy>
  <cp:revision>18</cp:revision>
  <cp:lastPrinted>2022-10-21T03:00:45Z</cp:lastPrinted>
  <dcterms:created xsi:type="dcterms:W3CDTF">2022-02-06T00:47:21Z</dcterms:created>
  <dcterms:modified xsi:type="dcterms:W3CDTF">2022-10-21T03:01:12Z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