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6" roundtripDataSignature="AMtx7mgaKZtO0drwPbXTu692r2s2N2s7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EEC032-CE65-41A5-8C7C-AD4AEAB2CBDE}">
  <a:tblStyle styleId="{81EEC032-CE65-41A5-8C7C-AD4AEAB2CB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6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21" Type="http://schemas.openxmlformats.org/officeDocument/2006/relationships/slide" Target="slides/slide19.xml"/><Relationship Id="rId89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87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90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86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822210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2898996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0418257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orts Mill Goud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Sorts Mill Goudy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Sorts Mill Goudy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6484517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body" idx="2"/>
          </p:nvPr>
        </p:nvSpPr>
        <p:spPr>
          <a:xfrm>
            <a:off x="966745" y="2882837"/>
            <a:ext cx="4446642" cy="334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body" idx="3"/>
          </p:nvPr>
        </p:nvSpPr>
        <p:spPr>
          <a:xfrm>
            <a:off x="5725280" y="2062842"/>
            <a:ext cx="4467794" cy="78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body" idx="4"/>
          </p:nvPr>
        </p:nvSpPr>
        <p:spPr>
          <a:xfrm>
            <a:off x="5724868" y="2882837"/>
            <a:ext cx="4468541" cy="334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589722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3"/>
          <p:cNvSpPr txBox="1"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1"/>
          </p:nvPr>
        </p:nvSpPr>
        <p:spPr>
          <a:xfrm>
            <a:off x="5183188" y="1094014"/>
            <a:ext cx="6172200" cy="476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33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  <a:defRPr sz="32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rts Mill Goudy"/>
              <a:buNone/>
              <a:defRPr sz="2800"/>
            </a:lvl2pPr>
            <a:lvl3pPr marL="1371600" lvl="2" indent="-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600"/>
              <a:buChar char="∙"/>
              <a:defRPr sz="24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/>
            </a:lvl4pPr>
            <a:lvl5pPr marL="2286000" lvl="4" indent="-4191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0"/>
              <a:buChar char="∙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body" idx="2"/>
          </p:nvPr>
        </p:nvSpPr>
        <p:spPr>
          <a:xfrm>
            <a:off x="839788" y="2618012"/>
            <a:ext cx="3932237" cy="325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ts Mill Goudy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5802578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 txBox="1"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4"/>
          <p:cNvSpPr txBox="1">
            <a:spLocks noGrp="1"/>
          </p:cNvSpPr>
          <p:nvPr>
            <p:ph type="body" idx="1"/>
          </p:nvPr>
        </p:nvSpPr>
        <p:spPr>
          <a:xfrm>
            <a:off x="839788" y="2618014"/>
            <a:ext cx="3932237" cy="325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ts Mill Goudy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8038703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Title and Vertical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35"/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75" name="Google Shape;75;p35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76" name="Google Shape;76;p35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77" name="Google Shape;77;p35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78" name="Google Shape;78;p35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79" name="Google Shape;79;p35"/>
          <p:cNvSpPr txBox="1"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1"/>
          </p:nvPr>
        </p:nvSpPr>
        <p:spPr>
          <a:xfrm rot="5400000">
            <a:off x="4861273" y="-464830"/>
            <a:ext cx="3650155" cy="9076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4825602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 Title a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36"/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6" name="Google Shape;86;p36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7" name="Google Shape;87;p36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8" name="Google Shape;88;p36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9" name="Google Shape;89;p36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90" name="Google Shape;90;p36"/>
          <p:cNvSpPr txBox="1">
            <a:spLocks noGrp="1"/>
          </p:cNvSpPr>
          <p:nvPr>
            <p:ph type="title"/>
          </p:nvPr>
        </p:nvSpPr>
        <p:spPr>
          <a:xfrm rot="5400000">
            <a:off x="7587060" y="2410224"/>
            <a:ext cx="5310710" cy="222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6"/>
          <p:cNvSpPr txBox="1">
            <a:spLocks noGrp="1"/>
          </p:cNvSpPr>
          <p:nvPr>
            <p:ph type="body" idx="1"/>
          </p:nvPr>
        </p:nvSpPr>
        <p:spPr>
          <a:xfrm rot="5400000">
            <a:off x="2264988" y="-560535"/>
            <a:ext cx="5310710" cy="816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6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6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6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365459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8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8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6"/>
          <p:cNvSpPr txBox="1"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rts Mill Goudy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000" cap="none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2861508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body" idx="1"/>
          </p:nvPr>
        </p:nvSpPr>
        <p:spPr>
          <a:xfrm>
            <a:off x="966745" y="2250798"/>
            <a:ext cx="4445899" cy="375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body" idx="2"/>
          </p:nvPr>
        </p:nvSpPr>
        <p:spPr>
          <a:xfrm>
            <a:off x="5597174" y="2250798"/>
            <a:ext cx="4445899" cy="375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7952537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5"/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7" name="Google Shape;7;p25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" name="Google Shape;8;p25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9" name="Google Shape;9;p25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0" name="Google Shape;10;p25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11" name="Google Shape;11;p25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  <a:defRPr sz="4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rts Mill Goudy"/>
              <a:buChar char="∙"/>
              <a:defRPr sz="2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rts Mill Goudy"/>
              <a:buNone/>
              <a:defRPr sz="18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rts Mill Goudy"/>
              <a:buChar char="∙"/>
              <a:defRPr sz="16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2286000" marR="0" lvl="4" indent="-3619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rts Mill Goudy"/>
              <a:buChar char="∙"/>
              <a:defRPr sz="14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57667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00" name="Google Shape;100;p1" descr="Computer script on a screen"/>
          <p:cNvPicPr preferRelativeResize="0"/>
          <p:nvPr/>
        </p:nvPicPr>
        <p:blipFill rotWithShape="1">
          <a:blip r:embed="rId3">
            <a:alphaModFix/>
          </a:blip>
          <a:srcRect t="5981" b="9749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/>
          <p:nvPr/>
        </p:nvSpPr>
        <p:spPr>
          <a:xfrm>
            <a:off x="1109595" y="805231"/>
            <a:ext cx="3876811" cy="5245563"/>
          </a:xfrm>
          <a:custGeom>
            <a:avLst/>
            <a:gdLst/>
            <a:ahLst/>
            <a:cxnLst/>
            <a:rect l="l" t="t" r="r" b="b"/>
            <a:pathLst>
              <a:path w="3876811" h="5245563" extrusionOk="0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1371600" y="1828800"/>
            <a:ext cx="335651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 sz="4000" b="1" dirty="0"/>
              <a:t>Data Analytics </a:t>
            </a:r>
            <a:br>
              <a:rPr lang="en-US" sz="4000" b="1" dirty="0"/>
            </a:br>
            <a:r>
              <a:rPr lang="en-US" sz="4000" b="1" dirty="0"/>
              <a:t>+ Python</a:t>
            </a:r>
            <a:endParaRPr b="1" dirty="0"/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1594514" y="3813717"/>
            <a:ext cx="2906973" cy="133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Logical Flow Control</a:t>
            </a:r>
          </a:p>
        </p:txBody>
      </p:sp>
      <p:sp>
        <p:nvSpPr>
          <p:cNvPr id="104" name="Google Shape;104;p1"/>
          <p:cNvSpPr/>
          <p:nvPr/>
        </p:nvSpPr>
        <p:spPr>
          <a:xfrm>
            <a:off x="1040828" y="720724"/>
            <a:ext cx="4014345" cy="5414576"/>
          </a:xfrm>
          <a:custGeom>
            <a:avLst/>
            <a:gdLst/>
            <a:ahLst/>
            <a:cxnLst/>
            <a:rect l="l" t="t" r="r" b="b"/>
            <a:pathLst>
              <a:path w="4282900" h="5795027" extrusionOk="0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 cmpd="sng">
            <a:solidFill>
              <a:schemeClr val="lt2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943488-E9C7-2665-AC4A-B1DBFC894B8D}"/>
              </a:ext>
            </a:extLst>
          </p:cNvPr>
          <p:cNvSpPr txBox="1"/>
          <p:nvPr/>
        </p:nvSpPr>
        <p:spPr>
          <a:xfrm>
            <a:off x="7767144" y="3095253"/>
            <a:ext cx="28303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If / Else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And / 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Loops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Range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3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53"/>
          <p:cNvSpPr txBox="1"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FF00"/>
                </a:solidFill>
              </a:rPr>
              <a:t>For Loops</a:t>
            </a:r>
            <a:endParaRPr/>
          </a:p>
        </p:txBody>
      </p:sp>
      <p:sp>
        <p:nvSpPr>
          <p:cNvPr id="447" name="Google Shape;447;p53"/>
          <p:cNvSpPr/>
          <p:nvPr/>
        </p:nvSpPr>
        <p:spPr>
          <a:xfrm>
            <a:off x="762000" y="1995055"/>
            <a:ext cx="5103091" cy="245687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53"/>
          <p:cNvSpPr txBox="1">
            <a:spLocks noGrp="1"/>
          </p:cNvSpPr>
          <p:nvPr>
            <p:ph type="body" idx="1"/>
          </p:nvPr>
        </p:nvSpPr>
        <p:spPr>
          <a:xfrm>
            <a:off x="722745" y="2560709"/>
            <a:ext cx="5181600" cy="1658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Used for iterating over a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sequence ( like a list, tuple, dictionary, set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or a string.)</a:t>
            </a:r>
            <a:endParaRPr/>
          </a:p>
        </p:txBody>
      </p:sp>
      <p:sp>
        <p:nvSpPr>
          <p:cNvPr id="449" name="Google Shape;449;p53"/>
          <p:cNvSpPr/>
          <p:nvPr/>
        </p:nvSpPr>
        <p:spPr>
          <a:xfrm>
            <a:off x="6162963" y="1881115"/>
            <a:ext cx="5103091" cy="43602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53"/>
          <p:cNvSpPr txBox="1">
            <a:spLocks noGrp="1"/>
          </p:cNvSpPr>
          <p:nvPr>
            <p:ph type="body" idx="2"/>
          </p:nvPr>
        </p:nvSpPr>
        <p:spPr>
          <a:xfrm>
            <a:off x="6271492" y="1995054"/>
            <a:ext cx="5181600" cy="412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fruits = [“apple”, “banana”, “grape”]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for x in fruits: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	print(x)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4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54"/>
          <p:cNvSpPr txBox="1"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FF00"/>
                </a:solidFill>
              </a:rPr>
              <a:t>Break Statement</a:t>
            </a:r>
            <a:endParaRPr/>
          </a:p>
        </p:txBody>
      </p:sp>
      <p:sp>
        <p:nvSpPr>
          <p:cNvPr id="457" name="Google Shape;457;p54"/>
          <p:cNvSpPr/>
          <p:nvPr/>
        </p:nvSpPr>
        <p:spPr>
          <a:xfrm>
            <a:off x="762000" y="1995055"/>
            <a:ext cx="5103091" cy="245687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54"/>
          <p:cNvSpPr txBox="1">
            <a:spLocks noGrp="1"/>
          </p:cNvSpPr>
          <p:nvPr>
            <p:ph type="body" idx="1"/>
          </p:nvPr>
        </p:nvSpPr>
        <p:spPr>
          <a:xfrm>
            <a:off x="925946" y="2766218"/>
            <a:ext cx="5181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We can stop the loop even if the while condition is true</a:t>
            </a:r>
            <a:endParaRPr/>
          </a:p>
        </p:txBody>
      </p:sp>
      <p:sp>
        <p:nvSpPr>
          <p:cNvPr id="459" name="Google Shape;459;p54"/>
          <p:cNvSpPr/>
          <p:nvPr/>
        </p:nvSpPr>
        <p:spPr>
          <a:xfrm>
            <a:off x="6162963" y="1881115"/>
            <a:ext cx="5103091" cy="43602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54"/>
          <p:cNvSpPr txBox="1">
            <a:spLocks noGrp="1"/>
          </p:cNvSpPr>
          <p:nvPr>
            <p:ph type="body" idx="2"/>
          </p:nvPr>
        </p:nvSpPr>
        <p:spPr>
          <a:xfrm>
            <a:off x="6271492" y="1995054"/>
            <a:ext cx="5181600" cy="412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i = 1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while i &lt; 6: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	print(i)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	if i == 3: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		break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	i += 1           </a:t>
            </a:r>
            <a:endParaRPr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5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55"/>
          <p:cNvSpPr txBox="1"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FF00"/>
                </a:solidFill>
              </a:rPr>
              <a:t>Break Statement</a:t>
            </a:r>
            <a:endParaRPr/>
          </a:p>
        </p:txBody>
      </p:sp>
      <p:sp>
        <p:nvSpPr>
          <p:cNvPr id="467" name="Google Shape;467;p55"/>
          <p:cNvSpPr/>
          <p:nvPr/>
        </p:nvSpPr>
        <p:spPr>
          <a:xfrm>
            <a:off x="762000" y="1995055"/>
            <a:ext cx="5103091" cy="245687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55"/>
          <p:cNvSpPr txBox="1">
            <a:spLocks noGrp="1"/>
          </p:cNvSpPr>
          <p:nvPr>
            <p:ph type="body" idx="1"/>
          </p:nvPr>
        </p:nvSpPr>
        <p:spPr>
          <a:xfrm>
            <a:off x="925946" y="2766218"/>
            <a:ext cx="5181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We can stop the loop before it goes through all the items.</a:t>
            </a:r>
            <a:endParaRPr/>
          </a:p>
        </p:txBody>
      </p:sp>
      <p:sp>
        <p:nvSpPr>
          <p:cNvPr id="469" name="Google Shape;469;p55"/>
          <p:cNvSpPr/>
          <p:nvPr/>
        </p:nvSpPr>
        <p:spPr>
          <a:xfrm>
            <a:off x="6162963" y="1881115"/>
            <a:ext cx="5103091" cy="43602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55"/>
          <p:cNvSpPr txBox="1">
            <a:spLocks noGrp="1"/>
          </p:cNvSpPr>
          <p:nvPr>
            <p:ph type="body" idx="2"/>
          </p:nvPr>
        </p:nvSpPr>
        <p:spPr>
          <a:xfrm>
            <a:off x="6271492" y="1995054"/>
            <a:ext cx="5181600" cy="412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fruits = [“apple”, “banana”, “grape”]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for x in fruits: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	print(x)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	if x == “banana”: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		break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6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56"/>
          <p:cNvSpPr txBox="1"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FF00"/>
                </a:solidFill>
              </a:rPr>
              <a:t>Another Break Example</a:t>
            </a:r>
            <a:endParaRPr/>
          </a:p>
        </p:txBody>
      </p:sp>
      <p:sp>
        <p:nvSpPr>
          <p:cNvPr id="477" name="Google Shape;477;p56"/>
          <p:cNvSpPr/>
          <p:nvPr/>
        </p:nvSpPr>
        <p:spPr>
          <a:xfrm>
            <a:off x="2164361" y="2059645"/>
            <a:ext cx="8019874" cy="43602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56"/>
          <p:cNvSpPr txBox="1"/>
          <p:nvPr/>
        </p:nvSpPr>
        <p:spPr>
          <a:xfrm>
            <a:off x="2843868" y="2059645"/>
            <a:ext cx="6769915" cy="412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fruits = [“apple”, “banana”, “grape”]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for x in fruits: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if x == “banana”: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	break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print(x)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7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57"/>
          <p:cNvSpPr txBox="1"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FF00"/>
                </a:solidFill>
              </a:rPr>
              <a:t>Nested Loops</a:t>
            </a:r>
            <a:endParaRPr/>
          </a:p>
        </p:txBody>
      </p:sp>
      <p:sp>
        <p:nvSpPr>
          <p:cNvPr id="485" name="Google Shape;485;p57"/>
          <p:cNvSpPr/>
          <p:nvPr/>
        </p:nvSpPr>
        <p:spPr>
          <a:xfrm>
            <a:off x="2164361" y="2059645"/>
            <a:ext cx="8019874" cy="43602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57"/>
          <p:cNvSpPr txBox="1"/>
          <p:nvPr/>
        </p:nvSpPr>
        <p:spPr>
          <a:xfrm>
            <a:off x="2843868" y="2059645"/>
            <a:ext cx="6769915" cy="412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Goal: print each adj for every fruit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adj = [“red”, “big”, “juicy”]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fruits = [“apple”, “orange”, “pineapple”]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for x in adj: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for y in fruits: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	print(x,y)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8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58"/>
          <p:cNvSpPr txBox="1"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FF00"/>
                </a:solidFill>
              </a:rPr>
              <a:t>Else Statement</a:t>
            </a:r>
            <a:endParaRPr/>
          </a:p>
        </p:txBody>
      </p:sp>
      <p:sp>
        <p:nvSpPr>
          <p:cNvPr id="493" name="Google Shape;493;p58"/>
          <p:cNvSpPr/>
          <p:nvPr/>
        </p:nvSpPr>
        <p:spPr>
          <a:xfrm>
            <a:off x="385618" y="1995054"/>
            <a:ext cx="5103091" cy="245687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58"/>
          <p:cNvSpPr txBox="1">
            <a:spLocks noGrp="1"/>
          </p:cNvSpPr>
          <p:nvPr>
            <p:ph type="body" idx="1"/>
          </p:nvPr>
        </p:nvSpPr>
        <p:spPr>
          <a:xfrm>
            <a:off x="514885" y="2729750"/>
            <a:ext cx="5181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We can run a block of code once when the condition is no longer true.</a:t>
            </a:r>
            <a:endParaRPr/>
          </a:p>
        </p:txBody>
      </p:sp>
      <p:sp>
        <p:nvSpPr>
          <p:cNvPr id="495" name="Google Shape;495;p58"/>
          <p:cNvSpPr/>
          <p:nvPr/>
        </p:nvSpPr>
        <p:spPr>
          <a:xfrm>
            <a:off x="5869348" y="1881115"/>
            <a:ext cx="5833294" cy="43602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58"/>
          <p:cNvSpPr txBox="1">
            <a:spLocks noGrp="1"/>
          </p:cNvSpPr>
          <p:nvPr>
            <p:ph type="body" idx="2"/>
          </p:nvPr>
        </p:nvSpPr>
        <p:spPr>
          <a:xfrm>
            <a:off x="5977877" y="1995054"/>
            <a:ext cx="5833294" cy="412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i = 1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while i &lt; 6: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	print(i)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	i += 1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else: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rgbClr val="FFFF00"/>
                </a:solidFill>
              </a:rPr>
              <a:t>	print(“i is no longer less than 6”)          </a:t>
            </a:r>
            <a:endParaRPr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9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59"/>
          <p:cNvSpPr txBox="1"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FF00"/>
                </a:solidFill>
              </a:rPr>
              <a:t>range() function as a loop</a:t>
            </a:r>
            <a:endParaRPr/>
          </a:p>
        </p:txBody>
      </p:sp>
      <p:sp>
        <p:nvSpPr>
          <p:cNvPr id="503" name="Google Shape;503;p59"/>
          <p:cNvSpPr/>
          <p:nvPr/>
        </p:nvSpPr>
        <p:spPr>
          <a:xfrm>
            <a:off x="2164361" y="2059645"/>
            <a:ext cx="8019874" cy="43602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59"/>
          <p:cNvSpPr txBox="1"/>
          <p:nvPr/>
        </p:nvSpPr>
        <p:spPr>
          <a:xfrm>
            <a:off x="2843868" y="2059645"/>
            <a:ext cx="6769915" cy="412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Used to loop through a set of code a specified number of times.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It returns a sequence of numbers, starting from 0 by default, and increments of 1 (by default) and ends at a specified number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For x in range(6):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		print(x)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0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60"/>
          <p:cNvSpPr txBox="1"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FF00"/>
                </a:solidFill>
              </a:rPr>
              <a:t>range() function as a loop</a:t>
            </a:r>
            <a:endParaRPr/>
          </a:p>
        </p:txBody>
      </p:sp>
      <p:sp>
        <p:nvSpPr>
          <p:cNvPr id="511" name="Google Shape;511;p60"/>
          <p:cNvSpPr/>
          <p:nvPr/>
        </p:nvSpPr>
        <p:spPr>
          <a:xfrm>
            <a:off x="2164361" y="2059645"/>
            <a:ext cx="8019874" cy="43602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60"/>
          <p:cNvSpPr txBox="1"/>
          <p:nvPr/>
        </p:nvSpPr>
        <p:spPr>
          <a:xfrm>
            <a:off x="2843868" y="2059645"/>
            <a:ext cx="6769915" cy="412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It is possible to specify the starting value by adding a parameter, telling python to start at that first number and go to the second (but not include it)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for x in range (2,6):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print(x)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1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61"/>
          <p:cNvSpPr txBox="1"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FF00"/>
                </a:solidFill>
              </a:rPr>
              <a:t>range() function as a loop</a:t>
            </a:r>
            <a:endParaRPr/>
          </a:p>
        </p:txBody>
      </p:sp>
      <p:sp>
        <p:nvSpPr>
          <p:cNvPr id="519" name="Google Shape;519;p61"/>
          <p:cNvSpPr/>
          <p:nvPr/>
        </p:nvSpPr>
        <p:spPr>
          <a:xfrm>
            <a:off x="2164361" y="2059645"/>
            <a:ext cx="8019874" cy="43602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61"/>
          <p:cNvSpPr txBox="1"/>
          <p:nvPr/>
        </p:nvSpPr>
        <p:spPr>
          <a:xfrm>
            <a:off x="2843868" y="2059645"/>
            <a:ext cx="6769915" cy="412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It is possible to specify the increment value by adding a third parameter: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for x in range (2, 50, 5):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print(x)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2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62"/>
          <p:cNvSpPr txBox="1"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FF00"/>
                </a:solidFill>
              </a:rPr>
              <a:t>range() function as a loop</a:t>
            </a:r>
            <a:endParaRPr/>
          </a:p>
        </p:txBody>
      </p:sp>
      <p:sp>
        <p:nvSpPr>
          <p:cNvPr id="527" name="Google Shape;527;p62"/>
          <p:cNvSpPr/>
          <p:nvPr/>
        </p:nvSpPr>
        <p:spPr>
          <a:xfrm>
            <a:off x="2164361" y="2059645"/>
            <a:ext cx="8019874" cy="43602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62"/>
          <p:cNvSpPr txBox="1"/>
          <p:nvPr/>
        </p:nvSpPr>
        <p:spPr>
          <a:xfrm>
            <a:off x="2843868" y="2059645"/>
            <a:ext cx="6769915" cy="412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The else keyword in a for loop specifies a block of code to be executed when the loop is finished: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for x in range(10):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print(x)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else: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print(“Finally finished!”)	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 b="1"/>
              <a:t>IF Statements</a:t>
            </a:r>
            <a:endParaRPr/>
          </a:p>
        </p:txBody>
      </p:sp>
      <p:sp>
        <p:nvSpPr>
          <p:cNvPr id="388" name="Google Shape;388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491092"/>
          </a:xfrm>
          <a:prstGeom prst="rect">
            <a:avLst/>
          </a:prstGeom>
          <a:gradFill>
            <a:gsLst>
              <a:gs pos="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907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900" dirty="0"/>
              <a:t>Used with the logical operators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900" dirty="0"/>
              <a:t>		==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900" dirty="0"/>
              <a:t>		!=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900" dirty="0"/>
              <a:t>		&lt;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900" dirty="0"/>
              <a:t>		&gt;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900" dirty="0"/>
              <a:t>		&lt;=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900" dirty="0"/>
              <a:t>		&gt;=</a:t>
            </a:r>
            <a:r>
              <a:rPr lang="en-US" sz="3200" dirty="0"/>
              <a:t>		</a:t>
            </a:r>
            <a:endParaRPr dirty="0"/>
          </a:p>
        </p:txBody>
      </p:sp>
      <p:sp>
        <p:nvSpPr>
          <p:cNvPr id="389" name="Google Shape;389;p45"/>
          <p:cNvSpPr txBox="1">
            <a:spLocks noGrp="1"/>
          </p:cNvSpPr>
          <p:nvPr>
            <p:ph type="body" idx="2"/>
          </p:nvPr>
        </p:nvSpPr>
        <p:spPr>
          <a:xfrm>
            <a:off x="6453352" y="1825625"/>
            <a:ext cx="49004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 dirty="0"/>
              <a:t>a = 45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 dirty="0"/>
              <a:t>b = 68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 dirty="0"/>
              <a:t>If b &gt; a: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 dirty="0"/>
              <a:t>	print(“b is greater”)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3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63"/>
          <p:cNvSpPr txBox="1"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FF00"/>
                </a:solidFill>
              </a:rPr>
              <a:t>range() function as a loop</a:t>
            </a:r>
            <a:endParaRPr/>
          </a:p>
        </p:txBody>
      </p:sp>
      <p:sp>
        <p:nvSpPr>
          <p:cNvPr id="535" name="Google Shape;535;p63"/>
          <p:cNvSpPr/>
          <p:nvPr/>
        </p:nvSpPr>
        <p:spPr>
          <a:xfrm>
            <a:off x="2164361" y="2059645"/>
            <a:ext cx="8019874" cy="43602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63"/>
          <p:cNvSpPr txBox="1"/>
          <p:nvPr/>
        </p:nvSpPr>
        <p:spPr>
          <a:xfrm>
            <a:off x="2843868" y="2059645"/>
            <a:ext cx="6769915" cy="412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Now, let’s break the loop and see what happens.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for x in range(10):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if x == 5: break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print(x)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else: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print(“Finally finished!”)	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4"/>
          <p:cNvSpPr txBox="1">
            <a:spLocks noGrp="1"/>
          </p:cNvSpPr>
          <p:nvPr>
            <p:ph type="title"/>
          </p:nvPr>
        </p:nvSpPr>
        <p:spPr>
          <a:xfrm>
            <a:off x="838200" y="127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8000" b="1"/>
              <a:t>Practice</a:t>
            </a:r>
            <a:endParaRPr/>
          </a:p>
        </p:txBody>
      </p:sp>
      <p:sp>
        <p:nvSpPr>
          <p:cNvPr id="542" name="Google Shape;542;p64"/>
          <p:cNvSpPr txBox="1">
            <a:spLocks noGrp="1"/>
          </p:cNvSpPr>
          <p:nvPr>
            <p:ph type="body" idx="1"/>
          </p:nvPr>
        </p:nvSpPr>
        <p:spPr>
          <a:xfrm>
            <a:off x="194345" y="1338350"/>
            <a:ext cx="11803310" cy="5620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Create a file and name it statements</a:t>
            </a:r>
            <a:endParaRPr dirty="0"/>
          </a:p>
          <a:p>
            <a:pPr marL="2286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Create an if statement</a:t>
            </a:r>
            <a:endParaRPr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Create an if statement using else</a:t>
            </a:r>
            <a:endParaRPr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Create a nested loop</a:t>
            </a:r>
            <a:endParaRPr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Create a for loop and include a break</a:t>
            </a:r>
            <a:endParaRPr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Loop through a string</a:t>
            </a:r>
            <a:endParaRPr dirty="0"/>
          </a:p>
          <a:p>
            <a:pPr marL="2286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Send the file to me via Slack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 b="1"/>
              <a:t>Elif Statement</a:t>
            </a:r>
            <a:endParaRPr/>
          </a:p>
        </p:txBody>
      </p:sp>
      <p:sp>
        <p:nvSpPr>
          <p:cNvPr id="395" name="Google Shape;395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Python’s way of saying, “If the previous conditions were not true, then try this condition”</a:t>
            </a:r>
            <a:endParaRPr/>
          </a:p>
        </p:txBody>
      </p:sp>
      <p:sp>
        <p:nvSpPr>
          <p:cNvPr id="396" name="Google Shape;396;p4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6019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A = 55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B = 55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If b &gt; a: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	print(“b is greater than a”)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elif b == a: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	print(“a and b are equal”)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7"/>
          <p:cNvSpPr txBox="1">
            <a:spLocks noGrp="1"/>
          </p:cNvSpPr>
          <p:nvPr>
            <p:ph type="title"/>
          </p:nvPr>
        </p:nvSpPr>
        <p:spPr>
          <a:xfrm>
            <a:off x="838200" y="-1298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 b="1"/>
              <a:t>ELSE Statement</a:t>
            </a:r>
            <a:endParaRPr/>
          </a:p>
        </p:txBody>
      </p:sp>
      <p:sp>
        <p:nvSpPr>
          <p:cNvPr id="402" name="Google Shape;402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Else statements are used to catch anything that wasn’t already caught in the previous two conditions.</a:t>
            </a:r>
            <a:endParaRPr/>
          </a:p>
        </p:txBody>
      </p:sp>
      <p:sp>
        <p:nvSpPr>
          <p:cNvPr id="403" name="Google Shape;403;p47"/>
          <p:cNvSpPr txBox="1">
            <a:spLocks noGrp="1"/>
          </p:cNvSpPr>
          <p:nvPr>
            <p:ph type="body" idx="2"/>
          </p:nvPr>
        </p:nvSpPr>
        <p:spPr>
          <a:xfrm>
            <a:off x="6172200" y="1098958"/>
            <a:ext cx="6019800" cy="5629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A = 200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B = 55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if b &gt; a: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	print(“b is greater than a”)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elif b == a: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	print(“a and b are equal”)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else: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	print(“a is greater than b”)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8"/>
          <p:cNvSpPr txBox="1">
            <a:spLocks noGrp="1"/>
          </p:cNvSpPr>
          <p:nvPr>
            <p:ph type="body" idx="1"/>
          </p:nvPr>
        </p:nvSpPr>
        <p:spPr>
          <a:xfrm>
            <a:off x="737532" y="2810821"/>
            <a:ext cx="5181600" cy="1236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You can have an else without the elif!</a:t>
            </a:r>
            <a:endParaRPr/>
          </a:p>
        </p:txBody>
      </p:sp>
      <p:sp>
        <p:nvSpPr>
          <p:cNvPr id="409" name="Google Shape;409;p48"/>
          <p:cNvSpPr txBox="1">
            <a:spLocks noGrp="1"/>
          </p:cNvSpPr>
          <p:nvPr>
            <p:ph type="body" idx="2"/>
          </p:nvPr>
        </p:nvSpPr>
        <p:spPr>
          <a:xfrm>
            <a:off x="5843631" y="1419552"/>
            <a:ext cx="6034743" cy="401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A = 200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B = 55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if b &gt; a: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	print(“b is greater than a”)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else: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	print(“a is greater than b”)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9"/>
          <p:cNvSpPr txBox="1"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 b="1"/>
              <a:t>Using “And”</a:t>
            </a:r>
            <a:endParaRPr/>
          </a:p>
        </p:txBody>
      </p:sp>
      <p:sp>
        <p:nvSpPr>
          <p:cNvPr id="415" name="Google Shape;415;p49"/>
          <p:cNvSpPr txBox="1">
            <a:spLocks noGrp="1"/>
          </p:cNvSpPr>
          <p:nvPr>
            <p:ph type="body" idx="1"/>
          </p:nvPr>
        </p:nvSpPr>
        <p:spPr>
          <a:xfrm>
            <a:off x="1604864" y="1614196"/>
            <a:ext cx="8733453" cy="2034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Considered a logical operator</a:t>
            </a:r>
            <a:endParaRPr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It combines conditional statements together</a:t>
            </a:r>
            <a:endParaRPr/>
          </a:p>
        </p:txBody>
      </p:sp>
      <p:sp>
        <p:nvSpPr>
          <p:cNvPr id="416" name="Google Shape;416;p49"/>
          <p:cNvSpPr txBox="1">
            <a:spLocks noGrp="1"/>
          </p:cNvSpPr>
          <p:nvPr>
            <p:ph type="body" idx="2"/>
          </p:nvPr>
        </p:nvSpPr>
        <p:spPr>
          <a:xfrm>
            <a:off x="1324947" y="3429000"/>
            <a:ext cx="9013370" cy="3290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 i="0">
                <a:latin typeface="Consolas"/>
                <a:ea typeface="Consolas"/>
                <a:cs typeface="Consolas"/>
                <a:sym typeface="Consolas"/>
              </a:rPr>
              <a:t>a = 200</a:t>
            </a:r>
            <a:br>
              <a:rPr lang="en-US" sz="3200"/>
            </a:br>
            <a:r>
              <a:rPr lang="en-US" sz="3200" b="0" i="0">
                <a:latin typeface="Consolas"/>
                <a:ea typeface="Consolas"/>
                <a:cs typeface="Consolas"/>
                <a:sym typeface="Consolas"/>
              </a:rPr>
              <a:t>b = 33</a:t>
            </a:r>
            <a:br>
              <a:rPr lang="en-US" sz="3200"/>
            </a:br>
            <a:r>
              <a:rPr lang="en-US" sz="3200" b="0" i="0">
                <a:latin typeface="Consolas"/>
                <a:ea typeface="Consolas"/>
                <a:cs typeface="Consolas"/>
                <a:sym typeface="Consolas"/>
              </a:rPr>
              <a:t>c = 500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br>
              <a:rPr lang="en-US" sz="3200"/>
            </a:br>
            <a:r>
              <a:rPr lang="en-US" sz="3200" b="0" i="0">
                <a:latin typeface="Consolas"/>
                <a:ea typeface="Consolas"/>
                <a:cs typeface="Consolas"/>
                <a:sym typeface="Consolas"/>
              </a:rPr>
              <a:t>if a &gt; b and c &gt; a:</a:t>
            </a:r>
            <a:br>
              <a:rPr lang="en-US" sz="3200"/>
            </a:br>
            <a:r>
              <a:rPr lang="en-US" sz="3200" b="0" i="0">
                <a:latin typeface="Consolas"/>
                <a:ea typeface="Consolas"/>
                <a:cs typeface="Consolas"/>
                <a:sym typeface="Consolas"/>
              </a:rPr>
              <a:t>  print("Both conditions are True")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0"/>
          <p:cNvSpPr txBox="1">
            <a:spLocks noGrp="1"/>
          </p:cNvSpPr>
          <p:nvPr>
            <p:ph type="title"/>
          </p:nvPr>
        </p:nvSpPr>
        <p:spPr>
          <a:xfrm>
            <a:off x="838200" y="-11304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8000" b="1"/>
              <a:t>Using “or”</a:t>
            </a:r>
            <a:endParaRPr/>
          </a:p>
        </p:txBody>
      </p:sp>
      <p:sp>
        <p:nvSpPr>
          <p:cNvPr id="422" name="Google Shape;422;p50"/>
          <p:cNvSpPr txBox="1">
            <a:spLocks noGrp="1"/>
          </p:cNvSpPr>
          <p:nvPr>
            <p:ph type="body" idx="1"/>
          </p:nvPr>
        </p:nvSpPr>
        <p:spPr>
          <a:xfrm>
            <a:off x="765110" y="1690688"/>
            <a:ext cx="10588690" cy="1957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Considered a logical operator</a:t>
            </a:r>
            <a:endParaRPr/>
          </a:p>
          <a:p>
            <a:pPr marL="2286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It combines conditional statements together</a:t>
            </a:r>
            <a:endParaRPr/>
          </a:p>
        </p:txBody>
      </p:sp>
      <p:sp>
        <p:nvSpPr>
          <p:cNvPr id="423" name="Google Shape;423;p50"/>
          <p:cNvSpPr txBox="1">
            <a:spLocks noGrp="1"/>
          </p:cNvSpPr>
          <p:nvPr>
            <p:ph type="body" idx="2"/>
          </p:nvPr>
        </p:nvSpPr>
        <p:spPr>
          <a:xfrm>
            <a:off x="317242" y="3964818"/>
            <a:ext cx="11607280" cy="278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 i="0">
                <a:latin typeface="Consolas"/>
                <a:ea typeface="Consolas"/>
                <a:cs typeface="Consolas"/>
                <a:sym typeface="Consolas"/>
              </a:rPr>
              <a:t>a = 200</a:t>
            </a:r>
            <a:br>
              <a:rPr lang="en-US" sz="3200"/>
            </a:br>
            <a:r>
              <a:rPr lang="en-US" sz="3200" b="0" i="0">
                <a:latin typeface="Consolas"/>
                <a:ea typeface="Consolas"/>
                <a:cs typeface="Consolas"/>
                <a:sym typeface="Consolas"/>
              </a:rPr>
              <a:t>b = 33</a:t>
            </a:r>
            <a:br>
              <a:rPr lang="en-US" sz="3200"/>
            </a:br>
            <a:r>
              <a:rPr lang="en-US" sz="3200" b="0" i="0">
                <a:latin typeface="Consolas"/>
                <a:ea typeface="Consolas"/>
                <a:cs typeface="Consolas"/>
                <a:sym typeface="Consolas"/>
              </a:rPr>
              <a:t>c = 500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br>
              <a:rPr lang="en-US" sz="3200"/>
            </a:br>
            <a:r>
              <a:rPr lang="en-US" sz="3200" b="0" i="0">
                <a:latin typeface="Consolas"/>
                <a:ea typeface="Consolas"/>
                <a:cs typeface="Consolas"/>
                <a:sym typeface="Consolas"/>
              </a:rPr>
              <a:t>if a &gt; b 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3200" b="0" i="0">
                <a:latin typeface="Consolas"/>
                <a:ea typeface="Consolas"/>
                <a:cs typeface="Consolas"/>
                <a:sym typeface="Consolas"/>
              </a:rPr>
              <a:t> a &gt; c:</a:t>
            </a:r>
            <a:br>
              <a:rPr lang="en-US" sz="3200"/>
            </a:br>
            <a:r>
              <a:rPr lang="en-US" sz="3200" b="0" i="0">
                <a:latin typeface="Consolas"/>
                <a:ea typeface="Consolas"/>
                <a:cs typeface="Consolas"/>
                <a:sym typeface="Consolas"/>
              </a:rPr>
              <a:t>  print(“At least one of the conditions is True”)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1"/>
          <p:cNvSpPr txBox="1">
            <a:spLocks noGrp="1"/>
          </p:cNvSpPr>
          <p:nvPr>
            <p:ph type="title"/>
          </p:nvPr>
        </p:nvSpPr>
        <p:spPr>
          <a:xfrm>
            <a:off x="838200" y="-14660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 b="1"/>
              <a:t>Nested IF Statement</a:t>
            </a:r>
            <a:endParaRPr/>
          </a:p>
        </p:txBody>
      </p:sp>
      <p:sp>
        <p:nvSpPr>
          <p:cNvPr id="429" name="Google Shape;429;p51"/>
          <p:cNvSpPr txBox="1">
            <a:spLocks noGrp="1"/>
          </p:cNvSpPr>
          <p:nvPr>
            <p:ph type="body" idx="1"/>
          </p:nvPr>
        </p:nvSpPr>
        <p:spPr>
          <a:xfrm>
            <a:off x="838200" y="1602882"/>
            <a:ext cx="10898156" cy="1915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If a statement is inside of a statement, then that means it is considered nested</a:t>
            </a:r>
            <a:endParaRPr/>
          </a:p>
        </p:txBody>
      </p:sp>
      <p:sp>
        <p:nvSpPr>
          <p:cNvPr id="430" name="Google Shape;430;p51"/>
          <p:cNvSpPr txBox="1">
            <a:spLocks noGrp="1"/>
          </p:cNvSpPr>
          <p:nvPr>
            <p:ph type="body" idx="2"/>
          </p:nvPr>
        </p:nvSpPr>
        <p:spPr>
          <a:xfrm>
            <a:off x="2398902" y="2929718"/>
            <a:ext cx="739419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X = 55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If x &gt; 10: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	print(“It’s above 10,”)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	if x &lt; 20: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		print(“and also about 20!”)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	else: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		print(“but not above 20”)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/>
              <a:t>	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2"/>
          <p:cNvSpPr/>
          <p:nvPr/>
        </p:nvSpPr>
        <p:spPr>
          <a:xfrm>
            <a:off x="2937164" y="184727"/>
            <a:ext cx="6338454" cy="15059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52"/>
          <p:cNvSpPr txBox="1">
            <a:spLocks noGrp="1"/>
          </p:cNvSpPr>
          <p:nvPr>
            <p:ph type="title"/>
          </p:nvPr>
        </p:nvSpPr>
        <p:spPr>
          <a:xfrm>
            <a:off x="762000" y="1847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FF00"/>
                </a:solidFill>
              </a:rPr>
              <a:t>While Loop</a:t>
            </a:r>
            <a:endParaRPr/>
          </a:p>
        </p:txBody>
      </p:sp>
      <p:sp>
        <p:nvSpPr>
          <p:cNvPr id="437" name="Google Shape;437;p52"/>
          <p:cNvSpPr/>
          <p:nvPr/>
        </p:nvSpPr>
        <p:spPr>
          <a:xfrm>
            <a:off x="762000" y="1995055"/>
            <a:ext cx="5103091" cy="245687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52"/>
          <p:cNvSpPr txBox="1">
            <a:spLocks noGrp="1"/>
          </p:cNvSpPr>
          <p:nvPr>
            <p:ph type="body" idx="1"/>
          </p:nvPr>
        </p:nvSpPr>
        <p:spPr>
          <a:xfrm>
            <a:off x="925946" y="2766218"/>
            <a:ext cx="5181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You can execute a set of statements as long as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a condition is true.</a:t>
            </a:r>
            <a:endParaRPr/>
          </a:p>
        </p:txBody>
      </p:sp>
      <p:sp>
        <p:nvSpPr>
          <p:cNvPr id="439" name="Google Shape;439;p52"/>
          <p:cNvSpPr/>
          <p:nvPr/>
        </p:nvSpPr>
        <p:spPr>
          <a:xfrm>
            <a:off x="6162963" y="1881115"/>
            <a:ext cx="5103091" cy="43602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52"/>
          <p:cNvSpPr txBox="1">
            <a:spLocks noGrp="1"/>
          </p:cNvSpPr>
          <p:nvPr>
            <p:ph type="body" idx="2"/>
          </p:nvPr>
        </p:nvSpPr>
        <p:spPr>
          <a:xfrm>
            <a:off x="6271492" y="1995054"/>
            <a:ext cx="5181600" cy="412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i = 1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while i &lt; 6: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	print(i)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	i += 1           🡨 ? = i+1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1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2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3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4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US">
                <a:solidFill>
                  <a:srgbClr val="FFFF00"/>
                </a:solidFill>
              </a:rPr>
              <a:t>5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rrakesh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960</Words>
  <Application>Microsoft Office PowerPoint</Application>
  <PresentationFormat>Widescreen</PresentationFormat>
  <Paragraphs>169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Sorts Mill Goudy</vt:lpstr>
      <vt:lpstr>Calibri</vt:lpstr>
      <vt:lpstr>Consolas</vt:lpstr>
      <vt:lpstr>Arial</vt:lpstr>
      <vt:lpstr>Office Theme</vt:lpstr>
      <vt:lpstr>MarrakeshVTI</vt:lpstr>
      <vt:lpstr>Data Analytics  + Python</vt:lpstr>
      <vt:lpstr>IF Statements</vt:lpstr>
      <vt:lpstr>Elif Statement</vt:lpstr>
      <vt:lpstr>ELSE Statement</vt:lpstr>
      <vt:lpstr>PowerPoint Presentation</vt:lpstr>
      <vt:lpstr>Using “And”</vt:lpstr>
      <vt:lpstr>Using “or”</vt:lpstr>
      <vt:lpstr>Nested IF Statement</vt:lpstr>
      <vt:lpstr>While Loop</vt:lpstr>
      <vt:lpstr>For Loops</vt:lpstr>
      <vt:lpstr>Break Statement</vt:lpstr>
      <vt:lpstr>Break Statement</vt:lpstr>
      <vt:lpstr>Another Break Example</vt:lpstr>
      <vt:lpstr>Nested Loops</vt:lpstr>
      <vt:lpstr>Else Statement</vt:lpstr>
      <vt:lpstr>range() function as a loop</vt:lpstr>
      <vt:lpstr>range() function as a loop</vt:lpstr>
      <vt:lpstr>range() function as a loop</vt:lpstr>
      <vt:lpstr>range() function as a loop</vt:lpstr>
      <vt:lpstr>range() function as a loop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modules?</dc:title>
  <dc:creator>Ashley Hunter</dc:creator>
  <cp:lastModifiedBy>Johan Bester</cp:lastModifiedBy>
  <cp:revision>6</cp:revision>
  <dcterms:created xsi:type="dcterms:W3CDTF">2022-04-05T01:30:19Z</dcterms:created>
  <dcterms:modified xsi:type="dcterms:W3CDTF">2022-10-16T19:57:41Z</dcterms:modified>
</cp:coreProperties>
</file>