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74" r:id="rId2"/>
    <p:sldId id="261" r:id="rId3"/>
    <p:sldId id="299" r:id="rId4"/>
    <p:sldId id="275" r:id="rId5"/>
    <p:sldId id="276" r:id="rId6"/>
    <p:sldId id="277" r:id="rId7"/>
    <p:sldId id="300" r:id="rId8"/>
    <p:sldId id="278" r:id="rId9"/>
    <p:sldId id="283" r:id="rId10"/>
    <p:sldId id="279" r:id="rId11"/>
    <p:sldId id="284" r:id="rId12"/>
    <p:sldId id="280" r:id="rId13"/>
    <p:sldId id="281" r:id="rId14"/>
    <p:sldId id="282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7" r:id="rId24"/>
    <p:sldId id="298" r:id="rId25"/>
    <p:sldId id="293" r:id="rId26"/>
    <p:sldId id="294" r:id="rId27"/>
    <p:sldId id="295" r:id="rId28"/>
    <p:sldId id="296" r:id="rId29"/>
  </p:sldIdLst>
  <p:sldSz cx="12192000" cy="6858000"/>
  <p:notesSz cx="6858000" cy="9144000"/>
  <p:embeddedFontLst>
    <p:embeddedFont>
      <p:font typeface="Bookman Old Style" panose="02050604050505020204" pitchFamily="18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Libre Franklin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70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2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2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72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7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1" name="Google Shape;121;p7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7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30" name="Google Shape;130;p7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7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za/microsoft-365/free-office-online-for-the-we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7" descr="Magnifying glass showing decling performance"/>
          <p:cNvPicPr preferRelativeResize="0"/>
          <p:nvPr/>
        </p:nvPicPr>
        <p:blipFill rotWithShape="1">
          <a:blip r:embed="rId3">
            <a:alphaModFix/>
          </a:blip>
          <a:srcRect t="15226" b="28515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</a:pPr>
            <a:r>
              <a:rPr lang="en-US" sz="6000"/>
              <a:t>Excel &amp; Data Analytics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=AVERAGEIFS(C27:C38, B27:B38, F28, D27:D38,G28)</a:t>
            </a:r>
            <a:endParaRPr b="1"/>
          </a:p>
        </p:txBody>
      </p:sp>
      <p:sp>
        <p:nvSpPr>
          <p:cNvPr id="412" name="Google Shape;412;p42"/>
          <p:cNvSpPr txBox="1">
            <a:spLocks noGrp="1"/>
          </p:cNvSpPr>
          <p:nvPr>
            <p:ph type="body" idx="1"/>
          </p:nvPr>
        </p:nvSpPr>
        <p:spPr>
          <a:xfrm>
            <a:off x="379828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AVERAGEIF</a:t>
            </a: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body" idx="2"/>
          </p:nvPr>
        </p:nvSpPr>
        <p:spPr>
          <a:xfrm>
            <a:off x="379828" y="2875978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Combine averages from different cells</a:t>
            </a:r>
            <a:endParaRPr sz="2800" dirty="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=AVERAGEIF(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average_range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dirty="0"/>
          </a:p>
        </p:txBody>
      </p:sp>
      <p:sp>
        <p:nvSpPr>
          <p:cNvPr id="414" name="Google Shape;414;p42"/>
          <p:cNvSpPr txBox="1">
            <a:spLocks noGrp="1"/>
          </p:cNvSpPr>
          <p:nvPr>
            <p:ph type="body" idx="3"/>
          </p:nvPr>
        </p:nvSpPr>
        <p:spPr>
          <a:xfrm>
            <a:off x="6824132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AVERAGEIFS</a:t>
            </a:r>
            <a:endParaRPr dirty="0"/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4"/>
          </p:nvPr>
        </p:nvSpPr>
        <p:spPr>
          <a:xfrm>
            <a:off x="5747703" y="2793682"/>
            <a:ext cx="6096000" cy="30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Calculates the average of a range based on one or more true/false conditions</a:t>
            </a: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=AVERAGEIFS(</a:t>
            </a:r>
            <a:r>
              <a:rPr lang="en-US" sz="28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average_range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criteria1, ...</a:t>
            </a: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" y="109858"/>
            <a:ext cx="12191985" cy="435863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56" name="Google Shape;456;p48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dirty="0"/>
              <a:t>=AVERAGEIF(</a:t>
            </a:r>
            <a:r>
              <a:rPr lang="en-US" sz="3600" b="1" dirty="0">
                <a:solidFill>
                  <a:srgbClr val="FF0000"/>
                </a:solidFill>
              </a:rPr>
              <a:t>B15:B23</a:t>
            </a:r>
            <a:r>
              <a:rPr lang="en-US" sz="3600" dirty="0"/>
              <a:t>,</a:t>
            </a:r>
            <a:r>
              <a:rPr lang="en-US" sz="3600" b="1" dirty="0">
                <a:solidFill>
                  <a:srgbClr val="00B0F0"/>
                </a:solidFill>
              </a:rPr>
              <a:t>D17</a:t>
            </a:r>
            <a:r>
              <a:rPr lang="en-US" sz="3600" dirty="0"/>
              <a:t>,</a:t>
            </a:r>
            <a:r>
              <a:rPr lang="en-US" sz="3600" b="1" dirty="0">
                <a:solidFill>
                  <a:srgbClr val="FFC000"/>
                </a:solidFill>
              </a:rPr>
              <a:t>C15:C23</a:t>
            </a:r>
            <a:r>
              <a:rPr lang="en-US" sz="3600" dirty="0"/>
              <a:t>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003A36-6ED5-AEBE-F7E8-C310256EFD18}"/>
              </a:ext>
            </a:extLst>
          </p:cNvPr>
          <p:cNvSpPr/>
          <p:nvPr/>
        </p:nvSpPr>
        <p:spPr>
          <a:xfrm>
            <a:off x="1986456" y="903890"/>
            <a:ext cx="1334814" cy="3564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9F6E7-799E-5E7E-67FF-DCCCC360CAE3}"/>
              </a:ext>
            </a:extLst>
          </p:cNvPr>
          <p:cNvSpPr/>
          <p:nvPr/>
        </p:nvSpPr>
        <p:spPr>
          <a:xfrm>
            <a:off x="5255172" y="1650124"/>
            <a:ext cx="945931" cy="5044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CFDB1-631A-852A-5FA6-7957BC1665C5}"/>
              </a:ext>
            </a:extLst>
          </p:cNvPr>
          <p:cNvSpPr/>
          <p:nvPr/>
        </p:nvSpPr>
        <p:spPr>
          <a:xfrm>
            <a:off x="3951890" y="903890"/>
            <a:ext cx="798786" cy="35646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392866-3EB9-F492-09FF-8E1DAE900A7D}"/>
              </a:ext>
            </a:extLst>
          </p:cNvPr>
          <p:cNvSpPr/>
          <p:nvPr/>
        </p:nvSpPr>
        <p:spPr>
          <a:xfrm>
            <a:off x="10100441" y="1650124"/>
            <a:ext cx="1912883" cy="5044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21" name="Google Shape;421;p43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</a:t>
            </a:r>
            <a:endParaRPr/>
          </a:p>
        </p:txBody>
      </p:sp>
      <p:sp>
        <p:nvSpPr>
          <p:cNvPr id="422" name="Google Shape;422;p43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Calculates number of cells used within a range that have numbers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=COUNT(value1:value2)</a:t>
            </a:r>
            <a:endParaRPr dirty="0"/>
          </a:p>
        </p:txBody>
      </p:sp>
      <p:sp>
        <p:nvSpPr>
          <p:cNvPr id="423" name="Google Shape;423;p43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COUNTA</a:t>
            </a:r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body" idx="4"/>
          </p:nvPr>
        </p:nvSpPr>
        <p:spPr>
          <a:xfrm>
            <a:off x="6515943" y="2958273"/>
            <a:ext cx="4961353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Calculates number of cells used within a range that have either numbers or letters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9144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=COUNTA(value1:value2)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30" name="Google Shape;430;p44"/>
          <p:cNvSpPr txBox="1">
            <a:spLocks noGrp="1"/>
          </p:cNvSpPr>
          <p:nvPr>
            <p:ph type="body" idx="1"/>
          </p:nvPr>
        </p:nvSpPr>
        <p:spPr>
          <a:xfrm>
            <a:off x="520504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COUNTBLANK</a:t>
            </a:r>
            <a:endParaRPr/>
          </a:p>
        </p:txBody>
      </p:sp>
      <p:sp>
        <p:nvSpPr>
          <p:cNvPr id="431" name="Google Shape;431;p44"/>
          <p:cNvSpPr txBox="1">
            <a:spLocks noGrp="1"/>
          </p:cNvSpPr>
          <p:nvPr>
            <p:ph type="body" idx="2"/>
          </p:nvPr>
        </p:nvSpPr>
        <p:spPr>
          <a:xfrm>
            <a:off x="388883" y="2962331"/>
            <a:ext cx="5179320" cy="29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 dirty="0"/>
              <a:t>Calculates number of cells used within a range that are blank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 dirty="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 dirty="0"/>
              <a:t>=COUNTBLANK(value1:value2)</a:t>
            </a:r>
            <a:endParaRPr dirty="0"/>
          </a:p>
        </p:txBody>
      </p:sp>
      <p:sp>
        <p:nvSpPr>
          <p:cNvPr id="432" name="Google Shape;432;p44"/>
          <p:cNvSpPr txBox="1">
            <a:spLocks noGrp="1"/>
          </p:cNvSpPr>
          <p:nvPr>
            <p:ph type="body" idx="3"/>
          </p:nvPr>
        </p:nvSpPr>
        <p:spPr>
          <a:xfrm>
            <a:off x="6671733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COUNTIF</a:t>
            </a:r>
            <a:endParaRPr dirty="0"/>
          </a:p>
        </p:txBody>
      </p:sp>
      <p:sp>
        <p:nvSpPr>
          <p:cNvPr id="433" name="Google Shape;433;p44"/>
          <p:cNvSpPr txBox="1">
            <a:spLocks noGrp="1"/>
          </p:cNvSpPr>
          <p:nvPr>
            <p:ph type="body" idx="4"/>
          </p:nvPr>
        </p:nvSpPr>
        <p:spPr>
          <a:xfrm>
            <a:off x="6243145" y="2962329"/>
            <a:ext cx="564405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10000"/>
          </a:bodyPr>
          <a:lstStyle/>
          <a:p>
            <a:pPr marL="91440" lvl="0" indent="-16446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 dirty="0"/>
              <a:t>Calculates number of cells as specified</a:t>
            </a:r>
            <a:endParaRPr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 dirty="0"/>
              <a:t>Have to use a $ for absolute values to be counted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 dirty="0"/>
          </a:p>
          <a:p>
            <a:pPr marL="91440" lvl="0" indent="-164465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 dirty="0"/>
              <a:t>=COUNTA($value$1:$value$2,criteria)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39" name="Google Shape;439;p4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COUNTIFS</a:t>
            </a:r>
            <a:endParaRPr/>
          </a:p>
        </p:txBody>
      </p:sp>
      <p:sp>
        <p:nvSpPr>
          <p:cNvPr id="440" name="Google Shape;440;p45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9476127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Counts cells in a range based on one or more true or false conditions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=COUNTIFS(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[criteria_range2, criteria2]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 sz="2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62" name="Google Shape;462;p49"/>
          <p:cNvSpPr txBox="1"/>
          <p:nvPr/>
        </p:nvSpPr>
        <p:spPr>
          <a:xfrm>
            <a:off x="3776132" y="20695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 b="1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(EQUAL TO)</a:t>
            </a:r>
            <a:endParaRPr sz="3600" b="1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3" name="Google Shape;463;p49"/>
          <p:cNvSpPr txBox="1"/>
          <p:nvPr/>
        </p:nvSpPr>
        <p:spPr>
          <a:xfrm>
            <a:off x="2434205" y="2899549"/>
            <a:ext cx="7323589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77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values based on a true or false condition</a:t>
            </a:r>
            <a:endParaRPr/>
          </a:p>
          <a:p>
            <a:pPr marL="91440" marR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marR="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 on D105</a:t>
            </a:r>
            <a:endParaRPr/>
          </a:p>
          <a:p>
            <a:pPr marL="91440" marR="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=IF(B105="Grass", "Yes", "No")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69" name="Google Shape;469;p50"/>
          <p:cNvSpPr txBox="1">
            <a:spLocks noGrp="1"/>
          </p:cNvSpPr>
          <p:nvPr>
            <p:ph type="body" idx="1"/>
          </p:nvPr>
        </p:nvSpPr>
        <p:spPr>
          <a:xfrm>
            <a:off x="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IF (GREATER THAN)</a:t>
            </a:r>
            <a:endParaRPr/>
          </a:p>
        </p:txBody>
      </p:sp>
      <p:sp>
        <p:nvSpPr>
          <p:cNvPr id="470" name="Google Shape;470;p50"/>
          <p:cNvSpPr txBox="1">
            <a:spLocks noGrp="1"/>
          </p:cNvSpPr>
          <p:nvPr>
            <p:ph type="body" idx="2"/>
          </p:nvPr>
        </p:nvSpPr>
        <p:spPr>
          <a:xfrm>
            <a:off x="115615" y="2958272"/>
            <a:ext cx="567605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Counts cells in a range based on one or more true or false conditions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I105</a:t>
            </a: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=IF(H105&gt;500, "Yes", "No")</a:t>
            </a:r>
            <a:endParaRPr dirty="0"/>
          </a:p>
        </p:txBody>
      </p:sp>
      <p:sp>
        <p:nvSpPr>
          <p:cNvPr id="471" name="Google Shape;471;p5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IFS</a:t>
            </a:r>
            <a:endParaRPr/>
          </a:p>
        </p:txBody>
      </p:sp>
      <p:sp>
        <p:nvSpPr>
          <p:cNvPr id="472" name="Google Shape;472;p50"/>
          <p:cNvSpPr txBox="1">
            <a:spLocks noGrp="1"/>
          </p:cNvSpPr>
          <p:nvPr>
            <p:ph type="body" idx="4"/>
          </p:nvPr>
        </p:nvSpPr>
        <p:spPr>
          <a:xfrm>
            <a:off x="5989740" y="2958273"/>
            <a:ext cx="595001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Returns values based on one or more true/false conditions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D117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 dirty="0">
                <a:solidFill>
                  <a:schemeClr val="dk1"/>
                </a:solidFill>
              </a:rPr>
              <a:t>=IFS(C117&gt;90,"Fast", C117&gt;50,</a:t>
            </a:r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 dirty="0">
                <a:solidFill>
                  <a:schemeClr val="dk1"/>
                </a:solidFill>
              </a:rPr>
              <a:t>"Normal", C117&lt;=50,"Slow")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body" idx="1"/>
          </p:nvPr>
        </p:nvSpPr>
        <p:spPr>
          <a:xfrm>
            <a:off x="116619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MEDIAN</a:t>
            </a:r>
            <a:endParaRPr/>
          </a:p>
        </p:txBody>
      </p:sp>
      <p:sp>
        <p:nvSpPr>
          <p:cNvPr id="479" name="Google Shape;479;p51"/>
          <p:cNvSpPr txBox="1">
            <a:spLocks noGrp="1"/>
          </p:cNvSpPr>
          <p:nvPr>
            <p:ph type="body" idx="2"/>
          </p:nvPr>
        </p:nvSpPr>
        <p:spPr>
          <a:xfrm>
            <a:off x="209385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Returns the middle value in the data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=MEDIAN(F117:K117)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  <p:sp>
        <p:nvSpPr>
          <p:cNvPr id="480" name="Google Shape;480;p51"/>
          <p:cNvSpPr txBox="1">
            <a:spLocks noGrp="1"/>
          </p:cNvSpPr>
          <p:nvPr>
            <p:ph type="body" idx="3"/>
          </p:nvPr>
        </p:nvSpPr>
        <p:spPr>
          <a:xfrm>
            <a:off x="7043380" y="209463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MODE</a:t>
            </a:r>
            <a:endParaRPr/>
          </a:p>
        </p:txBody>
      </p:sp>
      <p:sp>
        <p:nvSpPr>
          <p:cNvPr id="481" name="Google Shape;481;p51"/>
          <p:cNvSpPr txBox="1">
            <a:spLocks noGrp="1"/>
          </p:cNvSpPr>
          <p:nvPr>
            <p:ph type="body" idx="4"/>
          </p:nvPr>
        </p:nvSpPr>
        <p:spPr>
          <a:xfrm>
            <a:off x="6743881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Used to find the number seen most times.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=MODE.SNGL(B129:E134)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87" name="Google Shape;487;p52"/>
          <p:cNvSpPr txBox="1">
            <a:spLocks noGrp="1"/>
          </p:cNvSpPr>
          <p:nvPr>
            <p:ph type="body" idx="1"/>
          </p:nvPr>
        </p:nvSpPr>
        <p:spPr>
          <a:xfrm>
            <a:off x="606950" y="22219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OR</a:t>
            </a:r>
            <a:endParaRPr/>
          </a:p>
        </p:txBody>
      </p:sp>
      <p:sp>
        <p:nvSpPr>
          <p:cNvPr id="488" name="Google Shape;488;p52"/>
          <p:cNvSpPr txBox="1">
            <a:spLocks noGrp="1"/>
          </p:cNvSpPr>
          <p:nvPr>
            <p:ph type="body" idx="2"/>
          </p:nvPr>
        </p:nvSpPr>
        <p:spPr>
          <a:xfrm>
            <a:off x="328654" y="3113722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Returns true/false based on two or more conditions.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=OR(B140="Water",C140&gt;60)</a:t>
            </a:r>
            <a:endParaRPr sz="2800"/>
          </a:p>
        </p:txBody>
      </p:sp>
      <p:sp>
        <p:nvSpPr>
          <p:cNvPr id="489" name="Google Shape;489;p52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OR WITH IF</a:t>
            </a:r>
            <a:endParaRPr/>
          </a:p>
        </p:txBody>
      </p:sp>
      <p:sp>
        <p:nvSpPr>
          <p:cNvPr id="490" name="Google Shape;490;p52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Let's you check multiple conditions for the if function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chemeClr val="dk1"/>
                </a:solidFill>
              </a:rPr>
              <a:t>=IF(OR(H140="water",C140&gt;60),"Yes","No")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96" name="Google Shape;496;p53"/>
          <p:cNvSpPr txBox="1">
            <a:spLocks noGrp="1"/>
          </p:cNvSpPr>
          <p:nvPr>
            <p:ph type="body" idx="1"/>
          </p:nvPr>
        </p:nvSpPr>
        <p:spPr>
          <a:xfrm>
            <a:off x="220716" y="1918809"/>
            <a:ext cx="4244091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STDEV.P</a:t>
            </a:r>
            <a:endParaRPr sz="3600" b="1" dirty="0"/>
          </a:p>
        </p:txBody>
      </p:sp>
      <p:sp>
        <p:nvSpPr>
          <p:cNvPr id="497" name="Google Shape;497;p53"/>
          <p:cNvSpPr txBox="1">
            <a:spLocks noGrp="1"/>
          </p:cNvSpPr>
          <p:nvPr>
            <p:ph type="body" idx="2"/>
          </p:nvPr>
        </p:nvSpPr>
        <p:spPr>
          <a:xfrm>
            <a:off x="220716" y="2655091"/>
            <a:ext cx="6053960" cy="356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Calculates the Standard Deviation for the entire </a:t>
            </a:r>
            <a:r>
              <a:rPr lang="en-US" sz="2400" b="1" dirty="0"/>
              <a:t>population</a:t>
            </a:r>
            <a:endParaRPr b="1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=STDEV.P(D152:D173)</a:t>
            </a:r>
            <a:endParaRPr sz="2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Measures how far a ‘typical’ observations is from the average of the data.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*Ignores cells with text and logic</a:t>
            </a:r>
            <a:endParaRPr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STDEV.S</a:t>
            </a:r>
            <a:endParaRPr sz="3600" b="1"/>
          </a:p>
        </p:txBody>
      </p:sp>
      <p:sp>
        <p:nvSpPr>
          <p:cNvPr id="499" name="Google Shape;499;p53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534475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Calculates the Standard Deviation for a </a:t>
            </a:r>
            <a:r>
              <a:rPr lang="en-US" sz="2800" b="1" dirty="0"/>
              <a:t>sample</a:t>
            </a:r>
            <a:endParaRPr b="1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=STDEV.S(L152:L171)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521515" y="305182"/>
            <a:ext cx="11148969" cy="13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Remember Data Wrangling?</a:t>
            </a:r>
            <a:endParaRPr dirty="0"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62061" y="2349150"/>
            <a:ext cx="11148969" cy="13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/>
          </a:p>
        </p:txBody>
      </p:sp>
      <p:sp>
        <p:nvSpPr>
          <p:cNvPr id="266" name="Google Shape;266;p7"/>
          <p:cNvSpPr/>
          <p:nvPr/>
        </p:nvSpPr>
        <p:spPr>
          <a:xfrm>
            <a:off x="5538131" y="3846156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2668446" y="5116287"/>
            <a:ext cx="62525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505" name="Google Shape;505;p54"/>
          <p:cNvSpPr txBox="1">
            <a:spLocks noGrp="1"/>
          </p:cNvSpPr>
          <p:nvPr>
            <p:ph type="body" idx="1"/>
          </p:nvPr>
        </p:nvSpPr>
        <p:spPr>
          <a:xfrm>
            <a:off x="300326" y="2042125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SUMIF</a:t>
            </a:r>
            <a:endParaRPr/>
          </a:p>
        </p:txBody>
      </p:sp>
      <p:sp>
        <p:nvSpPr>
          <p:cNvPr id="506" name="Google Shape;506;p54"/>
          <p:cNvSpPr txBox="1">
            <a:spLocks noGrp="1"/>
          </p:cNvSpPr>
          <p:nvPr>
            <p:ph type="body" idx="2"/>
          </p:nvPr>
        </p:nvSpPr>
        <p:spPr>
          <a:xfrm>
            <a:off x="426159" y="2751143"/>
            <a:ext cx="5102185" cy="332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dirty="0"/>
              <a:t>Calculates the sum of values in a range based on true/false conditions.</a:t>
            </a:r>
            <a:endParaRPr sz="32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=SUMIF(C177:C185,F178,D177:D185)</a:t>
            </a:r>
            <a:endParaRPr sz="3200" dirty="0"/>
          </a:p>
        </p:txBody>
      </p:sp>
      <p:sp>
        <p:nvSpPr>
          <p:cNvPr id="507" name="Google Shape;507;p54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SUMIFS</a:t>
            </a:r>
            <a:endParaRPr/>
          </a:p>
        </p:txBody>
      </p:sp>
      <p:sp>
        <p:nvSpPr>
          <p:cNvPr id="508" name="Google Shape;508;p54"/>
          <p:cNvSpPr txBox="1">
            <a:spLocks noGrp="1"/>
          </p:cNvSpPr>
          <p:nvPr>
            <p:ph type="body" idx="4"/>
          </p:nvPr>
        </p:nvSpPr>
        <p:spPr>
          <a:xfrm>
            <a:off x="6126480" y="2793682"/>
            <a:ext cx="5676056" cy="343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Calculate the sum of a range based on one or more true/false condition</a:t>
            </a: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=SUMIFS($D$189:$D$201,$C$189:$C$201,G189,$E$189:$E$201,H189)</a:t>
            </a:r>
            <a:endParaRPr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 idx="4294967295"/>
          </p:nvPr>
        </p:nvSpPr>
        <p:spPr>
          <a:xfrm>
            <a:off x="404266" y="287338"/>
            <a:ext cx="11268621" cy="7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Functions</a:t>
            </a:r>
            <a:endParaRPr dirty="0"/>
          </a:p>
        </p:txBody>
      </p:sp>
      <p:sp>
        <p:nvSpPr>
          <p:cNvPr id="514" name="Google Shape;514;p55"/>
          <p:cNvSpPr txBox="1">
            <a:spLocks noGrp="1"/>
          </p:cNvSpPr>
          <p:nvPr>
            <p:ph type="body" idx="4294967295"/>
          </p:nvPr>
        </p:nvSpPr>
        <p:spPr>
          <a:xfrm>
            <a:off x="477837" y="1405758"/>
            <a:ext cx="4640263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VLOOKUP</a:t>
            </a:r>
            <a:endParaRPr dirty="0"/>
          </a:p>
        </p:txBody>
      </p:sp>
      <p:sp>
        <p:nvSpPr>
          <p:cNvPr id="515" name="Google Shape;515;p55"/>
          <p:cNvSpPr txBox="1">
            <a:spLocks noGrp="1"/>
          </p:cNvSpPr>
          <p:nvPr>
            <p:ph type="body" idx="4294967295"/>
          </p:nvPr>
        </p:nvSpPr>
        <p:spPr>
          <a:xfrm>
            <a:off x="404265" y="2522919"/>
            <a:ext cx="5618163" cy="362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Allows searches across columns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=VLOOKUP(G207,</a:t>
            </a:r>
            <a:r>
              <a:rPr lang="en-US" sz="2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A205:E226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,2,</a:t>
            </a:r>
            <a:r>
              <a:rPr lang="en-US" sz="2800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>
              <a:spcBef>
                <a:spcPts val="1400"/>
              </a:spcBef>
              <a:buSzPts val="2800"/>
              <a:buNone/>
            </a:pPr>
            <a:r>
              <a:rPr lang="en-US" b="1" dirty="0"/>
              <a:t>    </a:t>
            </a:r>
            <a:r>
              <a:rPr lang="en-US" b="1" dirty="0" err="1"/>
              <a:t>lookup_value</a:t>
            </a:r>
            <a:r>
              <a:rPr lang="en-US" dirty="0"/>
              <a:t>    (required) in 1</a:t>
            </a:r>
            <a:r>
              <a:rPr lang="en-US" baseline="30000" dirty="0"/>
              <a:t>st</a:t>
            </a:r>
            <a:r>
              <a:rPr lang="en-US" dirty="0"/>
              <a:t> column,</a:t>
            </a:r>
          </a:p>
          <a:p>
            <a:pPr marL="0" lvl="0" indent="0">
              <a:spcBef>
                <a:spcPts val="1400"/>
              </a:spcBef>
              <a:buSzPts val="2800"/>
              <a:buNone/>
            </a:pPr>
            <a:r>
              <a:rPr lang="en-US" b="1" dirty="0"/>
              <a:t>    </a:t>
            </a:r>
            <a:r>
              <a:rPr lang="en-US" b="1" dirty="0" err="1">
                <a:solidFill>
                  <a:srgbClr val="0070C0"/>
                </a:solidFill>
              </a:rPr>
              <a:t>table_array</a:t>
            </a:r>
            <a:r>
              <a:rPr lang="en-US" dirty="0">
                <a:solidFill>
                  <a:srgbClr val="0070C0"/>
                </a:solidFill>
              </a:rPr>
              <a:t>    </a:t>
            </a:r>
            <a:r>
              <a:rPr lang="en-US" dirty="0"/>
              <a:t>(required) lookup range,</a:t>
            </a:r>
          </a:p>
          <a:p>
            <a:pPr marL="0" lvl="0" indent="0">
              <a:spcBef>
                <a:spcPts val="1400"/>
              </a:spcBef>
              <a:buSzPts val="2800"/>
              <a:buNone/>
            </a:pPr>
            <a:r>
              <a:rPr lang="en-US" b="1" dirty="0"/>
              <a:t>    </a:t>
            </a:r>
            <a:r>
              <a:rPr lang="en-US" b="1" dirty="0" err="1"/>
              <a:t>col_index_num</a:t>
            </a:r>
            <a:r>
              <a:rPr lang="en-US" dirty="0"/>
              <a:t>    (required) of </a:t>
            </a:r>
            <a:r>
              <a:rPr lang="en-US" dirty="0" err="1"/>
              <a:t>lookup_value</a:t>
            </a:r>
            <a:r>
              <a:rPr lang="en-US" dirty="0"/>
              <a:t>,</a:t>
            </a:r>
          </a:p>
          <a:p>
            <a:pPr marL="0" lvl="0" indent="0">
              <a:spcBef>
                <a:spcPts val="1400"/>
              </a:spcBef>
              <a:buSzPts val="2800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7030A0"/>
                </a:solidFill>
              </a:rPr>
              <a:t>Approximate - 1/TRUE or Exact - 0/FALSE</a:t>
            </a:r>
            <a:endParaRPr sz="2800" b="1" dirty="0">
              <a:solidFill>
                <a:srgbClr val="7030A0"/>
              </a:solidFill>
            </a:endParaRPr>
          </a:p>
        </p:txBody>
      </p:sp>
      <p:sp>
        <p:nvSpPr>
          <p:cNvPr id="516" name="Google Shape;516;p55"/>
          <p:cNvSpPr txBox="1">
            <a:spLocks noGrp="1"/>
          </p:cNvSpPr>
          <p:nvPr>
            <p:ph type="body" idx="4294967295"/>
          </p:nvPr>
        </p:nvSpPr>
        <p:spPr>
          <a:xfrm>
            <a:off x="7034212" y="1405758"/>
            <a:ext cx="4638675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dirty="0"/>
              <a:t>XOR</a:t>
            </a:r>
            <a:endParaRPr dirty="0"/>
          </a:p>
        </p:txBody>
      </p:sp>
      <p:sp>
        <p:nvSpPr>
          <p:cNvPr id="517" name="Google Shape;517;p55"/>
          <p:cNvSpPr txBox="1">
            <a:spLocks noGrp="1"/>
          </p:cNvSpPr>
          <p:nvPr>
            <p:ph type="body" idx="4294967295"/>
          </p:nvPr>
        </p:nvSpPr>
        <p:spPr>
          <a:xfrm>
            <a:off x="6353119" y="2522919"/>
            <a:ext cx="5618163" cy="336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Returns true/false based on two or more conditions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=XOR(B231="fire",C231&lt;60)</a:t>
            </a:r>
            <a:endParaRPr sz="32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sz="6600" b="1" dirty="0"/>
              <a:t>Excel Part 2 –</a:t>
            </a:r>
            <a:br>
              <a:rPr lang="en-US" sz="6600" b="1" dirty="0"/>
            </a:br>
            <a:r>
              <a:rPr lang="en-US" sz="6600" b="1" dirty="0"/>
              <a:t>Charts &amp; Pivot Tables</a:t>
            </a:r>
            <a:endParaRPr sz="6600" dirty="0"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 txBox="1">
            <a:spLocks noGrp="1"/>
          </p:cNvSpPr>
          <p:nvPr>
            <p:ph type="title" idx="4294967295"/>
          </p:nvPr>
        </p:nvSpPr>
        <p:spPr>
          <a:xfrm>
            <a:off x="449264" y="287338"/>
            <a:ext cx="11217220" cy="103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lang="en-US" sz="5400" b="1" dirty="0"/>
              <a:t>Windows Keyboard Shortcuts</a:t>
            </a:r>
            <a:endParaRPr sz="4400" dirty="0"/>
          </a:p>
        </p:txBody>
      </p:sp>
      <p:sp>
        <p:nvSpPr>
          <p:cNvPr id="558" name="Google Shape;558;p61"/>
          <p:cNvSpPr txBox="1">
            <a:spLocks noGrp="1"/>
          </p:cNvSpPr>
          <p:nvPr>
            <p:ph type="body" idx="4294967295"/>
          </p:nvPr>
        </p:nvSpPr>
        <p:spPr>
          <a:xfrm>
            <a:off x="756745" y="1323975"/>
            <a:ext cx="4640263" cy="450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Z	undo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W	close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A	Select all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ALT + TAB	Switch apps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ALT + F4	Close apps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WIN + D	Show/Hide Desktop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X	Cut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C	Copy</a:t>
            </a: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CTRL + V	Paste</a:t>
            </a:r>
            <a:endParaRPr dirty="0"/>
          </a:p>
        </p:txBody>
      </p:sp>
      <p:sp>
        <p:nvSpPr>
          <p:cNvPr id="559" name="Google Shape;559;p61"/>
          <p:cNvSpPr txBox="1">
            <a:spLocks noGrp="1"/>
          </p:cNvSpPr>
          <p:nvPr>
            <p:ph type="body" idx="4294967295"/>
          </p:nvPr>
        </p:nvSpPr>
        <p:spPr>
          <a:xfrm>
            <a:off x="6176908" y="1555148"/>
            <a:ext cx="5489575" cy="433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10000"/>
          </a:bodyPr>
          <a:lstStyle/>
          <a:p>
            <a:pPr marL="91440" lvl="0" indent="-1409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L/R Arrow	compare windows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up/down arrow		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double up/down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ESC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WIN + </a:t>
            </a:r>
            <a:r>
              <a:rPr lang="en-US" sz="2400" dirty="0" err="1"/>
              <a:t>PrtScn</a:t>
            </a:r>
            <a:r>
              <a:rPr lang="en-US" sz="2400" dirty="0"/>
              <a:t>		save screenshot</a:t>
            </a: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Shift + arrows		highlight text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 dirty="0"/>
              <a:t>   CTRL + B/I/U		customize font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1800" dirty="0"/>
          </a:p>
          <a:p>
            <a:pPr marL="91440" lvl="0" indent="-105727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 dirty="0"/>
              <a:t>	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>
            <a:spLocks noGrp="1"/>
          </p:cNvSpPr>
          <p:nvPr>
            <p:ph type="title" idx="4294967295"/>
          </p:nvPr>
        </p:nvSpPr>
        <p:spPr>
          <a:xfrm>
            <a:off x="0" y="212725"/>
            <a:ext cx="11136313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lang="en-US" sz="5400" b="1" dirty="0"/>
              <a:t>macOS Keyboard Shortcuts</a:t>
            </a:r>
            <a:endParaRPr sz="4400" dirty="0"/>
          </a:p>
        </p:txBody>
      </p:sp>
      <p:sp>
        <p:nvSpPr>
          <p:cNvPr id="566" name="Google Shape;566;p62"/>
          <p:cNvSpPr txBox="1">
            <a:spLocks noGrp="1"/>
          </p:cNvSpPr>
          <p:nvPr>
            <p:ph type="body" idx="4294967295"/>
          </p:nvPr>
        </p:nvSpPr>
        <p:spPr>
          <a:xfrm>
            <a:off x="1131505" y="1412875"/>
            <a:ext cx="10335281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Command + C = Copy</a:t>
            </a:r>
            <a:endParaRPr dirty="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Command + X = cut</a:t>
            </a:r>
            <a:endParaRPr dirty="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Command + V = paste</a:t>
            </a:r>
            <a:endParaRPr dirty="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Control + Command + F = Fullscreen</a:t>
            </a:r>
            <a:endParaRPr dirty="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dirty="0"/>
              <a:t>Command + Mission Control = desktop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>
            <a:spLocks noGrp="1"/>
          </p:cNvSpPr>
          <p:nvPr>
            <p:ph type="title"/>
          </p:nvPr>
        </p:nvSpPr>
        <p:spPr>
          <a:xfrm>
            <a:off x="1090974" y="376903"/>
            <a:ext cx="10010052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Inserting Charts</a:t>
            </a:r>
            <a:endParaRPr dirty="0"/>
          </a:p>
        </p:txBody>
      </p:sp>
      <p:sp>
        <p:nvSpPr>
          <p:cNvPr id="529" name="Google Shape;529;p57"/>
          <p:cNvSpPr txBox="1">
            <a:spLocks noGrp="1"/>
          </p:cNvSpPr>
          <p:nvPr>
            <p:ph type="body" idx="1"/>
          </p:nvPr>
        </p:nvSpPr>
        <p:spPr>
          <a:xfrm>
            <a:off x="504497" y="2120900"/>
            <a:ext cx="4004442" cy="168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lnSpcReduction="10000"/>
          </a:bodyPr>
          <a:lstStyle/>
          <a:p>
            <a:pPr marL="91440" lvl="0" indent="-18796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 dirty="0"/>
              <a:t>Visually Compare information inside of your data</a:t>
            </a:r>
            <a:endParaRPr dirty="0"/>
          </a:p>
        </p:txBody>
      </p:sp>
      <p:sp>
        <p:nvSpPr>
          <p:cNvPr id="530" name="Google Shape;530;p57"/>
          <p:cNvSpPr txBox="1">
            <a:spLocks noGrp="1"/>
          </p:cNvSpPr>
          <p:nvPr>
            <p:ph type="body" idx="2"/>
          </p:nvPr>
        </p:nvSpPr>
        <p:spPr>
          <a:xfrm>
            <a:off x="5013434" y="2120900"/>
            <a:ext cx="6779173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 dirty="0"/>
              <a:t>Once your data is filled out…</a:t>
            </a:r>
            <a:endParaRPr dirty="0"/>
          </a:p>
          <a:p>
            <a:pPr marL="91440" indent="-187960">
              <a:spcBef>
                <a:spcPts val="1400"/>
              </a:spcBef>
              <a:buSzPct val="100000"/>
            </a:pPr>
            <a:r>
              <a:rPr lang="en-US" sz="3200" dirty="0"/>
              <a:t>- highlight the information use </a:t>
            </a:r>
          </a:p>
          <a:p>
            <a:pPr marL="91440" indent="-187960">
              <a:spcBef>
                <a:spcPts val="1400"/>
              </a:spcBef>
              <a:buSzPct val="100000"/>
            </a:pPr>
            <a:r>
              <a:rPr lang="en-US" sz="3200" dirty="0"/>
              <a:t>- Highlight B1:C5</a:t>
            </a:r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 dirty="0"/>
              <a:t>- Click Insert in the ribbon</a:t>
            </a:r>
            <a:endParaRPr dirty="0"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 dirty="0"/>
              <a:t>- Bring up chart options</a:t>
            </a:r>
            <a:endParaRPr dirty="0"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 dirty="0"/>
              <a:t>- Pick the ones you want</a:t>
            </a:r>
            <a:endParaRPr dirty="0"/>
          </a:p>
        </p:txBody>
      </p:sp>
      <p:sp>
        <p:nvSpPr>
          <p:cNvPr id="531" name="Google Shape;531;p57"/>
          <p:cNvSpPr txBox="1"/>
          <p:nvPr/>
        </p:nvSpPr>
        <p:spPr>
          <a:xfrm>
            <a:off x="504497" y="4166574"/>
            <a:ext cx="408852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to the Loans Tab on Excel Spreadsheet</a:t>
            </a:r>
            <a:endParaRPr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Pivot Tables</a:t>
            </a:r>
            <a:endParaRPr dirty="0"/>
          </a:p>
        </p:txBody>
      </p:sp>
      <p:sp>
        <p:nvSpPr>
          <p:cNvPr id="537" name="Google Shape;537;p58"/>
          <p:cNvSpPr txBox="1">
            <a:spLocks noGrp="1"/>
          </p:cNvSpPr>
          <p:nvPr>
            <p:ph type="body" idx="1"/>
          </p:nvPr>
        </p:nvSpPr>
        <p:spPr>
          <a:xfrm>
            <a:off x="540690" y="1737360"/>
            <a:ext cx="4315089" cy="2624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A summary of a large dataset that usually includes the total figures, average, minimum, </a:t>
            </a:r>
            <a:r>
              <a:rPr lang="en-US" sz="2000" dirty="0"/>
              <a:t>maximum</a:t>
            </a:r>
            <a:r>
              <a:rPr lang="en-US" sz="2400" dirty="0"/>
              <a:t>, etc.</a:t>
            </a:r>
            <a:endParaRPr sz="1400" dirty="0"/>
          </a:p>
        </p:txBody>
      </p:sp>
      <p:sp>
        <p:nvSpPr>
          <p:cNvPr id="538" name="Google Shape;538;p58"/>
          <p:cNvSpPr txBox="1">
            <a:spLocks noGrp="1"/>
          </p:cNvSpPr>
          <p:nvPr>
            <p:ph type="body" idx="2"/>
          </p:nvPr>
        </p:nvSpPr>
        <p:spPr>
          <a:xfrm>
            <a:off x="5307724" y="2120900"/>
            <a:ext cx="6549773" cy="3891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16446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Once you bring up your spreadsheet</a:t>
            </a:r>
            <a:endParaRPr sz="1800"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- Click on pivot table </a:t>
            </a:r>
            <a:endParaRPr sz="1800"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- dataset should already be selected</a:t>
            </a:r>
            <a:endParaRPr sz="1800"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- Select “new worksheet”</a:t>
            </a:r>
            <a:endParaRPr sz="1800"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- Choose the values that you want</a:t>
            </a:r>
            <a:endParaRPr sz="1800" dirty="0"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/>
              <a:t>- Analyze your data</a:t>
            </a:r>
            <a:endParaRPr sz="2800" dirty="0"/>
          </a:p>
        </p:txBody>
      </p:sp>
      <p:sp>
        <p:nvSpPr>
          <p:cNvPr id="539" name="Google Shape;539;p58"/>
          <p:cNvSpPr txBox="1"/>
          <p:nvPr/>
        </p:nvSpPr>
        <p:spPr>
          <a:xfrm>
            <a:off x="334503" y="4662587"/>
            <a:ext cx="45212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Up Sales Spreadsheet</a:t>
            </a:r>
            <a:endParaRPr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 idx="4294967295"/>
          </p:nvPr>
        </p:nvSpPr>
        <p:spPr>
          <a:xfrm>
            <a:off x="2575034" y="129683"/>
            <a:ext cx="7073462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Sales Exercise</a:t>
            </a:r>
            <a:endParaRPr dirty="0"/>
          </a:p>
        </p:txBody>
      </p:sp>
      <p:sp>
        <p:nvSpPr>
          <p:cNvPr id="545" name="Google Shape;545;p59"/>
          <p:cNvSpPr txBox="1">
            <a:spLocks noGrp="1"/>
          </p:cNvSpPr>
          <p:nvPr>
            <p:ph type="body" idx="4294967295"/>
          </p:nvPr>
        </p:nvSpPr>
        <p:spPr>
          <a:xfrm>
            <a:off x="546538" y="1356273"/>
            <a:ext cx="11130455" cy="459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Select Insert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Select PivotChart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Table/Range should be picked already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Select: </a:t>
            </a:r>
            <a:r>
              <a:rPr lang="en-US" sz="2800" dirty="0" err="1"/>
              <a:t>CompanyName</a:t>
            </a:r>
            <a:r>
              <a:rPr lang="en-US" sz="2800" dirty="0"/>
              <a:t>, ProductName, </a:t>
            </a:r>
            <a:r>
              <a:rPr lang="en-US" sz="2800" dirty="0" err="1"/>
              <a:t>UnitPrice</a:t>
            </a:r>
            <a:r>
              <a:rPr lang="en-US" sz="2800" dirty="0"/>
              <a:t>, Quantity and </a:t>
            </a:r>
            <a:r>
              <a:rPr lang="en-US" sz="2800" dirty="0" err="1"/>
              <a:t>SubTotal</a:t>
            </a: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Select the Row Labels drop down, remove the “select all” tick, select Ana </a:t>
            </a:r>
            <a:r>
              <a:rPr lang="en-US" sz="2800" dirty="0" err="1"/>
              <a:t>Trujiullo</a:t>
            </a:r>
            <a:r>
              <a:rPr lang="en-US" sz="2800" dirty="0"/>
              <a:t>, press ok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>
            <a:spLocks noGrp="1"/>
          </p:cNvSpPr>
          <p:nvPr>
            <p:ph type="title" idx="4294967295"/>
          </p:nvPr>
        </p:nvSpPr>
        <p:spPr>
          <a:xfrm>
            <a:off x="1066800" y="402952"/>
            <a:ext cx="1005840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Sales Exercise continued </a:t>
            </a:r>
            <a:endParaRPr dirty="0"/>
          </a:p>
        </p:txBody>
      </p:sp>
      <p:sp>
        <p:nvSpPr>
          <p:cNvPr id="551" name="Google Shape;551;p60"/>
          <p:cNvSpPr txBox="1">
            <a:spLocks noGrp="1"/>
          </p:cNvSpPr>
          <p:nvPr>
            <p:ph type="body" idx="4294967295"/>
          </p:nvPr>
        </p:nvSpPr>
        <p:spPr>
          <a:xfrm>
            <a:off x="842962" y="1500789"/>
            <a:ext cx="10506075" cy="413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Go back to Insert and choose pivot table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Make sure table is selected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Choose FirstName 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Choose </a:t>
            </a:r>
            <a:r>
              <a:rPr lang="en-US" sz="2800" dirty="0" err="1"/>
              <a:t>CompanyName</a:t>
            </a:r>
            <a:endParaRPr sz="2800"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Choose </a:t>
            </a:r>
            <a:r>
              <a:rPr lang="en-US" sz="2800" dirty="0" err="1"/>
              <a:t>SubTotal</a:t>
            </a:r>
            <a:r>
              <a:rPr lang="en-US" sz="2800" dirty="0"/>
              <a:t> and drag to values</a:t>
            </a:r>
            <a:endParaRPr dirty="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- Select recommended Charts</a:t>
            </a:r>
            <a:endParaRPr sz="2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F97EBD-9529-770B-BA36-EBC8B1A9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0" y="346841"/>
            <a:ext cx="5774513" cy="5774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983BD-3E23-340D-E098-4817E05CA52F}"/>
              </a:ext>
            </a:extLst>
          </p:cNvPr>
          <p:cNvSpPr txBox="1"/>
          <p:nvPr/>
        </p:nvSpPr>
        <p:spPr>
          <a:xfrm>
            <a:off x="7020909" y="119711"/>
            <a:ext cx="45930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Wrangling</a:t>
            </a:r>
            <a:endParaRPr lang="en-US" sz="1200" dirty="0"/>
          </a:p>
          <a:p>
            <a:endParaRPr lang="en-US" sz="2800" dirty="0"/>
          </a:p>
          <a:p>
            <a:r>
              <a:rPr lang="en-US" sz="2800" dirty="0"/>
              <a:t>  Step #1 – Discovery</a:t>
            </a:r>
          </a:p>
          <a:p>
            <a:endParaRPr lang="en-US" sz="2800" dirty="0"/>
          </a:p>
          <a:p>
            <a:r>
              <a:rPr lang="en-US" sz="2800" dirty="0"/>
              <a:t>  Step #2 – Structuring</a:t>
            </a:r>
          </a:p>
          <a:p>
            <a:endParaRPr lang="en-US" sz="2800" dirty="0"/>
          </a:p>
          <a:p>
            <a:r>
              <a:rPr lang="en-US" sz="2800" dirty="0"/>
              <a:t>  Step #3 – Cleaning</a:t>
            </a:r>
          </a:p>
          <a:p>
            <a:endParaRPr lang="en-US" sz="2800" dirty="0"/>
          </a:p>
          <a:p>
            <a:r>
              <a:rPr lang="en-US" sz="2800" dirty="0"/>
              <a:t>  Step #4 – Enriching</a:t>
            </a:r>
          </a:p>
          <a:p>
            <a:endParaRPr lang="en-US" sz="2800" dirty="0"/>
          </a:p>
          <a:p>
            <a:r>
              <a:rPr lang="en-US" sz="2800" dirty="0"/>
              <a:t>  Step #5 – Validating</a:t>
            </a:r>
          </a:p>
          <a:p>
            <a:endParaRPr lang="en-US" sz="2800" dirty="0"/>
          </a:p>
          <a:p>
            <a:r>
              <a:rPr lang="en-US" sz="2800" dirty="0"/>
              <a:t>  Step #6 – Publishing</a:t>
            </a:r>
          </a:p>
        </p:txBody>
      </p:sp>
    </p:spTree>
    <p:extLst>
      <p:ext uri="{BB962C8B-B14F-4D97-AF65-F5344CB8AC3E}">
        <p14:creationId xmlns:p14="http://schemas.microsoft.com/office/powerpoint/2010/main" val="211837692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What is Excel?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304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Char char=" "/>
            </a:pPr>
            <a:r>
              <a:rPr lang="en-US" sz="4400" dirty="0"/>
              <a:t>A program by Microsoft that is used for recording, analyzing and visualizing data in the form of a spreadsheet.</a:t>
            </a:r>
            <a:endParaRPr sz="1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24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Why Excel?</a:t>
            </a:r>
            <a:endParaRPr dirty="0"/>
          </a:p>
        </p:txBody>
      </p:sp>
      <p:sp>
        <p:nvSpPr>
          <p:cNvPr id="391" name="Google Shape;391;p39"/>
          <p:cNvSpPr txBox="1">
            <a:spLocks noGrp="1"/>
          </p:cNvSpPr>
          <p:nvPr>
            <p:ph type="body" idx="1"/>
          </p:nvPr>
        </p:nvSpPr>
        <p:spPr>
          <a:xfrm>
            <a:off x="486561" y="2108201"/>
            <a:ext cx="11258026" cy="420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200" dirty="0"/>
              <a:t>- Performs various math functions on large data sets</a:t>
            </a:r>
            <a:endParaRPr sz="1800" dirty="0"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200" dirty="0"/>
              <a:t>- You can search, sort, filter; makes it easier to clean</a:t>
            </a:r>
            <a:endParaRPr sz="1800" dirty="0"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200" dirty="0"/>
              <a:t>- Beautify data and present with charts &amp; tables</a:t>
            </a:r>
            <a:endParaRPr sz="1800" dirty="0"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200" dirty="0"/>
              <a:t>- Reporting, accounting &amp; analysis is easier</a:t>
            </a:r>
            <a:endParaRPr sz="1800" dirty="0"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200" dirty="0"/>
              <a:t>- Provides security through locking cells, and passwords</a:t>
            </a:r>
            <a:endParaRPr sz="32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ctrTitle" idx="4294967295"/>
          </p:nvPr>
        </p:nvSpPr>
        <p:spPr>
          <a:xfrm>
            <a:off x="1066800" y="160284"/>
            <a:ext cx="10058400" cy="1700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sz="5400" b="1" dirty="0"/>
              <a:t>Excel is</a:t>
            </a:r>
            <a:br>
              <a:rPr lang="en-US" sz="5400" b="1" dirty="0"/>
            </a:br>
            <a:r>
              <a:rPr lang="en-US" sz="5400" b="1" dirty="0"/>
              <a:t>HUGE</a:t>
            </a:r>
            <a:endParaRPr sz="5400" dirty="0"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4294967295"/>
          </p:nvPr>
        </p:nvSpPr>
        <p:spPr>
          <a:xfrm>
            <a:off x="806669" y="2017988"/>
            <a:ext cx="10578662" cy="37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3200" dirty="0"/>
              <a:t>If you don’t have Excel installed, and you don’t have a Microsoft account, here is a site to signup for …</a:t>
            </a:r>
          </a:p>
          <a:p>
            <a:pPr marL="0" indent="0" algn="ctr">
              <a:spcBef>
                <a:spcPts val="0"/>
              </a:spcBef>
              <a:buSzPts val="2400"/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Microsoft Office Online | Word, Excel, PowerPoint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 algn="ctr">
              <a:spcBef>
                <a:spcPts val="0"/>
              </a:spcBef>
              <a:buSzPts val="2400"/>
              <a:buNone/>
            </a:pPr>
            <a:br>
              <a:rPr lang="en-US" sz="3200" b="1" dirty="0"/>
            </a:br>
            <a:r>
              <a:rPr lang="en-US" sz="3200" b="1" dirty="0"/>
              <a:t>https://www.microsoft.com/en-za/microsoft-365/free-office-online-for-the-web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ctrTitle" idx="4294967295"/>
          </p:nvPr>
        </p:nvSpPr>
        <p:spPr>
          <a:xfrm>
            <a:off x="1066800" y="160284"/>
            <a:ext cx="10058400" cy="102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sz="5400" b="1" dirty="0"/>
              <a:t>Lets play with Excel!</a:t>
            </a:r>
            <a:endParaRPr sz="5400" dirty="0"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4294967295"/>
          </p:nvPr>
        </p:nvSpPr>
        <p:spPr>
          <a:xfrm>
            <a:off x="806669" y="1555531"/>
            <a:ext cx="10578662" cy="422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3200" dirty="0"/>
              <a:t>We will use the following spreadsheet together to learn more about Excel.</a:t>
            </a:r>
          </a:p>
          <a:p>
            <a:pPr marL="0" indent="0" algn="ctr">
              <a:spcBef>
                <a:spcPts val="0"/>
              </a:spcBef>
              <a:buSzPts val="2400"/>
              <a:buNone/>
            </a:pPr>
            <a:endParaRPr lang="en-US" sz="3200" dirty="0"/>
          </a:p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3600" b="1" dirty="0">
                <a:solidFill>
                  <a:srgbClr val="0070C0"/>
                </a:solidFill>
              </a:rPr>
              <a:t>Excel_Practice_Student.xlsx</a:t>
            </a:r>
          </a:p>
          <a:p>
            <a:pPr marL="0" indent="0" algn="ctr">
              <a:spcBef>
                <a:spcPts val="0"/>
              </a:spcBef>
              <a:buSzPts val="2400"/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This spreadsheet has 3 tabs at the bottom of the screen and is wide so scroll to the right to see all the content</a:t>
            </a:r>
            <a:endParaRPr lang="en-US" sz="3200" dirty="0"/>
          </a:p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sz="3200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6887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Functions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body" idx="1"/>
          </p:nvPr>
        </p:nvSpPr>
        <p:spPr>
          <a:xfrm>
            <a:off x="393895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AND</a:t>
            </a:r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body" idx="2"/>
          </p:nvPr>
        </p:nvSpPr>
        <p:spPr>
          <a:xfrm>
            <a:off x="266963" y="2820733"/>
            <a:ext cx="5219437" cy="326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=AND(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[logical1]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[logical2]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a number is greater than or smaller than another number or is equal to something.</a:t>
            </a:r>
            <a:endParaRPr dirty="0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“True” or “False”</a:t>
            </a:r>
            <a:endParaRPr sz="2400" dirty="0"/>
          </a:p>
        </p:txBody>
      </p:sp>
      <p:sp>
        <p:nvSpPr>
          <p:cNvPr id="405" name="Google Shape;405;p41"/>
          <p:cNvSpPr txBox="1">
            <a:spLocks noGrp="1"/>
          </p:cNvSpPr>
          <p:nvPr>
            <p:ph type="body" idx="3"/>
          </p:nvPr>
        </p:nvSpPr>
        <p:spPr>
          <a:xfrm>
            <a:off x="7369384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AND USING IF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body" idx="4"/>
          </p:nvPr>
        </p:nvSpPr>
        <p:spPr>
          <a:xfrm>
            <a:off x="6117021" y="2820733"/>
            <a:ext cx="5808016" cy="338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=IF(AND(</a:t>
            </a:r>
            <a:r>
              <a:rPr lang="en-US" sz="24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logical_test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logical_test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 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[“</a:t>
            </a:r>
            <a:r>
              <a:rPr lang="en-US" sz="24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value_if_true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”]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[“</a:t>
            </a:r>
            <a:r>
              <a:rPr lang="en-US" sz="2400" b="1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value_if_false</a:t>
            </a:r>
            <a:r>
              <a:rPr lang="en-US" sz="2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”]</a:t>
            </a:r>
            <a:r>
              <a:rPr lang="en-US" sz="24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91440" lvl="0" indent="-1524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whatever outcome you need it to read if you don’t want “True” or “False” …</a:t>
            </a:r>
          </a:p>
          <a:p>
            <a:pPr marL="91440" lvl="0" indent="-1524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dirty="0">
                <a:solidFill>
                  <a:srgbClr val="000000"/>
                </a:solidFill>
                <a:latin typeface="Consolas"/>
                <a:sym typeface="Consolas"/>
              </a:rPr>
              <a:t>Like “Black” and “White”</a:t>
            </a:r>
            <a:endParaRPr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7" descr="Table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3536" y="0"/>
            <a:ext cx="10524942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49" name="Google Shape;449;p47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=AND(B3=“Fire”,C3&gt;70)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1309</Words>
  <Application>Microsoft Office PowerPoint</Application>
  <PresentationFormat>Widescreen</PresentationFormat>
  <Paragraphs>201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Consolas</vt:lpstr>
      <vt:lpstr>Libre Franklin</vt:lpstr>
      <vt:lpstr>Bookman Old Style</vt:lpstr>
      <vt:lpstr>Arial</vt:lpstr>
      <vt:lpstr>1_RetrospectVTI</vt:lpstr>
      <vt:lpstr>Excel &amp; Data Analytics</vt:lpstr>
      <vt:lpstr>Remember Data Wrangling?</vt:lpstr>
      <vt:lpstr>PowerPoint Presentation</vt:lpstr>
      <vt:lpstr>What is Excel?</vt:lpstr>
      <vt:lpstr>Why Excel?</vt:lpstr>
      <vt:lpstr>Excel is HUGE</vt:lpstr>
      <vt:lpstr>Lets play with Excel!</vt:lpstr>
      <vt:lpstr>Functions</vt:lpstr>
      <vt:lpstr>Reading a function in Excel</vt:lpstr>
      <vt:lpstr>=AVERAGEIFS(C27:C38, B27:B38, F28, D27:D38,G28)</vt:lpstr>
      <vt:lpstr>Reading a function in Excel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Excel Part 2 – Charts &amp; Pivot Tables</vt:lpstr>
      <vt:lpstr>Windows Keyboard Shortcuts</vt:lpstr>
      <vt:lpstr>macOS Keyboard Shortcuts</vt:lpstr>
      <vt:lpstr>Inserting Charts</vt:lpstr>
      <vt:lpstr>Pivot Tables</vt:lpstr>
      <vt:lpstr>Sales Exercise</vt:lpstr>
      <vt:lpstr>Sales Exercise continued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Excel</dc:title>
  <dc:creator>Ashley Hunter</dc:creator>
  <cp:lastModifiedBy>Johan Bester</cp:lastModifiedBy>
  <cp:revision>35</cp:revision>
  <dcterms:created xsi:type="dcterms:W3CDTF">2022-01-10T14:56:28Z</dcterms:created>
  <dcterms:modified xsi:type="dcterms:W3CDTF">2022-10-06T01:29:51Z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