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4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1:2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7094 0,'0'-25'31,"0"50"63,0 0-78,0 0-16,0 49 15,-25-24 1,25-1-16,-25-24 16</inkml:trace>
  <inkml:trace contextRef="#ctx0" brushRef="#br0" timeOffset="1852.3">6648 11038 0,'0'25'125,"0"0"-93,0-1-17,0 1 1,0 0-16,0 0 16,-25 0-1,25 0 48,0-1-16,0 1-16,0 0-16,0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14:53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22647 10418 0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54:43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17016 16470 0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iant panda eating grass">
            <a:extLst>
              <a:ext uri="{FF2B5EF4-FFF2-40B4-BE49-F238E27FC236}">
                <a16:creationId xmlns:a16="http://schemas.microsoft.com/office/drawing/2014/main" id="{00A1379B-1C68-40EF-8DC0-D9BB63B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b="84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05E1-296F-4419-93EC-47B0AA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Python </a:t>
            </a:r>
            <a:br>
              <a:rPr lang="en-US" sz="5400" dirty="0"/>
            </a:br>
            <a:r>
              <a:rPr lang="en-US" sz="5400" dirty="0"/>
              <a:t>and </a:t>
            </a:r>
            <a:br>
              <a:rPr lang="en-US" sz="5400" dirty="0"/>
            </a:br>
            <a:r>
              <a:rPr lang="en-US" sz="54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4AFD-4270-4632-83B4-46928DB1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91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History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0635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4955"/>
            <a:ext cx="8015324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Location of More than 1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13861"/>
            <a:ext cx="9546413" cy="43824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[[2, 3]])</a:t>
            </a:r>
          </a:p>
        </p:txBody>
      </p:sp>
    </p:spTree>
    <p:extLst>
      <p:ext uri="{BB962C8B-B14F-4D97-AF65-F5344CB8AC3E}">
        <p14:creationId xmlns:p14="http://schemas.microsoft.com/office/powerpoint/2010/main" val="25022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 Classes 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</p:txBody>
      </p:sp>
    </p:spTree>
    <p:extLst>
      <p:ext uri="{BB962C8B-B14F-4D97-AF65-F5344CB8AC3E}">
        <p14:creationId xmlns:p14="http://schemas.microsoft.com/office/powerpoint/2010/main" val="1203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28629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1669313"/>
            <a:ext cx="10536866" cy="46269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104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		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week1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week2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week3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week4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week5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35549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96731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4" y="1584251"/>
            <a:ext cx="10558130" cy="47211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[“week3”])</a:t>
            </a:r>
          </a:p>
        </p:txBody>
      </p:sp>
    </p:spTree>
    <p:extLst>
      <p:ext uri="{BB962C8B-B14F-4D97-AF65-F5344CB8AC3E}">
        <p14:creationId xmlns:p14="http://schemas.microsoft.com/office/powerpoint/2010/main" val="7741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Spanish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week3,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158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Series Examples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200" b="0" dirty="0">
                <a:solidFill>
                  <a:srgbClr val="002060"/>
                </a:solidFill>
              </a:rPr>
              <a:t>(create a new Python file)</a:t>
            </a:r>
            <a:endParaRPr lang="en-US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15816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7116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759064" cy="44037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4000" b="0" dirty="0">
                <a:effectLst/>
                <a:latin typeface="Consolas" panose="020B0609020204030204" pitchFamily="49" charset="0"/>
              </a:rPr>
            </a:br>
            <a:r>
              <a:rPr lang="en-US" sz="40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40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0" i="0" dirty="0">
                <a:effectLst/>
                <a:latin typeface="Consolas" panose="020B0609020204030204" pitchFamily="49" charset="0"/>
              </a:rPr>
              <a:t>print(age[0])</a:t>
            </a:r>
            <a:endParaRPr lang="en-US" sz="4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153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5588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620841" cy="4194515"/>
          </a:xfrm>
        </p:spPr>
        <p:txBody>
          <a:bodyPr>
            <a:noAutofit/>
          </a:bodyPr>
          <a:lstStyle/>
          <a:p>
            <a:r>
              <a:rPr lang="en-US" sz="2800" dirty="0"/>
              <a:t>An open-source Python package that is most widely used for data science/data analysis and machine learning tasks. </a:t>
            </a:r>
          </a:p>
          <a:p>
            <a:r>
              <a:rPr lang="en-US" sz="2800" dirty="0"/>
              <a:t>Built on top of NumPy which provides support for multi-dimensional arrays.</a:t>
            </a:r>
          </a:p>
          <a:p>
            <a:r>
              <a:rPr lang="en-US" sz="2800" dirty="0"/>
              <a:t>References both “Panel Data” and “Python Data Analysis”</a:t>
            </a:r>
          </a:p>
          <a:p>
            <a:r>
              <a:rPr lang="en-US" sz="2800" dirty="0"/>
              <a:t>Created by Wes McKinney in 2008</a:t>
            </a:r>
          </a:p>
        </p:txBody>
      </p:sp>
    </p:spTree>
    <p:extLst>
      <p:ext uri="{BB962C8B-B14F-4D97-AF65-F5344CB8AC3E}">
        <p14:creationId xmlns:p14="http://schemas.microsoft.com/office/powerpoint/2010/main" val="24172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4" y="23035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1950829"/>
            <a:ext cx="9626617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33188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Me            20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Brother    40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Sister     60</a:t>
            </a:r>
          </a:p>
          <a:p>
            <a:pPr marL="0" indent="0" algn="ctr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47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9895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684839" cy="44037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print(years["My Sister"])</a:t>
            </a:r>
          </a:p>
        </p:txBody>
      </p:sp>
    </p:spTree>
    <p:extLst>
      <p:ext uri="{BB962C8B-B14F-4D97-AF65-F5344CB8AC3E}">
        <p14:creationId xmlns:p14="http://schemas.microsoft.com/office/powerpoint/2010/main" val="2412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96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CD7-9E32-4EB9-BF16-582455C4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38" y="914400"/>
            <a:ext cx="6394316" cy="3730684"/>
          </a:xfrm>
        </p:spPr>
        <p:txBody>
          <a:bodyPr>
            <a:normAutofit fontScale="90000"/>
          </a:bodyPr>
          <a:lstStyle/>
          <a:p>
            <a:r>
              <a:rPr lang="en-US" dirty="0"/>
              <a:t>Now,</a:t>
            </a:r>
            <a:br>
              <a:rPr lang="en-US" dirty="0"/>
            </a:br>
            <a:r>
              <a:rPr lang="en-US" dirty="0"/>
              <a:t>let’s try working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6471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80" y="536974"/>
            <a:ext cx="7335835" cy="8771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Sorting </a:t>
            </a:r>
            <a:r>
              <a:rPr lang="en-US" dirty="0" err="1">
                <a:solidFill>
                  <a:srgbClr val="002060"/>
                </a:solidFill>
              </a:rPr>
              <a:t>dataframes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77E7-F060-45A9-B025-504AE0C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80" y="1786269"/>
            <a:ext cx="9844126" cy="4316819"/>
          </a:xfrm>
        </p:spPr>
        <p:txBody>
          <a:bodyPr anchor="ctr">
            <a:normAutofit lnSpcReduction="10000"/>
          </a:bodyPr>
          <a:lstStyle/>
          <a:p>
            <a:r>
              <a:rPr lang="en-US" sz="3600" dirty="0"/>
              <a:t>df.sort_values(by=[‘x’],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  <a:p>
            <a:endParaRPr lang="en-US" sz="3600" dirty="0"/>
          </a:p>
          <a:p>
            <a:r>
              <a:rPr lang="en-US" sz="3600" dirty="0" err="1"/>
              <a:t>df.sort_values</a:t>
            </a:r>
            <a:r>
              <a:rPr lang="en-US" sz="3600" dirty="0"/>
              <a:t>(by=[‘x’], </a:t>
            </a:r>
            <a:r>
              <a:rPr lang="en-US" sz="3600" dirty="0" err="1"/>
              <a:t>inplace</a:t>
            </a:r>
            <a:r>
              <a:rPr lang="en-US" sz="3600" dirty="0"/>
              <a:t>=True, ascending=False)</a:t>
            </a:r>
          </a:p>
          <a:p>
            <a:endParaRPr lang="en-US" sz="3600" dirty="0"/>
          </a:p>
          <a:p>
            <a:r>
              <a:rPr lang="en-US" sz="3600" dirty="0"/>
              <a:t>df.sort_values(by=[‘first column’, ‘second column’,…],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7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15170"/>
            <a:ext cx="6441706" cy="5419815"/>
          </a:xfrm>
        </p:spPr>
        <p:txBody>
          <a:bodyPr>
            <a:normAutofit/>
          </a:bodyPr>
          <a:lstStyle/>
          <a:p>
            <a:r>
              <a:rPr lang="en-US" dirty="0"/>
              <a:t>Reading &amp; Working with</a:t>
            </a:r>
            <a:br>
              <a:rPr lang="en-US" dirty="0"/>
            </a:br>
            <a:r>
              <a:rPr lang="en-US" dirty="0"/>
              <a:t>.csv</a:t>
            </a:r>
            <a:br>
              <a:rPr lang="en-US" dirty="0"/>
            </a:br>
            <a:r>
              <a:rPr lang="en-US" dirty="0"/>
              <a:t>files in Pandas</a:t>
            </a:r>
          </a:p>
        </p:txBody>
      </p:sp>
    </p:spTree>
    <p:extLst>
      <p:ext uri="{BB962C8B-B14F-4D97-AF65-F5344CB8AC3E}">
        <p14:creationId xmlns:p14="http://schemas.microsoft.com/office/powerpoint/2010/main" val="314086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9" y="249894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a .CSV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775637"/>
            <a:ext cx="10292317" cy="4274289"/>
          </a:xfrm>
        </p:spPr>
        <p:txBody>
          <a:bodyPr anchor="t">
            <a:noAutofit/>
          </a:bodyPr>
          <a:lstStyle/>
          <a:p>
            <a:pPr>
              <a:buFontTx/>
              <a:buChar char="-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A file that contains plain text, </a:t>
            </a:r>
            <a:r>
              <a:rPr lang="en-US" sz="3600" dirty="0">
                <a:latin typeface="Consolas" panose="020B0609020204030204" pitchFamily="49" charset="0"/>
              </a:rPr>
              <a:t>with values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that are commas separated</a:t>
            </a:r>
          </a:p>
          <a:p>
            <a:pPr>
              <a:buFontTx/>
              <a:buChar char="-"/>
            </a:pPr>
            <a:r>
              <a:rPr lang="en-US" sz="3600" dirty="0">
                <a:latin typeface="Consolas" panose="020B0609020204030204" pitchFamily="49" charset="0"/>
              </a:rPr>
              <a:t> CSV == “Commas Separated Values”</a:t>
            </a: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600" dirty="0">
                <a:latin typeface="Consolas" panose="020B0609020204030204" pitchFamily="49" charset="0"/>
              </a:rPr>
              <a:t> Common file extension for data sets</a:t>
            </a:r>
          </a:p>
          <a:p>
            <a:pPr>
              <a:buFontTx/>
              <a:buChar char="-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You can open it in Notepad but the format will be off; </a:t>
            </a:r>
            <a:r>
              <a:rPr lang="en-US" sz="3600" b="1" dirty="0">
                <a:effectLst/>
                <a:latin typeface="Consolas" panose="020B0609020204030204" pitchFamily="49" charset="0"/>
              </a:rPr>
              <a:t>Use VS Code instead</a:t>
            </a:r>
          </a:p>
        </p:txBody>
      </p:sp>
    </p:spTree>
    <p:extLst>
      <p:ext uri="{BB962C8B-B14F-4D97-AF65-F5344CB8AC3E}">
        <p14:creationId xmlns:p14="http://schemas.microsoft.com/office/powerpoint/2010/main" val="4106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991-15F5-4477-ADB0-D36C51BC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329610"/>
            <a:ext cx="8548576" cy="12546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Pandas -- reading data from files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b="0" dirty="0">
                <a:solidFill>
                  <a:srgbClr val="002060"/>
                </a:solidFill>
              </a:rPr>
              <a:t>(create a new Python file)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45758"/>
            <a:ext cx="9748431" cy="4125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print statement, you get the WHOLE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6" y="1552353"/>
            <a:ext cx="9696893" cy="456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print statement,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first 5 lines &amp; the last 5 lines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the row &amp; column 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6972-DF60-D93E-E384-7DBB009A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329610"/>
            <a:ext cx="8548576" cy="8187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Print Summary of a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0527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Pandas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4494"/>
            <a:ext cx="9440087" cy="4189228"/>
          </a:xfrm>
        </p:spPr>
        <p:txBody>
          <a:bodyPr>
            <a:noAutofit/>
          </a:bodyPr>
          <a:lstStyle/>
          <a:p>
            <a:r>
              <a:rPr lang="en-US" sz="2800" dirty="0"/>
              <a:t>NumPy provides objects for multi-dimensional arrays </a:t>
            </a:r>
          </a:p>
          <a:p>
            <a:endParaRPr lang="en-US" sz="2800" dirty="0"/>
          </a:p>
          <a:p>
            <a:r>
              <a:rPr lang="en-US" sz="2800" dirty="0"/>
              <a:t>Pandas is capable of offering an in-memory 2d table object called a </a:t>
            </a:r>
            <a:r>
              <a:rPr lang="en-US" sz="2800" b="1" dirty="0" err="1"/>
              <a:t>DataFrame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NumPy consumes less memory compared to Pandas</a:t>
            </a:r>
          </a:p>
        </p:txBody>
      </p:sp>
    </p:spTree>
    <p:extLst>
      <p:ext uri="{BB962C8B-B14F-4D97-AF65-F5344CB8AC3E}">
        <p14:creationId xmlns:p14="http://schemas.microsoft.com/office/powerpoint/2010/main" val="35436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58239"/>
            <a:ext cx="7335835" cy="86652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max_rows</a:t>
            </a:r>
            <a:r>
              <a:rPr lang="en-US" dirty="0">
                <a:solidFill>
                  <a:srgbClr val="002060"/>
                </a:solidFill>
              </a:rPr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45758"/>
            <a:ext cx="9695269" cy="4141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pd.options.display.max_rows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will get the max rows set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15504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4802"/>
            <a:ext cx="7335835" cy="8133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Setting </a:t>
            </a:r>
            <a:r>
              <a:rPr lang="en-US" dirty="0" err="1">
                <a:solidFill>
                  <a:srgbClr val="002060"/>
                </a:solidFill>
              </a:rPr>
              <a:t>max_rows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01209"/>
            <a:ext cx="9801595" cy="4401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r>
              <a:rPr lang="en-US" sz="3200" dirty="0" err="1"/>
              <a:t>pd.options.display.max_rows</a:t>
            </a:r>
            <a:r>
              <a:rPr lang="en-US" sz="3200" dirty="0"/>
              <a:t> = 9999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print(df)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setting, </a:t>
            </a:r>
            <a:br>
              <a:rPr lang="en-US" sz="3200" i="1" dirty="0">
                <a:solidFill>
                  <a:srgbClr val="002060"/>
                </a:solidFill>
              </a:rPr>
            </a:br>
            <a:r>
              <a:rPr lang="en-US" sz="3200" i="1" dirty="0">
                <a:solidFill>
                  <a:srgbClr val="002060"/>
                </a:solidFill>
              </a:rPr>
              <a:t>you should get the whole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74814"/>
            <a:ext cx="7335835" cy="760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FIRST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50064"/>
            <a:ext cx="9790963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df.head</a:t>
            </a:r>
            <a:r>
              <a:rPr lang="en-US" sz="3200" dirty="0"/>
              <a:t>(10))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have an empty </a:t>
            </a:r>
            <a:r>
              <a:rPr lang="en-US" sz="3200" b="1" i="1" dirty="0">
                <a:solidFill>
                  <a:srgbClr val="002060"/>
                </a:solidFill>
              </a:rPr>
              <a:t>head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first 5</a:t>
            </a:r>
          </a:p>
        </p:txBody>
      </p:sp>
    </p:spTree>
    <p:extLst>
      <p:ext uri="{BB962C8B-B14F-4D97-AF65-F5344CB8AC3E}">
        <p14:creationId xmlns:p14="http://schemas.microsoft.com/office/powerpoint/2010/main" val="27657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92649"/>
            <a:ext cx="7335835" cy="7176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LAST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9801595" cy="4133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df.tail</a:t>
            </a:r>
            <a:r>
              <a:rPr lang="en-US" sz="3200" dirty="0"/>
              <a:t>(10))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have an empty </a:t>
            </a:r>
            <a:r>
              <a:rPr lang="en-US" sz="3200" b="1" i="1" dirty="0">
                <a:solidFill>
                  <a:srgbClr val="002060"/>
                </a:solidFill>
              </a:rPr>
              <a:t>tail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16157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98750"/>
            <a:ext cx="8419363" cy="866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Information about the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18168"/>
            <a:ext cx="9833493" cy="4274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print(df.info())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print an empty </a:t>
            </a:r>
            <a:r>
              <a:rPr lang="en-US" sz="3200" b="1" i="1" dirty="0">
                <a:solidFill>
                  <a:srgbClr val="002060"/>
                </a:solidFill>
              </a:rPr>
              <a:t>info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r>
              <a:rPr lang="en-US" sz="3200" i="1" dirty="0">
                <a:solidFill>
                  <a:srgbClr val="002060"/>
                </a:solidFill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1722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1"/>
            <a:ext cx="6079419" cy="56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 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 entries, 0 to 168     </a:t>
            </a:r>
          </a:p>
          <a:p>
            <a:pPr marL="0" indent="0">
              <a:buNone/>
            </a:pPr>
            <a:r>
              <a:rPr lang="en-US" dirty="0"/>
              <a:t>Data columns (total 4 columns):       </a:t>
            </a:r>
          </a:p>
          <a:p>
            <a:pPr marL="0" indent="0">
              <a:buNone/>
            </a:pPr>
            <a:r>
              <a:rPr lang="en-US" dirty="0"/>
              <a:t> #   Column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--------------  -----  </a:t>
            </a:r>
          </a:p>
          <a:p>
            <a:pPr marL="0" indent="0">
              <a:buNone/>
            </a:pPr>
            <a:r>
              <a:rPr lang="en-US" dirty="0"/>
              <a:t> 0   Duration  169 non-null    int64  </a:t>
            </a:r>
          </a:p>
          <a:p>
            <a:pPr marL="0" indent="0">
              <a:buNone/>
            </a:pPr>
            <a:r>
              <a:rPr lang="en-US" dirty="0"/>
              <a:t> 1   Pulse     169 non-null    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169 non-null    int64  </a:t>
            </a:r>
          </a:p>
          <a:p>
            <a:pPr marL="0" indent="0">
              <a:buNone/>
            </a:pPr>
            <a:r>
              <a:rPr lang="en-US" dirty="0"/>
              <a:t> 3   Calories  164 non-null    float64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float64(1), int64(3)</a:t>
            </a:r>
          </a:p>
          <a:p>
            <a:pPr marL="0" indent="0">
              <a:buNone/>
            </a:pPr>
            <a:r>
              <a:rPr lang="en-US" dirty="0"/>
              <a:t>memory usage: 5.4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D20F-6695-4442-98A0-20289E372ACD}"/>
              </a:ext>
            </a:extLst>
          </p:cNvPr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Explanation of type of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2381-FDBF-439D-8DC4-3731D2435187}"/>
              </a:ext>
            </a:extLst>
          </p:cNvPr>
          <p:cNvSpPr txBox="1"/>
          <p:nvPr/>
        </p:nvSpPr>
        <p:spPr>
          <a:xfrm>
            <a:off x="5593408" y="1140604"/>
            <a:ext cx="22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rows 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32EE-D728-4B62-AA7E-CF0FA0BDF16F}"/>
              </a:ext>
            </a:extLst>
          </p:cNvPr>
          <p:cNvSpPr txBox="1"/>
          <p:nvPr/>
        </p:nvSpPr>
        <p:spPr>
          <a:xfrm>
            <a:off x="6234226" y="3073296"/>
            <a:ext cx="279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of each column 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data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942A-1B58-4E4E-A7C1-58A4B431C32A}"/>
              </a:ext>
            </a:extLst>
          </p:cNvPr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number of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CDA6B-321C-43A0-91C5-032A97296C88}"/>
              </a:ext>
            </a:extLst>
          </p:cNvPr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 used for the data frame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0AC0BB-D303-4404-9F20-CB4ADEA1060A}"/>
              </a:ext>
            </a:extLst>
          </p:cNvPr>
          <p:cNvSpPr/>
          <p:nvPr/>
        </p:nvSpPr>
        <p:spPr>
          <a:xfrm>
            <a:off x="5343786" y="1992813"/>
            <a:ext cx="731520" cy="281407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220FC-F74B-4A57-9A7F-119359721225}"/>
              </a:ext>
            </a:extLst>
          </p:cNvPr>
          <p:cNvSpPr/>
          <p:nvPr/>
        </p:nvSpPr>
        <p:spPr>
          <a:xfrm>
            <a:off x="4899171" y="1006679"/>
            <a:ext cx="444615" cy="914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01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321071"/>
            <a:ext cx="8122237" cy="30284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Column    	Non-Null Count  	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		--------------  	       	-----  </a:t>
            </a:r>
          </a:p>
          <a:p>
            <a:pPr marL="0" indent="0">
              <a:buNone/>
            </a:pPr>
            <a:r>
              <a:rPr lang="en-US" dirty="0"/>
              <a:t> 0   Duration  	169 non-null    	int64  </a:t>
            </a:r>
          </a:p>
          <a:p>
            <a:pPr marL="0" indent="0">
              <a:buNone/>
            </a:pPr>
            <a:r>
              <a:rPr lang="en-US" dirty="0"/>
              <a:t> 1   Pulse     		169 non-null    	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	169 non-null    	int64  </a:t>
            </a:r>
          </a:p>
          <a:p>
            <a:pPr marL="0" indent="0">
              <a:buNone/>
            </a:pPr>
            <a:r>
              <a:rPr lang="en-US" dirty="0"/>
              <a:t> 3   Calories  	164 non-null    	float64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2F73A9-2392-857D-166A-E52CDBA9B7AB}"/>
              </a:ext>
            </a:extLst>
          </p:cNvPr>
          <p:cNvSpPr/>
          <p:nvPr/>
        </p:nvSpPr>
        <p:spPr>
          <a:xfrm>
            <a:off x="3327991" y="3689498"/>
            <a:ext cx="1924493" cy="53162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8A152-8B6D-45A0-906B-57E26B163FD1}"/>
              </a:ext>
            </a:extLst>
          </p:cNvPr>
          <p:cNvSpPr txBox="1">
            <a:spLocks/>
          </p:cNvSpPr>
          <p:nvPr/>
        </p:nvSpPr>
        <p:spPr>
          <a:xfrm>
            <a:off x="565149" y="4479721"/>
            <a:ext cx="8977620" cy="1623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There are 5 rows in the Calories column without data.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Nulls are bad!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Nulls = the wrong result when you analyze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F2B5-9C0C-2AB8-A88B-5306843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98751"/>
            <a:ext cx="7335835" cy="792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 closer look at the data …</a:t>
            </a:r>
          </a:p>
        </p:txBody>
      </p:sp>
    </p:spTree>
    <p:extLst>
      <p:ext uri="{BB962C8B-B14F-4D97-AF65-F5344CB8AC3E}">
        <p14:creationId xmlns:p14="http://schemas.microsoft.com/office/powerpoint/2010/main" val="3261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7817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Let’s find the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1"/>
            <a:ext cx="9727166" cy="428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Output:	17	27	91	118	141</a:t>
            </a:r>
          </a:p>
        </p:txBody>
      </p:sp>
    </p:spTree>
    <p:extLst>
      <p:ext uri="{BB962C8B-B14F-4D97-AF65-F5344CB8AC3E}">
        <p14:creationId xmlns:p14="http://schemas.microsoft.com/office/powerpoint/2010/main" val="2774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72013"/>
            <a:ext cx="7335835" cy="94642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Dropping the nulls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88288"/>
            <a:ext cx="5378449" cy="4104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 err="1"/>
              <a:t>new_df</a:t>
            </a:r>
            <a:r>
              <a:rPr lang="en-US" sz="3200" dirty="0"/>
              <a:t> = </a:t>
            </a:r>
            <a:r>
              <a:rPr lang="en-US" sz="3200" dirty="0" err="1"/>
              <a:t>df.dropna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new_df.to_string</a:t>
            </a:r>
            <a:r>
              <a:rPr lang="en-US" sz="3200" dirty="0"/>
              <a:t>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095999" y="2459504"/>
            <a:ext cx="423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This DOES NOT change the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original </a:t>
            </a:r>
            <a:r>
              <a:rPr lang="en-US" sz="2400" dirty="0" err="1">
                <a:solidFill>
                  <a:srgbClr val="FF0000"/>
                </a:solidFill>
              </a:rPr>
              <a:t>dataframe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BECAUSE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we are using </a:t>
            </a:r>
            <a:r>
              <a:rPr lang="en-US" sz="2400" b="1" dirty="0" err="1">
                <a:solidFill>
                  <a:srgbClr val="FF0000"/>
                </a:solidFill>
              </a:rPr>
              <a:t>new_df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189425-9C61-06E5-37CF-D772EDE33137}"/>
              </a:ext>
            </a:extLst>
          </p:cNvPr>
          <p:cNvSpPr/>
          <p:nvPr/>
        </p:nvSpPr>
        <p:spPr>
          <a:xfrm>
            <a:off x="2339163" y="3795823"/>
            <a:ext cx="2349795" cy="60267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1036911"/>
          </a:xfrm>
        </p:spPr>
        <p:txBody>
          <a:bodyPr anchor="ctr"/>
          <a:lstStyle/>
          <a:p>
            <a:pPr algn="ctr"/>
            <a:r>
              <a:rPr lang="en-US" dirty="0"/>
              <a:t>Dropping the nulls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75637"/>
            <a:ext cx="5867548" cy="4306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df.dropna</a:t>
            </a:r>
            <a:r>
              <a:rPr lang="en-US" sz="3200" dirty="0"/>
              <a:t>(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807524" y="2696085"/>
            <a:ext cx="2910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This changes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the ORIGINAL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812F33-E0AC-2C7D-205B-C7E3826B7C4A}"/>
              </a:ext>
            </a:extLst>
          </p:cNvPr>
          <p:cNvSpPr/>
          <p:nvPr/>
        </p:nvSpPr>
        <p:spPr>
          <a:xfrm>
            <a:off x="1392865" y="3561907"/>
            <a:ext cx="5039833" cy="65921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28630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71330"/>
            <a:ext cx="4410888" cy="4199861"/>
          </a:xfrm>
        </p:spPr>
        <p:txBody>
          <a:bodyPr>
            <a:normAutofit/>
          </a:bodyPr>
          <a:lstStyle/>
          <a:p>
            <a:r>
              <a:rPr lang="en-US" sz="3200" dirty="0"/>
              <a:t>Data Cleansing</a:t>
            </a:r>
          </a:p>
          <a:p>
            <a:r>
              <a:rPr lang="en-US" sz="3200" dirty="0"/>
              <a:t>Data normalization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Data inspection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766137-8AC9-E28B-527F-CC4913DEE014}"/>
              </a:ext>
            </a:extLst>
          </p:cNvPr>
          <p:cNvSpPr txBox="1">
            <a:spLocks/>
          </p:cNvSpPr>
          <p:nvPr/>
        </p:nvSpPr>
        <p:spPr>
          <a:xfrm>
            <a:off x="5597893" y="1871330"/>
            <a:ext cx="4410888" cy="41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Data fill</a:t>
            </a:r>
          </a:p>
          <a:p>
            <a:r>
              <a:rPr lang="en-US" sz="3200" dirty="0"/>
              <a:t>Merges and joins</a:t>
            </a:r>
          </a:p>
          <a:p>
            <a:r>
              <a:rPr lang="en-US" sz="3200" dirty="0"/>
              <a:t>Statistical analysis</a:t>
            </a:r>
          </a:p>
          <a:p>
            <a:r>
              <a:rPr lang="en-US" sz="3200" dirty="0"/>
              <a:t>Loading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533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8242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Replacing Nulls -- </a:t>
            </a:r>
            <a:r>
              <a:rPr lang="en-US" dirty="0" err="1">
                <a:solidFill>
                  <a:srgbClr val="002060"/>
                </a:solidFill>
              </a:rPr>
              <a:t>fillna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50065"/>
            <a:ext cx="7335834" cy="424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df.fillna</a:t>
            </a:r>
            <a:r>
              <a:rPr lang="en-US" sz="3200" dirty="0"/>
              <a:t>(130, 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C3ECF-C63F-84BB-20C7-DC7E7930B139}"/>
              </a:ext>
            </a:extLst>
          </p:cNvPr>
          <p:cNvSpPr/>
          <p:nvPr/>
        </p:nvSpPr>
        <p:spPr>
          <a:xfrm>
            <a:off x="1435395" y="4242391"/>
            <a:ext cx="5348177" cy="59542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68B30-6A64-FF38-F299-FEFE89C62C4C}"/>
              </a:ext>
            </a:extLst>
          </p:cNvPr>
          <p:cNvSpPr txBox="1"/>
          <p:nvPr/>
        </p:nvSpPr>
        <p:spPr>
          <a:xfrm>
            <a:off x="6900530" y="2892056"/>
            <a:ext cx="272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Replace NULL with 130</a:t>
            </a:r>
          </a:p>
        </p:txBody>
      </p:sp>
    </p:spTree>
    <p:extLst>
      <p:ext uri="{BB962C8B-B14F-4D97-AF65-F5344CB8AC3E}">
        <p14:creationId xmlns:p14="http://schemas.microsoft.com/office/powerpoint/2010/main" val="2299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313690"/>
            <a:ext cx="8474149" cy="9728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Replacing Nulls in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79944"/>
            <a:ext cx="9695269" cy="441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df[“Calories”].</a:t>
            </a:r>
            <a:r>
              <a:rPr lang="en-US" sz="3200" dirty="0" err="1"/>
              <a:t>fillna</a:t>
            </a:r>
            <a:r>
              <a:rPr lang="en-US" sz="3200" dirty="0"/>
              <a:t>(130, 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8D2BDE-AA16-D03E-7405-58AD3E34E89B}"/>
              </a:ext>
            </a:extLst>
          </p:cNvPr>
          <p:cNvSpPr/>
          <p:nvPr/>
        </p:nvSpPr>
        <p:spPr>
          <a:xfrm>
            <a:off x="565149" y="4051004"/>
            <a:ext cx="7600656" cy="66985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EDE65-3DD3-6A4C-B61B-7E647902D939}"/>
              </a:ext>
            </a:extLst>
          </p:cNvPr>
          <p:cNvSpPr txBox="1"/>
          <p:nvPr/>
        </p:nvSpPr>
        <p:spPr>
          <a:xfrm>
            <a:off x="6804837" y="2449976"/>
            <a:ext cx="272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Replace NULL in Calories</a:t>
            </a:r>
          </a:p>
        </p:txBody>
      </p:sp>
    </p:spTree>
    <p:extLst>
      <p:ext uri="{BB962C8B-B14F-4D97-AF65-F5344CB8AC3E}">
        <p14:creationId xmlns:p14="http://schemas.microsoft.com/office/powerpoint/2010/main" val="2721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069027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the Nulls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mean, median,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8288"/>
            <a:ext cx="9716534" cy="4114800"/>
          </a:xfrm>
        </p:spPr>
        <p:txBody>
          <a:bodyPr>
            <a:normAutofit/>
          </a:bodyPr>
          <a:lstStyle/>
          <a:p>
            <a:r>
              <a:rPr lang="en-US" sz="3200" b="1" dirty="0"/>
              <a:t>Mean</a:t>
            </a:r>
            <a:r>
              <a:rPr lang="en-US" sz="3200" dirty="0"/>
              <a:t> = the average value</a:t>
            </a:r>
          </a:p>
          <a:p>
            <a:endParaRPr lang="en-US" sz="3200" dirty="0"/>
          </a:p>
          <a:p>
            <a:r>
              <a:rPr lang="en-US" sz="3200" b="1" dirty="0"/>
              <a:t>Median</a:t>
            </a:r>
            <a:r>
              <a:rPr lang="en-US" sz="3200" dirty="0"/>
              <a:t> = the value in the middle, after you have sorted all the values ascending</a:t>
            </a:r>
          </a:p>
          <a:p>
            <a:endParaRPr lang="en-US" sz="3200" dirty="0"/>
          </a:p>
          <a:p>
            <a:r>
              <a:rPr lang="en-US" sz="3200" b="1" dirty="0"/>
              <a:t>Mode</a:t>
            </a:r>
            <a:r>
              <a:rPr lang="en-US" sz="3200" dirty="0"/>
              <a:t> = the value that appears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9912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54373"/>
            <a:ext cx="9876022" cy="435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df["Calories"].mean()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2"/>
            <a:ext cx="9780329" cy="43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df["Calories"].median()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03F0F-FA5E-DD84-81DB-5C7022D3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MEDIAN</a:t>
            </a:r>
          </a:p>
        </p:txBody>
      </p:sp>
    </p:spTree>
    <p:extLst>
      <p:ext uri="{BB962C8B-B14F-4D97-AF65-F5344CB8AC3E}">
        <p14:creationId xmlns:p14="http://schemas.microsoft.com/office/powerpoint/2010/main" val="3742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9433"/>
            <a:ext cx="9748431" cy="427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df["Calories"].mode()[0]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22A7B8-B543-9ECC-1603-E5F53C6C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MODE</a:t>
            </a:r>
          </a:p>
        </p:txBody>
      </p:sp>
    </p:spTree>
    <p:extLst>
      <p:ext uri="{BB962C8B-B14F-4D97-AF65-F5344CB8AC3E}">
        <p14:creationId xmlns:p14="http://schemas.microsoft.com/office/powerpoint/2010/main" val="1096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6569297" cy="10156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695269" cy="43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df[‘Date’] = </a:t>
            </a:r>
            <a:r>
              <a:rPr lang="en-US" sz="3200" dirty="0" err="1">
                <a:latin typeface="Consolas" panose="020B0609020204030204" pitchFamily="49" charset="0"/>
              </a:rPr>
              <a:t>pd.to_datetime</a:t>
            </a:r>
            <a:r>
              <a:rPr lang="en-US" sz="3200" dirty="0">
                <a:latin typeface="Consolas" panose="020B0609020204030204" pitchFamily="49" charset="0"/>
              </a:rPr>
              <a:t>(df[‘Date’])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df.dropna</a:t>
            </a:r>
            <a:r>
              <a:rPr lang="en-US" sz="3200" dirty="0">
                <a:latin typeface="Consolas" panose="020B0609020204030204" pitchFamily="49" charset="0"/>
              </a:rPr>
              <a:t>(subset=[‘Date’], 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29DB-E86D-4DB1-82F1-773C4208889F}"/>
              </a:ext>
            </a:extLst>
          </p:cNvPr>
          <p:cNvCxnSpPr>
            <a:cxnSpLocks/>
          </p:cNvCxnSpPr>
          <p:nvPr/>
        </p:nvCxnSpPr>
        <p:spPr>
          <a:xfrm flipH="1" flipV="1">
            <a:off x="6726410" y="3269798"/>
            <a:ext cx="1057013" cy="9563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8561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wrong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2"/>
            <a:ext cx="9705901" cy="433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sz="3200" dirty="0"/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[9, ‘Duration’] = 45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  <a:latin typeface="Consolas" panose="020B0609020204030204" pitchFamily="49" charset="0"/>
              </a:rPr>
              <a:t>We want to change line 9 Duration to be 45</a:t>
            </a:r>
          </a:p>
        </p:txBody>
      </p:sp>
    </p:spTree>
    <p:extLst>
      <p:ext uri="{BB962C8B-B14F-4D97-AF65-F5344CB8AC3E}">
        <p14:creationId xmlns:p14="http://schemas.microsoft.com/office/powerpoint/2010/main" val="2225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8561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wrong info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43740"/>
            <a:ext cx="9801594" cy="435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for x in </a:t>
            </a:r>
            <a:r>
              <a:rPr lang="en-US" sz="3200" dirty="0" err="1">
                <a:latin typeface="Consolas" panose="020B0609020204030204" pitchFamily="49" charset="0"/>
              </a:rPr>
              <a:t>df.index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= 120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269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8172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Removing rows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780329" cy="42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for x in </a:t>
            </a:r>
            <a:r>
              <a:rPr lang="en-US" sz="3200" dirty="0" err="1">
                <a:latin typeface="Consolas" panose="020B0609020204030204" pitchFamily="49" charset="0"/>
              </a:rPr>
              <a:t>df.index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df.drop</a:t>
            </a:r>
            <a:r>
              <a:rPr lang="en-US" sz="3200" dirty="0">
                <a:latin typeface="Consolas" panose="020B0609020204030204" pitchFamily="49" charset="0"/>
              </a:rPr>
              <a:t>(x, 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936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545"/>
            <a:ext cx="7335835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solidFill>
                  <a:srgbClr val="002060"/>
                </a:solidFill>
              </a:rPr>
              <a:t>Remember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Pandas is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8289"/>
            <a:ext cx="7760143" cy="43080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/>
              <a:t>You have to install it first: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pip install pandas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You have to import it at the beginning of every code file: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import pandas as pd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547492" cy="8242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all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5125"/>
            <a:ext cx="9737799" cy="413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('data1.csv')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df.duplicated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53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Removing all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7535"/>
            <a:ext cx="9780329" cy="4252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('data1.csv’)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df.drop_duplicates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df.duplicated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14:cNvPr>
              <p14:cNvContentPartPr/>
              <p14:nvPr/>
            </p14:nvContentPartPr>
            <p14:xfrm>
              <a:off x="8152920" y="3750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651680"/>
                <a:ext cx="92523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0A4-CDF2-43A7-9EE1-C889D942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442035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Plotting &amp; Practice with Pandas, and .csv files</a:t>
            </a:r>
          </a:p>
        </p:txBody>
      </p:sp>
    </p:spTree>
    <p:extLst>
      <p:ext uri="{BB962C8B-B14F-4D97-AF65-F5344CB8AC3E}">
        <p14:creationId xmlns:p14="http://schemas.microsoft.com/office/powerpoint/2010/main" val="1707934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653817" cy="76046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Plotting directly from a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1329"/>
            <a:ext cx="9822859" cy="42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matplotlib.pyplot</a:t>
            </a:r>
            <a:r>
              <a:rPr lang="en-US" sz="3200" dirty="0">
                <a:latin typeface="Consolas" panose="020B0609020204030204" pitchFamily="49" charset="0"/>
              </a:rPr>
              <a:t> as </a:t>
            </a:r>
            <a:r>
              <a:rPr lang="en-US" sz="3200" dirty="0" err="1">
                <a:latin typeface="Consolas" panose="020B0609020204030204" pitchFamily="49" charset="0"/>
              </a:rPr>
              <a:t>plt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(“data.csv”)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df.plot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plt.show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8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3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0065"/>
            <a:ext cx="10069033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matplotlib.pyplot</a:t>
            </a:r>
            <a:r>
              <a:rPr lang="en-US" sz="3200" dirty="0">
                <a:latin typeface="Consolas" panose="020B0609020204030204" pitchFamily="49" charset="0"/>
              </a:rPr>
              <a:t> as </a:t>
            </a:r>
            <a:r>
              <a:rPr lang="en-US" sz="3200" dirty="0" err="1">
                <a:latin typeface="Consolas" panose="020B0609020204030204" pitchFamily="49" charset="0"/>
              </a:rPr>
              <a:t>plt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(‘data.csv’)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df.plot</a:t>
            </a:r>
            <a:r>
              <a:rPr lang="en-US" sz="3200" dirty="0">
                <a:latin typeface="Consolas" panose="020B0609020204030204" pitchFamily="49" charset="0"/>
              </a:rPr>
              <a:t>(kind = “scatter”, x = “Duration”, y = “Calories”)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plt.show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13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5587"/>
            <a:ext cx="8433076" cy="75118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Histogram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2936"/>
            <a:ext cx="10088868" cy="423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("data.csv")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df["Duration"].plot(kind ='hist')</a:t>
            </a: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6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815452" cy="8348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60698"/>
            <a:ext cx="9790962" cy="42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we need to gather our data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(“titanic.csv”)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79943"/>
            <a:ext cx="10100930" cy="4476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wanted to use the data straight from the web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(“https://raw.githubusercontent.com/</a:t>
            </a:r>
            <a:r>
              <a:rPr lang="en-US" sz="3200" dirty="0" err="1"/>
              <a:t>datasciencedojo</a:t>
            </a:r>
            <a:r>
              <a:rPr lang="en-US" sz="3200" dirty="0"/>
              <a:t>/datasets/master/titanic.csv”)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BB82D-183C-B0C1-0CF9-76082CBB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815452" cy="8348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Practice with .csv files</a:t>
            </a:r>
          </a:p>
        </p:txBody>
      </p:sp>
    </p:spTree>
    <p:extLst>
      <p:ext uri="{BB962C8B-B14F-4D97-AF65-F5344CB8AC3E}">
        <p14:creationId xmlns:p14="http://schemas.microsoft.com/office/powerpoint/2010/main" val="36655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92947"/>
            <a:ext cx="11770241" cy="637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"Parch", </a:t>
            </a:r>
          </a:p>
          <a:p>
            <a:pPr marL="0" indent="0">
              <a:buNone/>
            </a:pPr>
            <a:r>
              <a:rPr lang="en-US" sz="3200" dirty="0"/>
              <a:t>        "Ticket Number", "Price", "Cabin", "Station"]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 = </a:t>
            </a:r>
            <a:r>
              <a:rPr lang="en-US" sz="3200" dirty="0" err="1"/>
              <a:t>col_names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246" y="524898"/>
            <a:ext cx="3931267" cy="136925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Customizing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3813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10" y="192947"/>
            <a:ext cx="11674548" cy="637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"Parch", </a:t>
            </a:r>
          </a:p>
          <a:p>
            <a:pPr marL="0" indent="0">
              <a:buNone/>
            </a:pPr>
            <a:r>
              <a:rPr lang="en-US" sz="3200" dirty="0"/>
              <a:t>        "Ticket Number", "Price", "Cabin", "Station"]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names=</a:t>
            </a:r>
            <a:r>
              <a:rPr lang="en-US" sz="3200" dirty="0" err="1"/>
              <a:t>col_names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skiprows</a:t>
            </a:r>
            <a:r>
              <a:rPr lang="en-US" sz="3200" b="1" dirty="0">
                <a:solidFill>
                  <a:srgbClr val="FF0000"/>
                </a:solidFill>
              </a:rPr>
              <a:t>=[0]) 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428" y="289420"/>
            <a:ext cx="3944679" cy="18780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Skipping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376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D9B-333E-4D5D-87F0-2FDE1399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9" y="682784"/>
            <a:ext cx="8077342" cy="1271016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DataFrames</a:t>
            </a:r>
            <a:r>
              <a:rPr lang="en-US" dirty="0">
                <a:solidFill>
                  <a:srgbClr val="002060"/>
                </a:solidFill>
              </a:rPr>
              <a:t> &amp;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6497-A8A5-44DD-9DDE-E69D568FE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ED1-C977-4913-8168-403932A6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2-dimensional data structure</a:t>
            </a:r>
          </a:p>
          <a:p>
            <a:r>
              <a:rPr lang="en-US" sz="2800" dirty="0"/>
              <a:t>2-dimensional array</a:t>
            </a:r>
          </a:p>
          <a:p>
            <a:r>
              <a:rPr lang="en-US" sz="2800" dirty="0"/>
              <a:t>Table with rows &amp;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740E-B79E-440B-92A6-C1DC7AF9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4983139" cy="823912"/>
          </a:xfrm>
        </p:spPr>
        <p:txBody>
          <a:bodyPr anchor="ctr"/>
          <a:lstStyle/>
          <a:p>
            <a:pPr algn="ctr"/>
            <a:r>
              <a:rPr lang="en-US" sz="3600" dirty="0"/>
              <a:t>Series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176E-6483-4E5C-BB52-33936421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0341" y="3189668"/>
            <a:ext cx="4975864" cy="2571557"/>
          </a:xfrm>
        </p:spPr>
        <p:txBody>
          <a:bodyPr>
            <a:normAutofit/>
          </a:bodyPr>
          <a:lstStyle/>
          <a:p>
            <a:r>
              <a:rPr lang="en-US" sz="2800" dirty="0"/>
              <a:t>Column within a table</a:t>
            </a:r>
          </a:p>
          <a:p>
            <a:r>
              <a:rPr lang="en-US" sz="2800" dirty="0"/>
              <a:t>1 dimensional array holding data of any types.</a:t>
            </a:r>
          </a:p>
        </p:txBody>
      </p:sp>
    </p:spTree>
    <p:extLst>
      <p:ext uri="{BB962C8B-B14F-4D97-AF65-F5344CB8AC3E}">
        <p14:creationId xmlns:p14="http://schemas.microsoft.com/office/powerpoint/2010/main" val="32877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92947"/>
            <a:ext cx="11632018" cy="5984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</a:t>
            </a:r>
          </a:p>
          <a:p>
            <a:pPr marL="0" indent="0">
              <a:buNone/>
            </a:pPr>
            <a:r>
              <a:rPr lang="en-US" sz="3200" dirty="0"/>
              <a:t>        "Parch", "Ticket Number", "Price", </a:t>
            </a:r>
          </a:p>
          <a:p>
            <a:pPr marL="0" indent="0">
              <a:buNone/>
            </a:pPr>
            <a:r>
              <a:rPr lang="en-US" sz="3200" dirty="0"/>
              <a:t>        "Cabin", "Station"]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names=</a:t>
            </a:r>
            <a:r>
              <a:rPr lang="en-US" sz="3200" dirty="0" err="1"/>
              <a:t>col_names</a:t>
            </a:r>
            <a:r>
              <a:rPr lang="en-US" sz="3200" dirty="0"/>
              <a:t>, </a:t>
            </a:r>
            <a:r>
              <a:rPr lang="en-US" sz="3200" dirty="0" err="1"/>
              <a:t>skiprows</a:t>
            </a:r>
            <a:r>
              <a:rPr lang="en-US" sz="3200" dirty="0"/>
              <a:t>=[0])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titanic_data.to_csv</a:t>
            </a:r>
            <a:r>
              <a:rPr lang="en-US" sz="3200" b="1" dirty="0">
                <a:solidFill>
                  <a:srgbClr val="FF0000"/>
                </a:solidFill>
              </a:rPr>
              <a:t>('use_titanic.csv', index=False)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2" y="1807970"/>
            <a:ext cx="3720520" cy="17326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Saving to a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new .csv file</a:t>
            </a:r>
          </a:p>
        </p:txBody>
      </p:sp>
    </p:spTree>
    <p:extLst>
      <p:ext uri="{BB962C8B-B14F-4D97-AF65-F5344CB8AC3E}">
        <p14:creationId xmlns:p14="http://schemas.microsoft.com/office/powerpoint/2010/main" val="40129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83811"/>
            <a:ext cx="7749510" cy="8027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.csv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07535"/>
            <a:ext cx="9812227" cy="429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600" b="0" dirty="0"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('cities.csv')</a:t>
            </a:r>
          </a:p>
        </p:txBody>
      </p:sp>
    </p:spTree>
    <p:extLst>
      <p:ext uri="{BB962C8B-B14F-4D97-AF65-F5344CB8AC3E}">
        <p14:creationId xmlns:p14="http://schemas.microsoft.com/office/powerpoint/2010/main" val="40569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545"/>
            <a:ext cx="7335835" cy="7283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.csv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54373"/>
            <a:ext cx="9812227" cy="4332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df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('cities.csv’)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6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5729"/>
            <a:ext cx="7706980" cy="8101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Saving the file without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950450" cy="434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('cities.csv’, index=False)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14:cNvPr>
              <p14:cNvContentPartPr/>
              <p14:nvPr/>
            </p14:nvContentPartPr>
            <p14:xfrm>
              <a:off x="6125760" y="5929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591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F46-4ED9-4618-ADD3-1962A746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62280"/>
            <a:ext cx="7335835" cy="771097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Individual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39F9-6CB2-404E-9A2F-648C4C59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9433"/>
            <a:ext cx="9748431" cy="4263655"/>
          </a:xfrm>
        </p:spPr>
        <p:txBody>
          <a:bodyPr>
            <a:normAutofit/>
          </a:bodyPr>
          <a:lstStyle/>
          <a:p>
            <a:r>
              <a:rPr lang="en-US" sz="3200" dirty="0"/>
              <a:t>Create your own .csv file with data and save it</a:t>
            </a:r>
          </a:p>
          <a:p>
            <a:r>
              <a:rPr lang="en-US" sz="3200" dirty="0"/>
              <a:t>Make a change to the file and save a copy with a different name.</a:t>
            </a:r>
          </a:p>
          <a:p>
            <a:r>
              <a:rPr lang="en-US" sz="3200" dirty="0"/>
              <a:t>Send both these files to your assigned TA in a Slack message</a:t>
            </a:r>
          </a:p>
        </p:txBody>
      </p:sp>
    </p:spTree>
    <p:extLst>
      <p:ext uri="{BB962C8B-B14F-4D97-AF65-F5344CB8AC3E}">
        <p14:creationId xmlns:p14="http://schemas.microsoft.com/office/powerpoint/2010/main" val="1815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DataFrame</a:t>
            </a:r>
            <a:r>
              <a:rPr lang="en-US" dirty="0">
                <a:solidFill>
                  <a:srgbClr val="002060"/>
                </a:solidFill>
              </a:rPr>
              <a:t> Example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b="0" dirty="0">
                <a:solidFill>
                  <a:srgbClr val="002060"/>
                </a:solidFill>
              </a:rPr>
              <a:t>(create a new Python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5126"/>
            <a:ext cx="9610208" cy="43611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14:cNvPr>
              <p14:cNvContentPartPr/>
              <p14:nvPr/>
            </p14:nvContentPartPr>
            <p14:xfrm>
              <a:off x="2384280" y="2544840"/>
              <a:ext cx="1518480" cy="153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2455200"/>
                <a:ext cx="91987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14" y="27116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1648047"/>
            <a:ext cx="7568656" cy="44444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0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1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22925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369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4493"/>
            <a:ext cx="9652738" cy="41360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results.loc</a:t>
            </a:r>
            <a:r>
              <a:rPr lang="en-US" sz="3200" dirty="0">
                <a:latin typeface="Consolas" panose="020B0609020204030204" pitchFamily="49" charset="0"/>
              </a:rPr>
              <a:t>[3])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2814</Words>
  <Application>Microsoft Office PowerPoint</Application>
  <PresentationFormat>Widescreen</PresentationFormat>
  <Paragraphs>413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Consolas</vt:lpstr>
      <vt:lpstr>Neue Haas Grotesk Text Pro</vt:lpstr>
      <vt:lpstr>PunchcardVTI</vt:lpstr>
      <vt:lpstr>Python  and  Pandas</vt:lpstr>
      <vt:lpstr>What is Pandas</vt:lpstr>
      <vt:lpstr>Pandas vs NumPy</vt:lpstr>
      <vt:lpstr>What can Pandas do?</vt:lpstr>
      <vt:lpstr>Remember:  Pandas is a Module</vt:lpstr>
      <vt:lpstr>DataFrames &amp; Series</vt:lpstr>
      <vt:lpstr>DataFrame Example (create a new Python file)</vt:lpstr>
      <vt:lpstr>You should have</vt:lpstr>
      <vt:lpstr>Finding the location</vt:lpstr>
      <vt:lpstr>You should have</vt:lpstr>
      <vt:lpstr>Location of 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Examples (create a new Python file)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Now, let’s try working in Jupyter Notebook</vt:lpstr>
      <vt:lpstr>Sorting dataframes</vt:lpstr>
      <vt:lpstr>Reading &amp; Working with .csv files in Pandas</vt:lpstr>
      <vt:lpstr>What is a .CSV file???</vt:lpstr>
      <vt:lpstr>Pandas -- reading data from files (create a new Python file)</vt:lpstr>
      <vt:lpstr>Print Summary of a DataFrame</vt:lpstr>
      <vt:lpstr>max_rows command</vt:lpstr>
      <vt:lpstr>Setting max_rows</vt:lpstr>
      <vt:lpstr>Viewing the FIRST 10 rows</vt:lpstr>
      <vt:lpstr>Viewing the LAST 10 rows</vt:lpstr>
      <vt:lpstr>Information about the DataFrame</vt:lpstr>
      <vt:lpstr>PowerPoint Presentation</vt:lpstr>
      <vt:lpstr>A closer look at the data …</vt:lpstr>
      <vt:lpstr>Let’s find the Nulls</vt:lpstr>
      <vt:lpstr>Dropping the nulls #1</vt:lpstr>
      <vt:lpstr>Dropping the nulls #2</vt:lpstr>
      <vt:lpstr>Replacing Nulls -- fillna</vt:lpstr>
      <vt:lpstr>Replacing Nulls in Specific Columns</vt:lpstr>
      <vt:lpstr>Replace the Nulls using mean, median, mode</vt:lpstr>
      <vt:lpstr>Replace NULLS with MEAN</vt:lpstr>
      <vt:lpstr>Replace NULLS with MEDIAN</vt:lpstr>
      <vt:lpstr>Replace NULLS with MODE</vt:lpstr>
      <vt:lpstr>Fixing dates</vt:lpstr>
      <vt:lpstr>Fixing wrong info</vt:lpstr>
      <vt:lpstr>Fixing wrong info in LARGE sets</vt:lpstr>
      <vt:lpstr>Removing rows in LARGE sets</vt:lpstr>
      <vt:lpstr>Finding all Duplicates</vt:lpstr>
      <vt:lpstr>Removing all Duplicates</vt:lpstr>
      <vt:lpstr>Plotting &amp; Practice with Pandas, and .csv files</vt:lpstr>
      <vt:lpstr>Plotting directly from a .csv</vt:lpstr>
      <vt:lpstr>Creating a scatter plot</vt:lpstr>
      <vt:lpstr>Creating a Histogram plot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.csv file</vt:lpstr>
      <vt:lpstr>Saving the file without indexes</vt:lpstr>
      <vt:lpstr>Individual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starting with Coursera tonight.</dc:title>
  <dc:creator>Ashley Hunter</dc:creator>
  <cp:lastModifiedBy>Johan Bester</cp:lastModifiedBy>
  <cp:revision>51</cp:revision>
  <dcterms:created xsi:type="dcterms:W3CDTF">2022-02-13T00:50:15Z</dcterms:created>
  <dcterms:modified xsi:type="dcterms:W3CDTF">2022-10-31T03:57:16Z</dcterms:modified>
</cp:coreProperties>
</file>