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lata" panose="020B0604020202020204" charset="0"/>
      <p:regular r:id="rId10"/>
    </p:embeddedFont>
    <p:embeddedFont>
      <p:font typeface="Arimo" panose="020B0604020202020204" charset="0"/>
      <p:regular r:id="rId11"/>
    </p:embeddedFont>
    <p:embeddedFont>
      <p:font typeface="Arimo Bold" panose="020B0604020202020204" charset="0"/>
      <p:regular r:id="rId12"/>
    </p:embeddedFont>
    <p:embeddedFont>
      <p:font typeface="Arimo Italics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4" d="100"/>
          <a:sy n="34" d="100"/>
        </p:scale>
        <p:origin x="9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sv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3950" y="8914802"/>
            <a:ext cx="18414820" cy="1372198"/>
          </a:xfrm>
          <a:custGeom>
            <a:avLst/>
            <a:gdLst/>
            <a:ahLst/>
            <a:cxnLst/>
            <a:rect l="l" t="t" r="r" b="b"/>
            <a:pathLst>
              <a:path w="18414820" h="1372198">
                <a:moveTo>
                  <a:pt x="0" y="0"/>
                </a:moveTo>
                <a:lnTo>
                  <a:pt x="18414820" y="0"/>
                </a:lnTo>
                <a:lnTo>
                  <a:pt x="18414820" y="1372198"/>
                </a:lnTo>
                <a:lnTo>
                  <a:pt x="0" y="1372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4267" y="1385180"/>
            <a:ext cx="3231644" cy="2249290"/>
          </a:xfrm>
          <a:custGeom>
            <a:avLst/>
            <a:gdLst/>
            <a:ahLst/>
            <a:cxnLst/>
            <a:rect l="l" t="t" r="r" b="b"/>
            <a:pathLst>
              <a:path w="3231644" h="2249290">
                <a:moveTo>
                  <a:pt x="0" y="0"/>
                </a:moveTo>
                <a:lnTo>
                  <a:pt x="3231644" y="0"/>
                </a:lnTo>
                <a:lnTo>
                  <a:pt x="3231644" y="2249290"/>
                </a:lnTo>
                <a:lnTo>
                  <a:pt x="0" y="22492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176826" y="1028700"/>
            <a:ext cx="3231644" cy="2249290"/>
          </a:xfrm>
          <a:custGeom>
            <a:avLst/>
            <a:gdLst/>
            <a:ahLst/>
            <a:cxnLst/>
            <a:rect l="l" t="t" r="r" b="b"/>
            <a:pathLst>
              <a:path w="3231644" h="2249290">
                <a:moveTo>
                  <a:pt x="0" y="0"/>
                </a:moveTo>
                <a:lnTo>
                  <a:pt x="3231644" y="0"/>
                </a:lnTo>
                <a:lnTo>
                  <a:pt x="3231644" y="2249290"/>
                </a:lnTo>
                <a:lnTo>
                  <a:pt x="0" y="224929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276496" y="4004353"/>
            <a:ext cx="4782507" cy="3142396"/>
          </a:xfrm>
          <a:custGeom>
            <a:avLst/>
            <a:gdLst/>
            <a:ahLst/>
            <a:cxnLst/>
            <a:rect l="l" t="t" r="r" b="b"/>
            <a:pathLst>
              <a:path w="4782507" h="3142396">
                <a:moveTo>
                  <a:pt x="0" y="0"/>
                </a:moveTo>
                <a:lnTo>
                  <a:pt x="4782506" y="0"/>
                </a:lnTo>
                <a:lnTo>
                  <a:pt x="4782506" y="3142396"/>
                </a:lnTo>
                <a:lnTo>
                  <a:pt x="0" y="314239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08839" y="4364606"/>
            <a:ext cx="2356873" cy="2421890"/>
          </a:xfrm>
          <a:custGeom>
            <a:avLst/>
            <a:gdLst/>
            <a:ahLst/>
            <a:cxnLst/>
            <a:rect l="l" t="t" r="r" b="b"/>
            <a:pathLst>
              <a:path w="2356873" h="2421890">
                <a:moveTo>
                  <a:pt x="0" y="0"/>
                </a:moveTo>
                <a:lnTo>
                  <a:pt x="2356873" y="0"/>
                </a:lnTo>
                <a:lnTo>
                  <a:pt x="2356873" y="2421890"/>
                </a:lnTo>
                <a:lnTo>
                  <a:pt x="0" y="242189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90797" y="1019175"/>
            <a:ext cx="15252150" cy="242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IoT-Based Temperature and Humidity Monitoring System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69925" y="3918628"/>
            <a:ext cx="3074075" cy="1260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7"/>
              </a:lnSpc>
              <a:spcBef>
                <a:spcPct val="0"/>
              </a:spcBef>
            </a:pPr>
            <a:r>
              <a:rPr lang="en-US" sz="35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Presented By:</a:t>
            </a:r>
          </a:p>
          <a:p>
            <a:pPr algn="ctr">
              <a:lnSpc>
                <a:spcPts val="4967"/>
              </a:lnSpc>
              <a:spcBef>
                <a:spcPct val="0"/>
              </a:spcBef>
            </a:pPr>
            <a:r>
              <a:rPr lang="en-US" sz="35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Grp 31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603860" y="5659460"/>
            <a:ext cx="7359539" cy="1756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6"/>
              </a:lnSpc>
              <a:spcBef>
                <a:spcPct val="0"/>
              </a:spcBef>
            </a:pPr>
            <a:r>
              <a:rPr lang="en-US" sz="3388" b="1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Shaganti</a:t>
            </a:r>
            <a:r>
              <a:rPr lang="en-US" sz="3388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Samhitha(21CSB0A52)</a:t>
            </a:r>
          </a:p>
          <a:p>
            <a:pPr algn="ctr">
              <a:lnSpc>
                <a:spcPts val="4676"/>
              </a:lnSpc>
              <a:spcBef>
                <a:spcPct val="0"/>
              </a:spcBef>
            </a:pPr>
            <a:r>
              <a:rPr lang="en-US" sz="3388" b="1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Yashsvini</a:t>
            </a:r>
            <a:r>
              <a:rPr lang="en-US" sz="3388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3388" b="1" dirty="0" err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Katare</a:t>
            </a:r>
            <a:r>
              <a:rPr lang="en-US" sz="3388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(21CSB0A67)</a:t>
            </a:r>
          </a:p>
          <a:p>
            <a:pPr algn="ctr">
              <a:lnSpc>
                <a:spcPts val="4676"/>
              </a:lnSpc>
              <a:spcBef>
                <a:spcPct val="0"/>
              </a:spcBef>
            </a:pPr>
            <a:r>
              <a:rPr lang="en-US" sz="3388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Savvy Jain(21CSB0F15)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3950" y="8914802"/>
            <a:ext cx="18414820" cy="1372198"/>
          </a:xfrm>
          <a:custGeom>
            <a:avLst/>
            <a:gdLst/>
            <a:ahLst/>
            <a:cxnLst/>
            <a:rect l="l" t="t" r="r" b="b"/>
            <a:pathLst>
              <a:path w="18414820" h="1372198">
                <a:moveTo>
                  <a:pt x="0" y="0"/>
                </a:moveTo>
                <a:lnTo>
                  <a:pt x="18414820" y="0"/>
                </a:lnTo>
                <a:lnTo>
                  <a:pt x="18414820" y="1372198"/>
                </a:lnTo>
                <a:lnTo>
                  <a:pt x="0" y="1372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14363" y="2256810"/>
            <a:ext cx="13692455" cy="4339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8" lvl="1" indent="-334644" algn="l">
              <a:lnSpc>
                <a:spcPts val="4277"/>
              </a:lnSpc>
              <a:buFont typeface="Arial"/>
              <a:buChar char="•"/>
            </a:pPr>
            <a:r>
              <a:rPr lang="en-US" sz="3099">
                <a:solidFill>
                  <a:srgbClr val="191919"/>
                </a:solidFill>
                <a:latin typeface="Arimo"/>
                <a:ea typeface="Arimo"/>
                <a:cs typeface="Arimo"/>
                <a:sym typeface="Arimo"/>
              </a:rPr>
              <a:t>Use a DHT22 sensor to continuously track environmental conditions</a:t>
            </a:r>
          </a:p>
          <a:p>
            <a:pPr marL="669288" lvl="1" indent="-334644" algn="l">
              <a:lnSpc>
                <a:spcPts val="4277"/>
              </a:lnSpc>
              <a:buFont typeface="Arial"/>
              <a:buChar char="•"/>
            </a:pPr>
            <a:r>
              <a:rPr lang="en-US" sz="3099">
                <a:solidFill>
                  <a:srgbClr val="191919"/>
                </a:solidFill>
                <a:latin typeface="Arimo"/>
                <a:ea typeface="Arimo"/>
                <a:cs typeface="Arimo"/>
                <a:sym typeface="Arimo"/>
              </a:rPr>
              <a:t>Upload real-time sensor readings to ThingSpeak for cloud-based monitoring</a:t>
            </a:r>
          </a:p>
          <a:p>
            <a:pPr marL="669288" lvl="1" indent="-334644" algn="l">
              <a:lnSpc>
                <a:spcPts val="4277"/>
              </a:lnSpc>
              <a:buFont typeface="Arial"/>
              <a:buChar char="•"/>
            </a:pPr>
            <a:r>
              <a:rPr lang="en-US" sz="3099">
                <a:solidFill>
                  <a:srgbClr val="191919"/>
                </a:solidFill>
                <a:latin typeface="Arimo"/>
                <a:ea typeface="Arimo"/>
                <a:cs typeface="Arimo"/>
                <a:sym typeface="Arimo"/>
              </a:rPr>
              <a:t>Detect when temperature exceeds 25°C or humidity goes beyond 45%</a:t>
            </a:r>
          </a:p>
          <a:p>
            <a:pPr marL="669288" lvl="1" indent="-334644" algn="l">
              <a:lnSpc>
                <a:spcPts val="4277"/>
              </a:lnSpc>
              <a:buFont typeface="Arial"/>
              <a:buChar char="•"/>
            </a:pPr>
            <a:r>
              <a:rPr lang="en-US" sz="3099">
                <a:solidFill>
                  <a:srgbClr val="191919"/>
                </a:solidFill>
                <a:latin typeface="Arimo"/>
                <a:ea typeface="Arimo"/>
                <a:cs typeface="Arimo"/>
                <a:sym typeface="Arimo"/>
              </a:rPr>
              <a:t>Send an alert email using Google Apps Script when thresholds are exceeded</a:t>
            </a:r>
          </a:p>
          <a:p>
            <a:pPr marL="669288" lvl="1" indent="-334644" algn="l">
              <a:lnSpc>
                <a:spcPts val="4277"/>
              </a:lnSpc>
              <a:buFont typeface="Arial"/>
              <a:buChar char="•"/>
            </a:pPr>
            <a:r>
              <a:rPr lang="en-US" sz="3099">
                <a:solidFill>
                  <a:srgbClr val="191919"/>
                </a:solidFill>
                <a:latin typeface="Arimo"/>
                <a:ea typeface="Arimo"/>
                <a:cs typeface="Arimo"/>
                <a:sym typeface="Arimo"/>
              </a:rPr>
              <a:t>Activate a buzzer and LED indicators when conditions become unsafe.</a:t>
            </a:r>
          </a:p>
          <a:p>
            <a:pPr algn="ctr">
              <a:lnSpc>
                <a:spcPts val="4277"/>
              </a:lnSpc>
              <a:spcBef>
                <a:spcPct val="0"/>
              </a:spcBef>
            </a:pPr>
            <a:endParaRPr lang="en-US" sz="3099">
              <a:solidFill>
                <a:srgbClr val="191919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4674110" y="282217"/>
            <a:ext cx="3034210" cy="4177535"/>
          </a:xfrm>
          <a:custGeom>
            <a:avLst/>
            <a:gdLst/>
            <a:ahLst/>
            <a:cxnLst/>
            <a:rect l="l" t="t" r="r" b="b"/>
            <a:pathLst>
              <a:path w="3034210" h="4177535">
                <a:moveTo>
                  <a:pt x="0" y="0"/>
                </a:moveTo>
                <a:lnTo>
                  <a:pt x="3034210" y="0"/>
                </a:lnTo>
                <a:lnTo>
                  <a:pt x="3034210" y="4177535"/>
                </a:lnTo>
                <a:lnTo>
                  <a:pt x="0" y="41775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302504" y="6261091"/>
            <a:ext cx="2743212" cy="2128186"/>
          </a:xfrm>
          <a:custGeom>
            <a:avLst/>
            <a:gdLst/>
            <a:ahLst/>
            <a:cxnLst/>
            <a:rect l="l" t="t" r="r" b="b"/>
            <a:pathLst>
              <a:path w="2743212" h="2128186">
                <a:moveTo>
                  <a:pt x="0" y="0"/>
                </a:moveTo>
                <a:lnTo>
                  <a:pt x="2743213" y="0"/>
                </a:lnTo>
                <a:lnTo>
                  <a:pt x="2743213" y="2128186"/>
                </a:lnTo>
                <a:lnTo>
                  <a:pt x="0" y="21281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98774" y="1028700"/>
            <a:ext cx="3719162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rPr>
              <a:t>OBJECTIVE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3950" y="8914802"/>
            <a:ext cx="18414820" cy="1372198"/>
          </a:xfrm>
          <a:custGeom>
            <a:avLst/>
            <a:gdLst/>
            <a:ahLst/>
            <a:cxnLst/>
            <a:rect l="l" t="t" r="r" b="b"/>
            <a:pathLst>
              <a:path w="18414820" h="1372198">
                <a:moveTo>
                  <a:pt x="0" y="0"/>
                </a:moveTo>
                <a:lnTo>
                  <a:pt x="18414820" y="0"/>
                </a:lnTo>
                <a:lnTo>
                  <a:pt x="18414820" y="1372198"/>
                </a:lnTo>
                <a:lnTo>
                  <a:pt x="0" y="1372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19175" y="1028700"/>
            <a:ext cx="381667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APPROACH </a:t>
            </a:r>
          </a:p>
        </p:txBody>
      </p:sp>
      <p:sp>
        <p:nvSpPr>
          <p:cNvPr id="4" name="Freeform 4"/>
          <p:cNvSpPr/>
          <p:nvPr/>
        </p:nvSpPr>
        <p:spPr>
          <a:xfrm>
            <a:off x="15341488" y="304792"/>
            <a:ext cx="2641718" cy="1828768"/>
          </a:xfrm>
          <a:custGeom>
            <a:avLst/>
            <a:gdLst/>
            <a:ahLst/>
            <a:cxnLst/>
            <a:rect l="l" t="t" r="r" b="b"/>
            <a:pathLst>
              <a:path w="2641718" h="1828768">
                <a:moveTo>
                  <a:pt x="0" y="0"/>
                </a:moveTo>
                <a:lnTo>
                  <a:pt x="2641718" y="0"/>
                </a:lnTo>
                <a:lnTo>
                  <a:pt x="2641718" y="1828768"/>
                </a:lnTo>
                <a:lnTo>
                  <a:pt x="0" y="18287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06522" y="1930354"/>
            <a:ext cx="15955825" cy="596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7"/>
              </a:lnSpc>
            </a:pPr>
            <a:endParaRPr dirty="0"/>
          </a:p>
          <a:p>
            <a:pPr marL="669289" lvl="1" indent="-334645" algn="l">
              <a:lnSpc>
                <a:spcPts val="4277"/>
              </a:lnSpc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Connect ESP32 to DHT22 sensor, buzzer, and LED indicators</a:t>
            </a:r>
          </a:p>
          <a:p>
            <a:pPr marL="669289" lvl="1" indent="-334645" algn="l">
              <a:lnSpc>
                <a:spcPts val="4277"/>
              </a:lnSpc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Establish a </a:t>
            </a:r>
            <a:r>
              <a:rPr lang="en-US" sz="3099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WiFi</a:t>
            </a:r>
            <a:r>
              <a:rPr lang="en-US" sz="30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connection for data transmission.</a:t>
            </a:r>
          </a:p>
          <a:p>
            <a:pPr marL="669289" lvl="1" indent="-334645" algn="l">
              <a:lnSpc>
                <a:spcPts val="4277"/>
              </a:lnSpc>
              <a:spcBef>
                <a:spcPct val="0"/>
              </a:spcBef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Read temperature &amp; humidity at fixed intervals and compare readings against preset threshold values</a:t>
            </a:r>
          </a:p>
          <a:p>
            <a:pPr marL="669289" lvl="1" indent="-334645" algn="l">
              <a:lnSpc>
                <a:spcPts val="4277"/>
              </a:lnSpc>
              <a:spcBef>
                <a:spcPct val="0"/>
              </a:spcBef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Send sensor data to </a:t>
            </a:r>
            <a:r>
              <a:rPr lang="en-US" sz="3099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ThingSpeak</a:t>
            </a:r>
            <a:r>
              <a:rPr lang="en-US" sz="30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for visualization and analysis.</a:t>
            </a:r>
          </a:p>
          <a:p>
            <a:pPr marL="669289" lvl="1" indent="-334645" algn="l">
              <a:lnSpc>
                <a:spcPts val="4277"/>
              </a:lnSpc>
              <a:spcBef>
                <a:spcPct val="0"/>
              </a:spcBef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If temperature or humidity exceeds the threshold:</a:t>
            </a:r>
          </a:p>
          <a:p>
            <a:pPr marL="669289" lvl="1" indent="-334645" algn="l">
              <a:lnSpc>
                <a:spcPts val="4277"/>
              </a:lnSpc>
              <a:buAutoNum type="arabicPeriod"/>
            </a:pPr>
            <a:r>
              <a:rPr lang="en-US" sz="30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Turn ON Red LED &amp; Buzzer for local alert.</a:t>
            </a:r>
          </a:p>
          <a:p>
            <a:pPr marL="669289" lvl="1" indent="-334645" algn="l">
              <a:lnSpc>
                <a:spcPts val="4277"/>
              </a:lnSpc>
              <a:buAutoNum type="arabicPeriod"/>
            </a:pPr>
            <a:r>
              <a:rPr lang="en-US" sz="30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Trigger an email alert via Google Apps Script.</a:t>
            </a:r>
          </a:p>
          <a:p>
            <a:pPr marL="669289" lvl="1" indent="-334645" algn="l">
              <a:lnSpc>
                <a:spcPts val="4277"/>
              </a:lnSpc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Else Turn ON Green LED</a:t>
            </a:r>
          </a:p>
          <a:p>
            <a:pPr marL="669289" lvl="1" indent="-334645" algn="l">
              <a:lnSpc>
                <a:spcPts val="4277"/>
              </a:lnSpc>
              <a:spcBef>
                <a:spcPct val="0"/>
              </a:spcBef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Repeat the process every few seconds to ensure real-time monitoring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3950" y="8914802"/>
            <a:ext cx="18414820" cy="1372198"/>
          </a:xfrm>
          <a:custGeom>
            <a:avLst/>
            <a:gdLst/>
            <a:ahLst/>
            <a:cxnLst/>
            <a:rect l="l" t="t" r="r" b="b"/>
            <a:pathLst>
              <a:path w="18414820" h="1372198">
                <a:moveTo>
                  <a:pt x="0" y="0"/>
                </a:moveTo>
                <a:lnTo>
                  <a:pt x="18414820" y="0"/>
                </a:lnTo>
                <a:lnTo>
                  <a:pt x="18414820" y="1372198"/>
                </a:lnTo>
                <a:lnTo>
                  <a:pt x="0" y="1372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48388" y="2054517"/>
            <a:ext cx="6752419" cy="5452122"/>
          </a:xfrm>
          <a:custGeom>
            <a:avLst/>
            <a:gdLst/>
            <a:ahLst/>
            <a:cxnLst/>
            <a:rect l="l" t="t" r="r" b="b"/>
            <a:pathLst>
              <a:path w="6752419" h="5452122">
                <a:moveTo>
                  <a:pt x="0" y="0"/>
                </a:moveTo>
                <a:lnTo>
                  <a:pt x="6752419" y="0"/>
                </a:lnTo>
                <a:lnTo>
                  <a:pt x="6752419" y="5452122"/>
                </a:lnTo>
                <a:lnTo>
                  <a:pt x="0" y="54521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48388" y="570518"/>
            <a:ext cx="14738845" cy="875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49"/>
              </a:lnSpc>
              <a:spcBef>
                <a:spcPct val="0"/>
              </a:spcBef>
            </a:pPr>
            <a:r>
              <a:rPr lang="en-US" sz="5035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DESIGN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00804" y="1764118"/>
            <a:ext cx="5433811" cy="7861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6"/>
              </a:lnSpc>
            </a:pPr>
            <a:r>
              <a:rPr lang="en-US" sz="3100" b="1" dirty="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COMPONENTS USED:</a:t>
            </a:r>
          </a:p>
          <a:p>
            <a:pPr marL="562696" lvl="1" indent="-281348" algn="l">
              <a:lnSpc>
                <a:spcPts val="3596"/>
              </a:lnSpc>
              <a:buFont typeface="Arial"/>
              <a:buChar char="•"/>
            </a:pPr>
            <a:r>
              <a:rPr lang="en-US" sz="3100" dirty="0">
                <a:solidFill>
                  <a:srgbClr val="191919"/>
                </a:solidFill>
                <a:latin typeface="Arimo"/>
                <a:ea typeface="Arimo"/>
                <a:cs typeface="Arimo"/>
                <a:sym typeface="Arimo"/>
              </a:rPr>
              <a:t>Temperature and humidity sensor (DHT22)</a:t>
            </a:r>
          </a:p>
          <a:p>
            <a:pPr marL="562696" lvl="1" indent="-281348" algn="l">
              <a:lnSpc>
                <a:spcPts val="3596"/>
              </a:lnSpc>
              <a:buFont typeface="Arial"/>
              <a:buChar char="•"/>
            </a:pPr>
            <a:r>
              <a:rPr lang="en-US" sz="3100" dirty="0">
                <a:solidFill>
                  <a:srgbClr val="191919"/>
                </a:solidFill>
                <a:latin typeface="Arimo"/>
                <a:ea typeface="Arimo"/>
                <a:cs typeface="Arimo"/>
                <a:sym typeface="Arimo"/>
              </a:rPr>
              <a:t>Microcontroller (ESP32)</a:t>
            </a:r>
          </a:p>
          <a:p>
            <a:pPr marL="562696" lvl="1" indent="-281348" algn="l">
              <a:lnSpc>
                <a:spcPts val="3596"/>
              </a:lnSpc>
              <a:buFont typeface="Arial"/>
              <a:buChar char="•"/>
            </a:pPr>
            <a:r>
              <a:rPr lang="en-US" sz="3100" dirty="0">
                <a:solidFill>
                  <a:srgbClr val="191919"/>
                </a:solidFill>
                <a:latin typeface="Arimo"/>
                <a:ea typeface="Arimo"/>
                <a:cs typeface="Arimo"/>
                <a:sym typeface="Arimo"/>
              </a:rPr>
              <a:t>Cloud platform: </a:t>
            </a:r>
            <a:r>
              <a:rPr lang="en-US" sz="3100" dirty="0" err="1">
                <a:solidFill>
                  <a:srgbClr val="191919"/>
                </a:solidFill>
                <a:latin typeface="Arimo"/>
                <a:ea typeface="Arimo"/>
                <a:cs typeface="Arimo"/>
                <a:sym typeface="Arimo"/>
              </a:rPr>
              <a:t>ThingSpeak</a:t>
            </a:r>
            <a:r>
              <a:rPr lang="en-US" sz="3100" dirty="0">
                <a:solidFill>
                  <a:srgbClr val="191919"/>
                </a:solidFill>
                <a:latin typeface="Arimo"/>
                <a:ea typeface="Arimo"/>
                <a:cs typeface="Arimo"/>
                <a:sym typeface="Arimo"/>
              </a:rPr>
              <a:t> for real-time data logging and alert generation</a:t>
            </a:r>
          </a:p>
          <a:p>
            <a:pPr marL="562696" lvl="1" indent="-281348" algn="l">
              <a:lnSpc>
                <a:spcPts val="3596"/>
              </a:lnSpc>
              <a:buFont typeface="Arial"/>
              <a:buChar char="•"/>
            </a:pPr>
            <a:r>
              <a:rPr lang="en-US" sz="3100" dirty="0">
                <a:solidFill>
                  <a:srgbClr val="191919"/>
                </a:solidFill>
                <a:latin typeface="Arimo"/>
                <a:ea typeface="Arimo"/>
                <a:cs typeface="Arimo"/>
                <a:sym typeface="Arimo"/>
              </a:rPr>
              <a:t>Open-source simulators: </a:t>
            </a:r>
            <a:r>
              <a:rPr lang="en-US" sz="3100" dirty="0" err="1">
                <a:solidFill>
                  <a:srgbClr val="191919"/>
                </a:solidFill>
                <a:latin typeface="Arimo"/>
                <a:ea typeface="Arimo"/>
                <a:cs typeface="Arimo"/>
                <a:sym typeface="Arimo"/>
              </a:rPr>
              <a:t>Wokwi</a:t>
            </a:r>
            <a:endParaRPr lang="en-US" sz="3100" dirty="0">
              <a:solidFill>
                <a:srgbClr val="19191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62696" lvl="1" indent="-281348" algn="l">
              <a:lnSpc>
                <a:spcPts val="3596"/>
              </a:lnSpc>
              <a:buFont typeface="Arial"/>
              <a:buChar char="•"/>
            </a:pPr>
            <a:r>
              <a:rPr lang="en-US" sz="3100" dirty="0">
                <a:solidFill>
                  <a:srgbClr val="191919"/>
                </a:solidFill>
                <a:latin typeface="Arimo"/>
                <a:ea typeface="Arimo"/>
                <a:cs typeface="Arimo"/>
                <a:sym typeface="Arimo"/>
              </a:rPr>
              <a:t>Additional components: LEDs, buzzer</a:t>
            </a:r>
          </a:p>
          <a:p>
            <a:pPr marL="562696" lvl="1" indent="-281348" algn="l">
              <a:lnSpc>
                <a:spcPts val="3596"/>
              </a:lnSpc>
              <a:buFont typeface="Arial"/>
              <a:buChar char="•"/>
            </a:pPr>
            <a:r>
              <a:rPr lang="en-US" sz="3100" dirty="0">
                <a:solidFill>
                  <a:srgbClr val="191919"/>
                </a:solidFill>
                <a:latin typeface="Arimo"/>
                <a:ea typeface="Arimo"/>
                <a:cs typeface="Arimo"/>
                <a:sym typeface="Arimo"/>
              </a:rPr>
              <a:t>Resistor: 10kΩ </a:t>
            </a:r>
          </a:p>
          <a:p>
            <a:pPr marL="562696" lvl="1" indent="-281348" algn="l">
              <a:lnSpc>
                <a:spcPts val="3596"/>
              </a:lnSpc>
              <a:buFont typeface="Arial"/>
              <a:buChar char="•"/>
            </a:pPr>
            <a:r>
              <a:rPr lang="en-US" sz="3100" dirty="0">
                <a:solidFill>
                  <a:srgbClr val="191919"/>
                </a:solidFill>
                <a:latin typeface="Arimo"/>
                <a:ea typeface="Arimo"/>
                <a:cs typeface="Arimo"/>
                <a:sym typeface="Arimo"/>
              </a:rPr>
              <a:t>Jumper Wires: For circuit connections.</a:t>
            </a:r>
          </a:p>
          <a:p>
            <a:pPr algn="l">
              <a:lnSpc>
                <a:spcPts val="3320"/>
              </a:lnSpc>
            </a:pPr>
            <a:endParaRPr lang="en-US" sz="3100" dirty="0">
              <a:solidFill>
                <a:srgbClr val="191919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320"/>
              </a:lnSpc>
              <a:spcBef>
                <a:spcPct val="0"/>
              </a:spcBef>
            </a:pPr>
            <a:endParaRPr lang="en-US" sz="3100" dirty="0">
              <a:solidFill>
                <a:srgbClr val="191919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3950" y="8914802"/>
            <a:ext cx="18414820" cy="1372198"/>
          </a:xfrm>
          <a:custGeom>
            <a:avLst/>
            <a:gdLst/>
            <a:ahLst/>
            <a:cxnLst/>
            <a:rect l="l" t="t" r="r" b="b"/>
            <a:pathLst>
              <a:path w="18414820" h="1372198">
                <a:moveTo>
                  <a:pt x="0" y="0"/>
                </a:moveTo>
                <a:lnTo>
                  <a:pt x="18414820" y="0"/>
                </a:lnTo>
                <a:lnTo>
                  <a:pt x="18414820" y="1372198"/>
                </a:lnTo>
                <a:lnTo>
                  <a:pt x="0" y="1372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62037" y="1754593"/>
            <a:ext cx="15040669" cy="5917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2184" lvl="1" indent="-346092" algn="l">
              <a:lnSpc>
                <a:spcPts val="4424"/>
              </a:lnSpc>
              <a:buFont typeface="Arial"/>
              <a:buChar char="•"/>
            </a:pPr>
            <a:r>
              <a:rPr lang="en-US" sz="3206">
                <a:solidFill>
                  <a:srgbClr val="191919"/>
                </a:solidFill>
                <a:latin typeface="Arimo"/>
                <a:ea typeface="Arimo"/>
                <a:cs typeface="Arimo"/>
                <a:sym typeface="Arimo"/>
              </a:rPr>
              <a:t>The circuit is implemented using Wokwii</a:t>
            </a:r>
          </a:p>
          <a:p>
            <a:pPr marL="692184" lvl="1" indent="-346092" algn="l">
              <a:lnSpc>
                <a:spcPts val="4424"/>
              </a:lnSpc>
              <a:buFont typeface="Arial"/>
              <a:buChar char="•"/>
            </a:pPr>
            <a:r>
              <a:rPr lang="en-US" sz="3206">
                <a:solidFill>
                  <a:srgbClr val="191919"/>
                </a:solidFill>
                <a:latin typeface="Arimo"/>
                <a:ea typeface="Arimo"/>
                <a:cs typeface="Arimo"/>
                <a:sym typeface="Arimo"/>
              </a:rPr>
              <a:t>ThingSpeak API is used for real-time data logging.</a:t>
            </a:r>
          </a:p>
          <a:p>
            <a:pPr algn="l">
              <a:lnSpc>
                <a:spcPts val="4424"/>
              </a:lnSpc>
            </a:pPr>
            <a:endParaRPr lang="en-US" sz="3206">
              <a:solidFill>
                <a:srgbClr val="191919"/>
              </a:solidFill>
              <a:latin typeface="Arimo"/>
              <a:ea typeface="Arimo"/>
              <a:cs typeface="Arimo"/>
              <a:sym typeface="Arimo"/>
            </a:endParaRPr>
          </a:p>
          <a:p>
            <a:pPr marL="672977" lvl="1" indent="-336488" algn="l">
              <a:lnSpc>
                <a:spcPts val="4301"/>
              </a:lnSpc>
              <a:buFont typeface="Arial"/>
              <a:buChar char="•"/>
            </a:pPr>
            <a:r>
              <a:rPr lang="en-US" sz="3117">
                <a:solidFill>
                  <a:srgbClr val="191919"/>
                </a:solidFill>
                <a:latin typeface="Arimo"/>
                <a:ea typeface="Arimo"/>
                <a:cs typeface="Arimo"/>
                <a:sym typeface="Arimo"/>
              </a:rPr>
              <a:t>A circuit is designed to integrate the DHT22 sensor with the microcontroller. The sensor reads temperature and humidity values, which are then sent to the cloud. </a:t>
            </a:r>
            <a:r>
              <a:rPr lang="en-US" sz="3117" i="1">
                <a:solidFill>
                  <a:srgbClr val="191919"/>
                </a:solidFill>
                <a:latin typeface="Arimo Italics"/>
                <a:ea typeface="Arimo Italics"/>
                <a:cs typeface="Arimo Italics"/>
                <a:sym typeface="Arimo Italics"/>
              </a:rPr>
              <a:t>(Connections are mentioned in Report)</a:t>
            </a:r>
          </a:p>
          <a:p>
            <a:pPr algn="l">
              <a:lnSpc>
                <a:spcPts val="4301"/>
              </a:lnSpc>
            </a:pPr>
            <a:endParaRPr lang="en-US" sz="3117" i="1">
              <a:solidFill>
                <a:srgbClr val="191919"/>
              </a:solidFill>
              <a:latin typeface="Arimo Italics"/>
              <a:ea typeface="Arimo Italics"/>
              <a:cs typeface="Arimo Italics"/>
              <a:sym typeface="Arimo Italics"/>
            </a:endParaRPr>
          </a:p>
          <a:p>
            <a:pPr algn="l">
              <a:lnSpc>
                <a:spcPts val="4301"/>
              </a:lnSpc>
            </a:pPr>
            <a:r>
              <a:rPr lang="en-US" sz="3117">
                <a:solidFill>
                  <a:srgbClr val="191919"/>
                </a:solidFill>
                <a:latin typeface="Arimo"/>
                <a:ea typeface="Arimo"/>
                <a:cs typeface="Arimo"/>
                <a:sym typeface="Arimo"/>
              </a:rPr>
              <a:t>    WiFi Connection</a:t>
            </a:r>
          </a:p>
          <a:p>
            <a:pPr marL="672977" lvl="1" indent="-336488" algn="l">
              <a:lnSpc>
                <a:spcPts val="4301"/>
              </a:lnSpc>
              <a:buFont typeface="Arial"/>
              <a:buChar char="•"/>
            </a:pPr>
            <a:r>
              <a:rPr lang="en-US" sz="3117">
                <a:solidFill>
                  <a:srgbClr val="191919"/>
                </a:solidFill>
                <a:latin typeface="Arimo"/>
                <a:ea typeface="Arimo"/>
                <a:cs typeface="Arimo"/>
                <a:sym typeface="Arimo"/>
              </a:rPr>
              <a:t>ESP32 connects to the Wokwi-GUEST WiFi network</a:t>
            </a:r>
          </a:p>
          <a:p>
            <a:pPr marL="672977" lvl="1" indent="-336488" algn="l">
              <a:lnSpc>
                <a:spcPts val="4301"/>
              </a:lnSpc>
              <a:buFont typeface="Arial"/>
              <a:buChar char="•"/>
            </a:pPr>
            <a:r>
              <a:rPr lang="en-US" sz="3117">
                <a:solidFill>
                  <a:srgbClr val="191919"/>
                </a:solidFill>
                <a:latin typeface="Arimo"/>
                <a:ea typeface="Arimo"/>
                <a:cs typeface="Arimo"/>
                <a:sym typeface="Arimo"/>
              </a:rPr>
              <a:t>Data is sent to ThingSpeak cloud</a:t>
            </a:r>
          </a:p>
          <a:p>
            <a:pPr algn="l">
              <a:lnSpc>
                <a:spcPts val="3427"/>
              </a:lnSpc>
            </a:pPr>
            <a:endParaRPr lang="en-US" sz="3117">
              <a:solidFill>
                <a:srgbClr val="191919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1409822" y="6144875"/>
            <a:ext cx="2297904" cy="1519581"/>
          </a:xfrm>
          <a:custGeom>
            <a:avLst/>
            <a:gdLst/>
            <a:ahLst/>
            <a:cxnLst/>
            <a:rect l="l" t="t" r="r" b="b"/>
            <a:pathLst>
              <a:path w="2297904" h="1519581">
                <a:moveTo>
                  <a:pt x="0" y="0"/>
                </a:moveTo>
                <a:lnTo>
                  <a:pt x="2297904" y="0"/>
                </a:lnTo>
                <a:lnTo>
                  <a:pt x="2297904" y="1519582"/>
                </a:lnTo>
                <a:lnTo>
                  <a:pt x="0" y="15195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409822" y="596046"/>
            <a:ext cx="3153356" cy="2469495"/>
          </a:xfrm>
          <a:custGeom>
            <a:avLst/>
            <a:gdLst/>
            <a:ahLst/>
            <a:cxnLst/>
            <a:rect l="l" t="t" r="r" b="b"/>
            <a:pathLst>
              <a:path w="3153356" h="2469495">
                <a:moveTo>
                  <a:pt x="0" y="0"/>
                </a:moveTo>
                <a:lnTo>
                  <a:pt x="3153356" y="0"/>
                </a:lnTo>
                <a:lnTo>
                  <a:pt x="3153356" y="2469495"/>
                </a:lnTo>
                <a:lnTo>
                  <a:pt x="0" y="24694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409822" y="7664457"/>
            <a:ext cx="6348028" cy="1324017"/>
          </a:xfrm>
          <a:custGeom>
            <a:avLst/>
            <a:gdLst/>
            <a:ahLst/>
            <a:cxnLst/>
            <a:rect l="l" t="t" r="r" b="b"/>
            <a:pathLst>
              <a:path w="6348028" h="1324017">
                <a:moveTo>
                  <a:pt x="0" y="0"/>
                </a:moveTo>
                <a:lnTo>
                  <a:pt x="6348028" y="0"/>
                </a:lnTo>
                <a:lnTo>
                  <a:pt x="6348028" y="1324017"/>
                </a:lnTo>
                <a:lnTo>
                  <a:pt x="0" y="13240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3950" y="8914802"/>
            <a:ext cx="18414820" cy="1372198"/>
          </a:xfrm>
          <a:custGeom>
            <a:avLst/>
            <a:gdLst/>
            <a:ahLst/>
            <a:cxnLst/>
            <a:rect l="l" t="t" r="r" b="b"/>
            <a:pathLst>
              <a:path w="18414820" h="1372198">
                <a:moveTo>
                  <a:pt x="0" y="0"/>
                </a:moveTo>
                <a:lnTo>
                  <a:pt x="18414820" y="0"/>
                </a:lnTo>
                <a:lnTo>
                  <a:pt x="18414820" y="1372198"/>
                </a:lnTo>
                <a:lnTo>
                  <a:pt x="0" y="1372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31425" y="2156123"/>
            <a:ext cx="3629654" cy="3300857"/>
          </a:xfrm>
          <a:custGeom>
            <a:avLst/>
            <a:gdLst/>
            <a:ahLst/>
            <a:cxnLst/>
            <a:rect l="l" t="t" r="r" b="b"/>
            <a:pathLst>
              <a:path w="3629654" h="3300857">
                <a:moveTo>
                  <a:pt x="0" y="0"/>
                </a:moveTo>
                <a:lnTo>
                  <a:pt x="3629654" y="0"/>
                </a:lnTo>
                <a:lnTo>
                  <a:pt x="3629654" y="3300858"/>
                </a:lnTo>
                <a:lnTo>
                  <a:pt x="0" y="33008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93615" y="6384795"/>
            <a:ext cx="6566688" cy="1288712"/>
          </a:xfrm>
          <a:custGeom>
            <a:avLst/>
            <a:gdLst/>
            <a:ahLst/>
            <a:cxnLst/>
            <a:rect l="l" t="t" r="r" b="b"/>
            <a:pathLst>
              <a:path w="6566688" h="1288712">
                <a:moveTo>
                  <a:pt x="0" y="0"/>
                </a:moveTo>
                <a:lnTo>
                  <a:pt x="6566688" y="0"/>
                </a:lnTo>
                <a:lnTo>
                  <a:pt x="6566688" y="1288712"/>
                </a:lnTo>
                <a:lnTo>
                  <a:pt x="0" y="12887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497287" y="6198597"/>
            <a:ext cx="7403209" cy="1897072"/>
          </a:xfrm>
          <a:custGeom>
            <a:avLst/>
            <a:gdLst/>
            <a:ahLst/>
            <a:cxnLst/>
            <a:rect l="l" t="t" r="r" b="b"/>
            <a:pathLst>
              <a:path w="7403209" h="1897072">
                <a:moveTo>
                  <a:pt x="0" y="0"/>
                </a:moveTo>
                <a:lnTo>
                  <a:pt x="7403209" y="0"/>
                </a:lnTo>
                <a:lnTo>
                  <a:pt x="7403209" y="1897072"/>
                </a:lnTo>
                <a:lnTo>
                  <a:pt x="0" y="18970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307547" y="2156123"/>
            <a:ext cx="4561006" cy="3111202"/>
          </a:xfrm>
          <a:custGeom>
            <a:avLst/>
            <a:gdLst/>
            <a:ahLst/>
            <a:cxnLst/>
            <a:rect l="l" t="t" r="r" b="b"/>
            <a:pathLst>
              <a:path w="4561006" h="3111202">
                <a:moveTo>
                  <a:pt x="0" y="0"/>
                </a:moveTo>
                <a:lnTo>
                  <a:pt x="4561006" y="0"/>
                </a:lnTo>
                <a:lnTo>
                  <a:pt x="4561006" y="3111202"/>
                </a:lnTo>
                <a:lnTo>
                  <a:pt x="0" y="31112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187891" y="2156123"/>
            <a:ext cx="4472777" cy="3028201"/>
          </a:xfrm>
          <a:custGeom>
            <a:avLst/>
            <a:gdLst/>
            <a:ahLst/>
            <a:cxnLst/>
            <a:rect l="l" t="t" r="r" b="b"/>
            <a:pathLst>
              <a:path w="4472777" h="3028201">
                <a:moveTo>
                  <a:pt x="0" y="0"/>
                </a:moveTo>
                <a:lnTo>
                  <a:pt x="4472776" y="0"/>
                </a:lnTo>
                <a:lnTo>
                  <a:pt x="4472776" y="3028201"/>
                </a:lnTo>
                <a:lnTo>
                  <a:pt x="0" y="302820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31425" y="409575"/>
            <a:ext cx="15225150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19"/>
              </a:lnSpc>
            </a:pPr>
            <a:r>
              <a:rPr lang="en-US" sz="4099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RESULTS(Explicitly mentioned in Report)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23707" y="1445618"/>
            <a:ext cx="2526640" cy="397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3"/>
              </a:lnSpc>
            </a:pPr>
            <a:r>
              <a:rPr lang="en-US" sz="2628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ThingSpeak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07808" y="1451154"/>
            <a:ext cx="2245936" cy="419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0"/>
              </a:lnSpc>
            </a:pPr>
            <a:r>
              <a:rPr lang="en-US" sz="2775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Wokwi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07808" y="5615052"/>
            <a:ext cx="3274482" cy="290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7"/>
              </a:lnSpc>
            </a:pPr>
            <a:r>
              <a:rPr lang="en-US" sz="1922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Buzzer and Red LED 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37115" y="5562600"/>
            <a:ext cx="6923552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291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Email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3950" y="8914802"/>
            <a:ext cx="18414820" cy="1372198"/>
          </a:xfrm>
          <a:custGeom>
            <a:avLst/>
            <a:gdLst/>
            <a:ahLst/>
            <a:cxnLst/>
            <a:rect l="l" t="t" r="r" b="b"/>
            <a:pathLst>
              <a:path w="18414820" h="1372198">
                <a:moveTo>
                  <a:pt x="0" y="0"/>
                </a:moveTo>
                <a:lnTo>
                  <a:pt x="18414820" y="0"/>
                </a:lnTo>
                <a:lnTo>
                  <a:pt x="18414820" y="1372198"/>
                </a:lnTo>
                <a:lnTo>
                  <a:pt x="0" y="1372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819400" y="3145368"/>
            <a:ext cx="10677198" cy="2013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710"/>
              </a:lnSpc>
              <a:spcBef>
                <a:spcPct val="0"/>
              </a:spcBef>
            </a:pPr>
            <a:r>
              <a:rPr lang="en-US" sz="13800" b="1" dirty="0">
                <a:solidFill>
                  <a:srgbClr val="C58A23"/>
                </a:solidFill>
                <a:latin typeface="+mj-lt"/>
                <a:ea typeface="Amsterdam One"/>
                <a:cs typeface="Amsterdam One"/>
                <a:sym typeface="Amsterdam One"/>
              </a:rPr>
              <a:t>THANK 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312</Words>
  <Application>Microsoft Office PowerPoint</Application>
  <PresentationFormat>Custom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Alata</vt:lpstr>
      <vt:lpstr>Arial</vt:lpstr>
      <vt:lpstr>Arimo Italics</vt:lpstr>
      <vt:lpstr>Calibri</vt:lpstr>
      <vt:lpstr>Arimo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Temperature_Humidity_Grp31</dc:title>
  <cp:lastModifiedBy>Swapan Jain</cp:lastModifiedBy>
  <cp:revision>4</cp:revision>
  <dcterms:created xsi:type="dcterms:W3CDTF">2006-08-16T00:00:00Z</dcterms:created>
  <dcterms:modified xsi:type="dcterms:W3CDTF">2025-04-03T06:07:32Z</dcterms:modified>
  <dc:identifier>DAGjGkDB2ss</dc:identifier>
</cp:coreProperties>
</file>