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ovelace Bold" charset="1" panose="00000700000000000000"/>
      <p:regular r:id="rId18"/>
    </p:embeddedFont>
    <p:embeddedFont>
      <p:font typeface="Lovelace" charset="1" panose="00000500000000000000"/>
      <p:regular r:id="rId19"/>
    </p:embeddedFont>
    <p:embeddedFont>
      <p:font typeface="TT Hoves" charset="1" panose="02000003020000060003"/>
      <p:regular r:id="rId20"/>
    </p:embeddedFont>
    <p:embeddedFont>
      <p:font typeface="TT Hoves Bold" charset="1" panose="02000003020000060003"/>
      <p:regular r:id="rId21"/>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2.xml" Type="http://schemas.openxmlformats.org/officeDocument/2006/relationships/notesSlide"/><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I’m Savya. I am here to present to you the project that I have completed as part of my Data Analytics Bootcamp in Codebasics using PowerBI. This project is going to be about AtliQ Hotels, which is going to be in the hospitality domain. Before going to the dashboard, first, let's understand what Atliq Hotels is.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AtliQ owns five-star hotels across 4 cities in India, i.e., Hyderabad, Mumbai, Delhi, and Bangalore. They have been in this industry for 20 years now. Due to the market strategies of competitors, AtliQ was losing its market share and revenue. So they wanted to incorporate a Data Analytics team to boost their performance and strengthen their position in the market. I am acting as a Data Analyst here to provide insights to their team.</a:t>
            </a:r>
          </a:p>
          <a:p>
            <a:r>
              <a:rPr lang="en-US"/>
              <a:t>So these are all the different properties owned by Atliq in different cities. All these in white go under the luxury category and yellow belong to the business category.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3140556" y="7889271"/>
            <a:ext cx="8338513" cy="8338513"/>
          </a:xfrm>
          <a:custGeom>
            <a:avLst/>
            <a:gdLst/>
            <a:ahLst/>
            <a:cxnLst/>
            <a:rect r="r" b="b" t="t" l="l"/>
            <a:pathLst>
              <a:path h="8338513" w="8338513">
                <a:moveTo>
                  <a:pt x="0" y="0"/>
                </a:moveTo>
                <a:lnTo>
                  <a:pt x="8338512" y="0"/>
                </a:lnTo>
                <a:lnTo>
                  <a:pt x="8338512" y="8338512"/>
                </a:lnTo>
                <a:lnTo>
                  <a:pt x="0" y="83385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3090770" y="-5871599"/>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730665" y="1934068"/>
            <a:ext cx="8826669" cy="1645893"/>
          </a:xfrm>
          <a:prstGeom prst="rect">
            <a:avLst/>
          </a:prstGeom>
        </p:spPr>
        <p:txBody>
          <a:bodyPr anchor="t" rtlCol="false" tIns="0" lIns="0" bIns="0" rIns="0">
            <a:spAutoFit/>
          </a:bodyPr>
          <a:lstStyle/>
          <a:p>
            <a:pPr algn="ctr">
              <a:lnSpc>
                <a:spcPts val="10955"/>
              </a:lnSpc>
            </a:pPr>
            <a:r>
              <a:rPr lang="en-US" b="true" sz="14044" spc="-870">
                <a:solidFill>
                  <a:srgbClr val="FBF9F5"/>
                </a:solidFill>
                <a:latin typeface="Lovelace Bold"/>
                <a:ea typeface="Lovelace Bold"/>
                <a:cs typeface="Lovelace Bold"/>
                <a:sym typeface="Lovelace Bold"/>
              </a:rPr>
              <a:t>ATLIQ</a:t>
            </a:r>
          </a:p>
        </p:txBody>
      </p:sp>
      <p:sp>
        <p:nvSpPr>
          <p:cNvPr name="Freeform 5" id="5"/>
          <p:cNvSpPr/>
          <p:nvPr/>
        </p:nvSpPr>
        <p:spPr>
          <a:xfrm flipH="false" flipV="false" rot="3066062">
            <a:off x="12723572" y="2791665"/>
            <a:ext cx="773256" cy="773256"/>
          </a:xfrm>
          <a:custGeom>
            <a:avLst/>
            <a:gdLst/>
            <a:ahLst/>
            <a:cxnLst/>
            <a:rect r="r" b="b" t="t" l="l"/>
            <a:pathLst>
              <a:path h="773256" w="773256">
                <a:moveTo>
                  <a:pt x="0" y="0"/>
                </a:moveTo>
                <a:lnTo>
                  <a:pt x="773256" y="0"/>
                </a:lnTo>
                <a:lnTo>
                  <a:pt x="773256" y="773256"/>
                </a:lnTo>
                <a:lnTo>
                  <a:pt x="0" y="7732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620492" y="3937094"/>
            <a:ext cx="15047017" cy="3952176"/>
          </a:xfrm>
          <a:prstGeom prst="rect">
            <a:avLst/>
          </a:prstGeom>
        </p:spPr>
        <p:txBody>
          <a:bodyPr anchor="t" rtlCol="false" tIns="0" lIns="0" bIns="0" rIns="0">
            <a:spAutoFit/>
          </a:bodyPr>
          <a:lstStyle/>
          <a:p>
            <a:pPr algn="ctr">
              <a:lnSpc>
                <a:spcPts val="15374"/>
              </a:lnSpc>
            </a:pPr>
            <a:r>
              <a:rPr lang="en-US" sz="13976" spc="-866">
                <a:solidFill>
                  <a:srgbClr val="FBF9F5"/>
                </a:solidFill>
                <a:latin typeface="Lovelace"/>
                <a:ea typeface="Lovelace"/>
                <a:cs typeface="Lovelace"/>
                <a:sym typeface="Lovelace"/>
              </a:rPr>
              <a:t>HOSPITALITY ANALYSIS</a:t>
            </a:r>
          </a:p>
        </p:txBody>
      </p:sp>
      <p:sp>
        <p:nvSpPr>
          <p:cNvPr name="Freeform 7" id="7"/>
          <p:cNvSpPr/>
          <p:nvPr/>
        </p:nvSpPr>
        <p:spPr>
          <a:xfrm flipH="false" flipV="false" rot="0">
            <a:off x="-79398" y="1028700"/>
            <a:ext cx="5277354" cy="352918"/>
          </a:xfrm>
          <a:custGeom>
            <a:avLst/>
            <a:gdLst/>
            <a:ahLst/>
            <a:cxnLst/>
            <a:rect r="r" b="b" t="t" l="l"/>
            <a:pathLst>
              <a:path h="352918" w="5277354">
                <a:moveTo>
                  <a:pt x="0" y="0"/>
                </a:moveTo>
                <a:lnTo>
                  <a:pt x="5277354" y="0"/>
                </a:lnTo>
                <a:lnTo>
                  <a:pt x="5277354" y="352918"/>
                </a:lnTo>
                <a:lnTo>
                  <a:pt x="0" y="3529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9476467" y="9407482"/>
            <a:ext cx="5587867" cy="463419"/>
          </a:xfrm>
          <a:prstGeom prst="rect">
            <a:avLst/>
          </a:prstGeom>
        </p:spPr>
        <p:txBody>
          <a:bodyPr anchor="t" rtlCol="false" tIns="0" lIns="0" bIns="0" rIns="0">
            <a:spAutoFit/>
          </a:bodyPr>
          <a:lstStyle/>
          <a:p>
            <a:pPr algn="l">
              <a:lnSpc>
                <a:spcPts val="3857"/>
              </a:lnSpc>
            </a:pPr>
            <a:r>
              <a:rPr lang="en-US" sz="2755" spc="187">
                <a:solidFill>
                  <a:srgbClr val="FBF9F5"/>
                </a:solidFill>
                <a:latin typeface="TT Hoves"/>
                <a:ea typeface="TT Hoves"/>
                <a:cs typeface="TT Hoves"/>
                <a:sym typeface="TT Hoves"/>
              </a:rPr>
              <a:t>DESIGNED &amp; PRESENTED BY - </a:t>
            </a:r>
          </a:p>
        </p:txBody>
      </p:sp>
      <p:sp>
        <p:nvSpPr>
          <p:cNvPr name="TextBox 9" id="9"/>
          <p:cNvSpPr txBox="true"/>
          <p:nvPr/>
        </p:nvSpPr>
        <p:spPr>
          <a:xfrm rot="0">
            <a:off x="13530110" y="9407482"/>
            <a:ext cx="3729190" cy="463419"/>
          </a:xfrm>
          <a:prstGeom prst="rect">
            <a:avLst/>
          </a:prstGeom>
        </p:spPr>
        <p:txBody>
          <a:bodyPr anchor="t" rtlCol="false" tIns="0" lIns="0" bIns="0" rIns="0">
            <a:spAutoFit/>
          </a:bodyPr>
          <a:lstStyle/>
          <a:p>
            <a:pPr algn="r">
              <a:lnSpc>
                <a:spcPts val="3857"/>
              </a:lnSpc>
            </a:pPr>
            <a:r>
              <a:rPr lang="en-US" b="true" sz="2755">
                <a:solidFill>
                  <a:srgbClr val="FBF9F5"/>
                </a:solidFill>
                <a:latin typeface="TT Hoves Bold"/>
                <a:ea typeface="TT Hoves Bold"/>
                <a:cs typeface="TT Hoves Bold"/>
                <a:sym typeface="TT Hoves Bold"/>
              </a:rPr>
              <a:t>SAVYA SREE</a:t>
            </a:r>
          </a:p>
        </p:txBody>
      </p:sp>
      <p:sp>
        <p:nvSpPr>
          <p:cNvPr name="Freeform 10" id="10"/>
          <p:cNvSpPr/>
          <p:nvPr/>
        </p:nvSpPr>
        <p:spPr>
          <a:xfrm flipH="true" flipV="false" rot="0">
            <a:off x="13010646" y="8905382"/>
            <a:ext cx="5277354" cy="352918"/>
          </a:xfrm>
          <a:custGeom>
            <a:avLst/>
            <a:gdLst/>
            <a:ahLst/>
            <a:cxnLst/>
            <a:rect r="r" b="b" t="t" l="l"/>
            <a:pathLst>
              <a:path h="352918" w="5277354">
                <a:moveTo>
                  <a:pt x="5277354" y="0"/>
                </a:moveTo>
                <a:lnTo>
                  <a:pt x="0" y="0"/>
                </a:lnTo>
                <a:lnTo>
                  <a:pt x="0" y="352918"/>
                </a:lnTo>
                <a:lnTo>
                  <a:pt x="5277354" y="352918"/>
                </a:lnTo>
                <a:lnTo>
                  <a:pt x="527735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15496927" y="-4169256"/>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524662" y="8045939"/>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55406" y="9258300"/>
            <a:ext cx="1364803" cy="1253137"/>
          </a:xfrm>
          <a:custGeom>
            <a:avLst/>
            <a:gdLst/>
            <a:ahLst/>
            <a:cxnLst/>
            <a:rect r="r" b="b" t="t" l="l"/>
            <a:pathLst>
              <a:path h="1253137" w="1364803">
                <a:moveTo>
                  <a:pt x="0" y="0"/>
                </a:moveTo>
                <a:lnTo>
                  <a:pt x="1364803" y="0"/>
                </a:lnTo>
                <a:lnTo>
                  <a:pt x="1364803" y="1253137"/>
                </a:lnTo>
                <a:lnTo>
                  <a:pt x="0" y="12531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698025" y="449840"/>
            <a:ext cx="4891950" cy="1157721"/>
            <a:chOff x="0" y="0"/>
            <a:chExt cx="1288415" cy="304914"/>
          </a:xfrm>
        </p:grpSpPr>
        <p:sp>
          <p:nvSpPr>
            <p:cNvPr name="Freeform 6" id="6"/>
            <p:cNvSpPr/>
            <p:nvPr/>
          </p:nvSpPr>
          <p:spPr>
            <a:xfrm flipH="false" flipV="false" rot="0">
              <a:off x="0" y="0"/>
              <a:ext cx="1288415" cy="304914"/>
            </a:xfrm>
            <a:custGeom>
              <a:avLst/>
              <a:gdLst/>
              <a:ahLst/>
              <a:cxnLst/>
              <a:rect r="r" b="b" t="t" l="l"/>
              <a:pathLst>
                <a:path h="304914" w="1288415">
                  <a:moveTo>
                    <a:pt x="152457" y="0"/>
                  </a:moveTo>
                  <a:lnTo>
                    <a:pt x="1135958" y="0"/>
                  </a:lnTo>
                  <a:cubicBezTo>
                    <a:pt x="1176392" y="0"/>
                    <a:pt x="1215170" y="16062"/>
                    <a:pt x="1243761" y="44654"/>
                  </a:cubicBezTo>
                  <a:cubicBezTo>
                    <a:pt x="1272352" y="73245"/>
                    <a:pt x="1288415" y="112023"/>
                    <a:pt x="1288415" y="152457"/>
                  </a:cubicBezTo>
                  <a:lnTo>
                    <a:pt x="1288415" y="152457"/>
                  </a:lnTo>
                  <a:cubicBezTo>
                    <a:pt x="1288415" y="236657"/>
                    <a:pt x="1220157" y="304914"/>
                    <a:pt x="1135958" y="304914"/>
                  </a:cubicBezTo>
                  <a:lnTo>
                    <a:pt x="152457" y="304914"/>
                  </a:lnTo>
                  <a:cubicBezTo>
                    <a:pt x="68257" y="304914"/>
                    <a:pt x="0" y="236657"/>
                    <a:pt x="0" y="152457"/>
                  </a:cubicBezTo>
                  <a:lnTo>
                    <a:pt x="0" y="152457"/>
                  </a:lnTo>
                  <a:cubicBezTo>
                    <a:pt x="0" y="68257"/>
                    <a:pt x="68257" y="0"/>
                    <a:pt x="152457" y="0"/>
                  </a:cubicBezTo>
                  <a:close/>
                </a:path>
              </a:pathLst>
            </a:custGeom>
            <a:solidFill>
              <a:srgbClr val="FFBD59"/>
            </a:solidFill>
          </p:spPr>
        </p:sp>
        <p:sp>
          <p:nvSpPr>
            <p:cNvPr name="TextBox 7" id="7"/>
            <p:cNvSpPr txBox="true"/>
            <p:nvPr/>
          </p:nvSpPr>
          <p:spPr>
            <a:xfrm>
              <a:off x="0" y="-47625"/>
              <a:ext cx="1288415" cy="35253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138502" y="698698"/>
            <a:ext cx="4272845" cy="707628"/>
          </a:xfrm>
          <a:prstGeom prst="rect">
            <a:avLst/>
          </a:prstGeom>
        </p:spPr>
        <p:txBody>
          <a:bodyPr anchor="t" rtlCol="false" tIns="0" lIns="0" bIns="0" rIns="0">
            <a:spAutoFit/>
          </a:bodyPr>
          <a:lstStyle/>
          <a:p>
            <a:pPr algn="ctr" marL="0" indent="0" lvl="0">
              <a:lnSpc>
                <a:spcPts val="5419"/>
              </a:lnSpc>
              <a:spcBef>
                <a:spcPct val="0"/>
              </a:spcBef>
            </a:pPr>
            <a:r>
              <a:rPr lang="en-US" b="true" sz="4971" spc="367">
                <a:solidFill>
                  <a:srgbClr val="5780C0"/>
                </a:solidFill>
                <a:latin typeface="TT Hoves Bold"/>
                <a:ea typeface="TT Hoves Bold"/>
                <a:cs typeface="TT Hoves Bold"/>
                <a:sym typeface="TT Hoves Bold"/>
              </a:rPr>
              <a:t>ATLIQ </a:t>
            </a:r>
          </a:p>
        </p:txBody>
      </p:sp>
      <p:sp>
        <p:nvSpPr>
          <p:cNvPr name="AutoShape 9" id="9"/>
          <p:cNvSpPr/>
          <p:nvPr/>
        </p:nvSpPr>
        <p:spPr>
          <a:xfrm>
            <a:off x="2501643" y="2682459"/>
            <a:ext cx="12995284" cy="0"/>
          </a:xfrm>
          <a:prstGeom prst="line">
            <a:avLst/>
          </a:prstGeom>
          <a:ln cap="flat" w="38100">
            <a:solidFill>
              <a:srgbClr val="FFFFFF"/>
            </a:solidFill>
            <a:prstDash val="solid"/>
            <a:headEnd type="none" len="sm" w="sm"/>
            <a:tailEnd type="none" len="sm" w="sm"/>
          </a:ln>
        </p:spPr>
      </p:sp>
      <p:sp>
        <p:nvSpPr>
          <p:cNvPr name="AutoShape 10" id="10"/>
          <p:cNvSpPr/>
          <p:nvPr/>
        </p:nvSpPr>
        <p:spPr>
          <a:xfrm>
            <a:off x="9144000" y="1607560"/>
            <a:ext cx="0" cy="1074898"/>
          </a:xfrm>
          <a:prstGeom prst="line">
            <a:avLst/>
          </a:prstGeom>
          <a:ln cap="flat" w="38100">
            <a:solidFill>
              <a:srgbClr val="FFFFFF"/>
            </a:solidFill>
            <a:prstDash val="solid"/>
            <a:headEnd type="none" len="sm" w="sm"/>
            <a:tailEnd type="none" len="sm" w="sm"/>
          </a:ln>
        </p:spPr>
      </p:sp>
      <p:sp>
        <p:nvSpPr>
          <p:cNvPr name="AutoShape 11" id="11"/>
          <p:cNvSpPr/>
          <p:nvPr/>
        </p:nvSpPr>
        <p:spPr>
          <a:xfrm>
            <a:off x="2520693" y="2682459"/>
            <a:ext cx="0" cy="1074898"/>
          </a:xfrm>
          <a:prstGeom prst="line">
            <a:avLst/>
          </a:prstGeom>
          <a:ln cap="flat" w="38100">
            <a:solidFill>
              <a:srgbClr val="FFFFFF"/>
            </a:solidFill>
            <a:prstDash val="solid"/>
            <a:headEnd type="none" len="sm" w="sm"/>
            <a:tailEnd type="none" len="sm" w="sm"/>
          </a:ln>
        </p:spPr>
      </p:sp>
      <p:sp>
        <p:nvSpPr>
          <p:cNvPr name="AutoShape 12" id="12"/>
          <p:cNvSpPr/>
          <p:nvPr/>
        </p:nvSpPr>
        <p:spPr>
          <a:xfrm>
            <a:off x="7026627" y="2682459"/>
            <a:ext cx="0" cy="1074898"/>
          </a:xfrm>
          <a:prstGeom prst="line">
            <a:avLst/>
          </a:prstGeom>
          <a:ln cap="flat" w="38100">
            <a:solidFill>
              <a:srgbClr val="FFFFFF"/>
            </a:solidFill>
            <a:prstDash val="solid"/>
            <a:headEnd type="none" len="sm" w="sm"/>
            <a:tailEnd type="none" len="sm" w="sm"/>
          </a:ln>
        </p:spPr>
      </p:sp>
      <p:sp>
        <p:nvSpPr>
          <p:cNvPr name="AutoShape 13" id="13"/>
          <p:cNvSpPr/>
          <p:nvPr/>
        </p:nvSpPr>
        <p:spPr>
          <a:xfrm>
            <a:off x="11531952" y="2682459"/>
            <a:ext cx="0" cy="1074898"/>
          </a:xfrm>
          <a:prstGeom prst="line">
            <a:avLst/>
          </a:prstGeom>
          <a:ln cap="flat" w="38100">
            <a:solidFill>
              <a:srgbClr val="FFFFFF"/>
            </a:solidFill>
            <a:prstDash val="solid"/>
            <a:headEnd type="none" len="sm" w="sm"/>
            <a:tailEnd type="none" len="sm" w="sm"/>
          </a:ln>
        </p:spPr>
      </p:sp>
      <p:sp>
        <p:nvSpPr>
          <p:cNvPr name="AutoShape 14" id="14"/>
          <p:cNvSpPr/>
          <p:nvPr/>
        </p:nvSpPr>
        <p:spPr>
          <a:xfrm>
            <a:off x="15515977" y="2682459"/>
            <a:ext cx="0" cy="1074898"/>
          </a:xfrm>
          <a:prstGeom prst="line">
            <a:avLst/>
          </a:prstGeom>
          <a:ln cap="flat" w="38100">
            <a:solidFill>
              <a:srgbClr val="FFFFFF"/>
            </a:solidFill>
            <a:prstDash val="solid"/>
            <a:headEnd type="none" len="sm" w="sm"/>
            <a:tailEnd type="none" len="sm" w="sm"/>
          </a:ln>
        </p:spPr>
      </p:sp>
      <p:grpSp>
        <p:nvGrpSpPr>
          <p:cNvPr name="Group 15" id="15"/>
          <p:cNvGrpSpPr/>
          <p:nvPr/>
        </p:nvGrpSpPr>
        <p:grpSpPr>
          <a:xfrm rot="0">
            <a:off x="1028700" y="3757357"/>
            <a:ext cx="3155995" cy="960837"/>
            <a:chOff x="0" y="0"/>
            <a:chExt cx="831209" cy="253060"/>
          </a:xfrm>
        </p:grpSpPr>
        <p:sp>
          <p:nvSpPr>
            <p:cNvPr name="Freeform 16" id="16"/>
            <p:cNvSpPr/>
            <p:nvPr/>
          </p:nvSpPr>
          <p:spPr>
            <a:xfrm flipH="false" flipV="false" rot="0">
              <a:off x="0" y="0"/>
              <a:ext cx="831209" cy="253060"/>
            </a:xfrm>
            <a:custGeom>
              <a:avLst/>
              <a:gdLst/>
              <a:ahLst/>
              <a:cxnLst/>
              <a:rect r="r" b="b" t="t" l="l"/>
              <a:pathLst>
                <a:path h="253060" w="831209">
                  <a:moveTo>
                    <a:pt x="126530" y="0"/>
                  </a:moveTo>
                  <a:lnTo>
                    <a:pt x="704679" y="0"/>
                  </a:lnTo>
                  <a:cubicBezTo>
                    <a:pt x="774559" y="0"/>
                    <a:pt x="831209" y="56649"/>
                    <a:pt x="831209" y="126530"/>
                  </a:cubicBezTo>
                  <a:lnTo>
                    <a:pt x="831209" y="126530"/>
                  </a:lnTo>
                  <a:cubicBezTo>
                    <a:pt x="831209" y="196411"/>
                    <a:pt x="774559" y="253060"/>
                    <a:pt x="704679" y="253060"/>
                  </a:cubicBezTo>
                  <a:lnTo>
                    <a:pt x="126530" y="253060"/>
                  </a:lnTo>
                  <a:cubicBezTo>
                    <a:pt x="56649" y="253060"/>
                    <a:pt x="0" y="196411"/>
                    <a:pt x="0" y="126530"/>
                  </a:cubicBezTo>
                  <a:lnTo>
                    <a:pt x="0" y="126530"/>
                  </a:lnTo>
                  <a:cubicBezTo>
                    <a:pt x="0" y="56649"/>
                    <a:pt x="56649" y="0"/>
                    <a:pt x="126530" y="0"/>
                  </a:cubicBezTo>
                  <a:close/>
                </a:path>
              </a:pathLst>
            </a:custGeom>
            <a:solidFill>
              <a:srgbClr val="FFFFFF"/>
            </a:solidFill>
          </p:spPr>
        </p:sp>
        <p:sp>
          <p:nvSpPr>
            <p:cNvPr name="TextBox 17" id="17"/>
            <p:cNvSpPr txBox="true"/>
            <p:nvPr/>
          </p:nvSpPr>
          <p:spPr>
            <a:xfrm>
              <a:off x="0" y="-47625"/>
              <a:ext cx="831209" cy="300685"/>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819409" y="4013501"/>
            <a:ext cx="3574577" cy="486649"/>
          </a:xfrm>
          <a:prstGeom prst="rect">
            <a:avLst/>
          </a:prstGeom>
        </p:spPr>
        <p:txBody>
          <a:bodyPr anchor="t" rtlCol="false" tIns="0" lIns="0" bIns="0" rIns="0">
            <a:spAutoFit/>
          </a:bodyPr>
          <a:lstStyle/>
          <a:p>
            <a:pPr algn="ctr" marL="0" indent="0" lvl="0">
              <a:lnSpc>
                <a:spcPts val="3784"/>
              </a:lnSpc>
              <a:spcBef>
                <a:spcPct val="0"/>
              </a:spcBef>
            </a:pPr>
            <a:r>
              <a:rPr lang="en-US" b="true" sz="3471" spc="90">
                <a:solidFill>
                  <a:srgbClr val="5780C0"/>
                </a:solidFill>
                <a:latin typeface="TT Hoves Bold"/>
                <a:ea typeface="TT Hoves Bold"/>
                <a:cs typeface="TT Hoves Bold"/>
                <a:sym typeface="TT Hoves Bold"/>
              </a:rPr>
              <a:t>HYDERABAD</a:t>
            </a:r>
          </a:p>
        </p:txBody>
      </p:sp>
      <p:grpSp>
        <p:nvGrpSpPr>
          <p:cNvPr name="Group 19" id="19"/>
          <p:cNvGrpSpPr/>
          <p:nvPr/>
        </p:nvGrpSpPr>
        <p:grpSpPr>
          <a:xfrm rot="0">
            <a:off x="5429580" y="3757357"/>
            <a:ext cx="3155995" cy="960837"/>
            <a:chOff x="0" y="0"/>
            <a:chExt cx="831209" cy="253060"/>
          </a:xfrm>
        </p:grpSpPr>
        <p:sp>
          <p:nvSpPr>
            <p:cNvPr name="Freeform 20" id="20"/>
            <p:cNvSpPr/>
            <p:nvPr/>
          </p:nvSpPr>
          <p:spPr>
            <a:xfrm flipH="false" flipV="false" rot="0">
              <a:off x="0" y="0"/>
              <a:ext cx="831209" cy="253060"/>
            </a:xfrm>
            <a:custGeom>
              <a:avLst/>
              <a:gdLst/>
              <a:ahLst/>
              <a:cxnLst/>
              <a:rect r="r" b="b" t="t" l="l"/>
              <a:pathLst>
                <a:path h="253060" w="831209">
                  <a:moveTo>
                    <a:pt x="126530" y="0"/>
                  </a:moveTo>
                  <a:lnTo>
                    <a:pt x="704679" y="0"/>
                  </a:lnTo>
                  <a:cubicBezTo>
                    <a:pt x="774559" y="0"/>
                    <a:pt x="831209" y="56649"/>
                    <a:pt x="831209" y="126530"/>
                  </a:cubicBezTo>
                  <a:lnTo>
                    <a:pt x="831209" y="126530"/>
                  </a:lnTo>
                  <a:cubicBezTo>
                    <a:pt x="831209" y="196411"/>
                    <a:pt x="774559" y="253060"/>
                    <a:pt x="704679" y="253060"/>
                  </a:cubicBezTo>
                  <a:lnTo>
                    <a:pt x="126530" y="253060"/>
                  </a:lnTo>
                  <a:cubicBezTo>
                    <a:pt x="56649" y="253060"/>
                    <a:pt x="0" y="196411"/>
                    <a:pt x="0" y="126530"/>
                  </a:cubicBezTo>
                  <a:lnTo>
                    <a:pt x="0" y="126530"/>
                  </a:lnTo>
                  <a:cubicBezTo>
                    <a:pt x="0" y="56649"/>
                    <a:pt x="56649" y="0"/>
                    <a:pt x="126530" y="0"/>
                  </a:cubicBezTo>
                  <a:close/>
                </a:path>
              </a:pathLst>
            </a:custGeom>
            <a:solidFill>
              <a:srgbClr val="FFFFFF"/>
            </a:solidFill>
          </p:spPr>
        </p:sp>
        <p:sp>
          <p:nvSpPr>
            <p:cNvPr name="TextBox 21" id="21"/>
            <p:cNvSpPr txBox="true"/>
            <p:nvPr/>
          </p:nvSpPr>
          <p:spPr>
            <a:xfrm>
              <a:off x="0" y="-47625"/>
              <a:ext cx="831209" cy="300685"/>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9833350" y="3757357"/>
            <a:ext cx="3155995" cy="960837"/>
            <a:chOff x="0" y="0"/>
            <a:chExt cx="831209" cy="253060"/>
          </a:xfrm>
        </p:grpSpPr>
        <p:sp>
          <p:nvSpPr>
            <p:cNvPr name="Freeform 23" id="23"/>
            <p:cNvSpPr/>
            <p:nvPr/>
          </p:nvSpPr>
          <p:spPr>
            <a:xfrm flipH="false" flipV="false" rot="0">
              <a:off x="0" y="0"/>
              <a:ext cx="831209" cy="253060"/>
            </a:xfrm>
            <a:custGeom>
              <a:avLst/>
              <a:gdLst/>
              <a:ahLst/>
              <a:cxnLst/>
              <a:rect r="r" b="b" t="t" l="l"/>
              <a:pathLst>
                <a:path h="253060" w="831209">
                  <a:moveTo>
                    <a:pt x="126530" y="0"/>
                  </a:moveTo>
                  <a:lnTo>
                    <a:pt x="704679" y="0"/>
                  </a:lnTo>
                  <a:cubicBezTo>
                    <a:pt x="774559" y="0"/>
                    <a:pt x="831209" y="56649"/>
                    <a:pt x="831209" y="126530"/>
                  </a:cubicBezTo>
                  <a:lnTo>
                    <a:pt x="831209" y="126530"/>
                  </a:lnTo>
                  <a:cubicBezTo>
                    <a:pt x="831209" y="196411"/>
                    <a:pt x="774559" y="253060"/>
                    <a:pt x="704679" y="253060"/>
                  </a:cubicBezTo>
                  <a:lnTo>
                    <a:pt x="126530" y="253060"/>
                  </a:lnTo>
                  <a:cubicBezTo>
                    <a:pt x="56649" y="253060"/>
                    <a:pt x="0" y="196411"/>
                    <a:pt x="0" y="126530"/>
                  </a:cubicBezTo>
                  <a:lnTo>
                    <a:pt x="0" y="126530"/>
                  </a:lnTo>
                  <a:cubicBezTo>
                    <a:pt x="0" y="56649"/>
                    <a:pt x="56649" y="0"/>
                    <a:pt x="126530" y="0"/>
                  </a:cubicBezTo>
                  <a:close/>
                </a:path>
              </a:pathLst>
            </a:custGeom>
            <a:solidFill>
              <a:srgbClr val="FFFFFF"/>
            </a:solidFill>
          </p:spPr>
        </p:sp>
        <p:sp>
          <p:nvSpPr>
            <p:cNvPr name="TextBox 24" id="24"/>
            <p:cNvSpPr txBox="true"/>
            <p:nvPr/>
          </p:nvSpPr>
          <p:spPr>
            <a:xfrm>
              <a:off x="0" y="-47625"/>
              <a:ext cx="831209" cy="300685"/>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13918929" y="3757357"/>
            <a:ext cx="3155995" cy="960837"/>
            <a:chOff x="0" y="0"/>
            <a:chExt cx="831209" cy="253060"/>
          </a:xfrm>
        </p:grpSpPr>
        <p:sp>
          <p:nvSpPr>
            <p:cNvPr name="Freeform 26" id="26"/>
            <p:cNvSpPr/>
            <p:nvPr/>
          </p:nvSpPr>
          <p:spPr>
            <a:xfrm flipH="false" flipV="false" rot="0">
              <a:off x="0" y="0"/>
              <a:ext cx="831209" cy="253060"/>
            </a:xfrm>
            <a:custGeom>
              <a:avLst/>
              <a:gdLst/>
              <a:ahLst/>
              <a:cxnLst/>
              <a:rect r="r" b="b" t="t" l="l"/>
              <a:pathLst>
                <a:path h="253060" w="831209">
                  <a:moveTo>
                    <a:pt x="126530" y="0"/>
                  </a:moveTo>
                  <a:lnTo>
                    <a:pt x="704679" y="0"/>
                  </a:lnTo>
                  <a:cubicBezTo>
                    <a:pt x="774559" y="0"/>
                    <a:pt x="831209" y="56649"/>
                    <a:pt x="831209" y="126530"/>
                  </a:cubicBezTo>
                  <a:lnTo>
                    <a:pt x="831209" y="126530"/>
                  </a:lnTo>
                  <a:cubicBezTo>
                    <a:pt x="831209" y="196411"/>
                    <a:pt x="774559" y="253060"/>
                    <a:pt x="704679" y="253060"/>
                  </a:cubicBezTo>
                  <a:lnTo>
                    <a:pt x="126530" y="253060"/>
                  </a:lnTo>
                  <a:cubicBezTo>
                    <a:pt x="56649" y="253060"/>
                    <a:pt x="0" y="196411"/>
                    <a:pt x="0" y="126530"/>
                  </a:cubicBezTo>
                  <a:lnTo>
                    <a:pt x="0" y="126530"/>
                  </a:lnTo>
                  <a:cubicBezTo>
                    <a:pt x="0" y="56649"/>
                    <a:pt x="56649" y="0"/>
                    <a:pt x="126530" y="0"/>
                  </a:cubicBezTo>
                  <a:close/>
                </a:path>
              </a:pathLst>
            </a:custGeom>
            <a:solidFill>
              <a:srgbClr val="FFFFFF"/>
            </a:solidFill>
          </p:spPr>
        </p:sp>
        <p:sp>
          <p:nvSpPr>
            <p:cNvPr name="TextBox 27" id="27"/>
            <p:cNvSpPr txBox="true"/>
            <p:nvPr/>
          </p:nvSpPr>
          <p:spPr>
            <a:xfrm>
              <a:off x="0" y="-47625"/>
              <a:ext cx="831209" cy="300685"/>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5220289" y="4013501"/>
            <a:ext cx="3574577" cy="486649"/>
          </a:xfrm>
          <a:prstGeom prst="rect">
            <a:avLst/>
          </a:prstGeom>
        </p:spPr>
        <p:txBody>
          <a:bodyPr anchor="t" rtlCol="false" tIns="0" lIns="0" bIns="0" rIns="0">
            <a:spAutoFit/>
          </a:bodyPr>
          <a:lstStyle/>
          <a:p>
            <a:pPr algn="ctr" marL="0" indent="0" lvl="0">
              <a:lnSpc>
                <a:spcPts val="3784"/>
              </a:lnSpc>
              <a:spcBef>
                <a:spcPct val="0"/>
              </a:spcBef>
            </a:pPr>
            <a:r>
              <a:rPr lang="en-US" b="true" sz="3471" spc="90">
                <a:solidFill>
                  <a:srgbClr val="5780C0"/>
                </a:solidFill>
                <a:latin typeface="TT Hoves Bold"/>
                <a:ea typeface="TT Hoves Bold"/>
                <a:cs typeface="TT Hoves Bold"/>
                <a:sym typeface="TT Hoves Bold"/>
              </a:rPr>
              <a:t>MUMBAI</a:t>
            </a:r>
          </a:p>
        </p:txBody>
      </p:sp>
      <p:sp>
        <p:nvSpPr>
          <p:cNvPr name="TextBox 29" id="29"/>
          <p:cNvSpPr txBox="true"/>
          <p:nvPr/>
        </p:nvSpPr>
        <p:spPr>
          <a:xfrm rot="0">
            <a:off x="9569609" y="4013501"/>
            <a:ext cx="3574577" cy="486649"/>
          </a:xfrm>
          <a:prstGeom prst="rect">
            <a:avLst/>
          </a:prstGeom>
        </p:spPr>
        <p:txBody>
          <a:bodyPr anchor="t" rtlCol="false" tIns="0" lIns="0" bIns="0" rIns="0">
            <a:spAutoFit/>
          </a:bodyPr>
          <a:lstStyle/>
          <a:p>
            <a:pPr algn="ctr" marL="0" indent="0" lvl="0">
              <a:lnSpc>
                <a:spcPts val="3784"/>
              </a:lnSpc>
              <a:spcBef>
                <a:spcPct val="0"/>
              </a:spcBef>
            </a:pPr>
            <a:r>
              <a:rPr lang="en-US" b="true" sz="3471" spc="90">
                <a:solidFill>
                  <a:srgbClr val="5780C0"/>
                </a:solidFill>
                <a:latin typeface="TT Hoves Bold"/>
                <a:ea typeface="TT Hoves Bold"/>
                <a:cs typeface="TT Hoves Bold"/>
                <a:sym typeface="TT Hoves Bold"/>
              </a:rPr>
              <a:t>DELHI</a:t>
            </a:r>
          </a:p>
        </p:txBody>
      </p:sp>
      <p:sp>
        <p:nvSpPr>
          <p:cNvPr name="TextBox 30" id="30"/>
          <p:cNvSpPr txBox="true"/>
          <p:nvPr/>
        </p:nvSpPr>
        <p:spPr>
          <a:xfrm rot="0">
            <a:off x="13728688" y="4013501"/>
            <a:ext cx="3574577" cy="486649"/>
          </a:xfrm>
          <a:prstGeom prst="rect">
            <a:avLst/>
          </a:prstGeom>
        </p:spPr>
        <p:txBody>
          <a:bodyPr anchor="t" rtlCol="false" tIns="0" lIns="0" bIns="0" rIns="0">
            <a:spAutoFit/>
          </a:bodyPr>
          <a:lstStyle/>
          <a:p>
            <a:pPr algn="ctr" marL="0" indent="0" lvl="0">
              <a:lnSpc>
                <a:spcPts val="3784"/>
              </a:lnSpc>
              <a:spcBef>
                <a:spcPct val="0"/>
              </a:spcBef>
            </a:pPr>
            <a:r>
              <a:rPr lang="en-US" b="true" sz="3471" spc="90">
                <a:solidFill>
                  <a:srgbClr val="5780C0"/>
                </a:solidFill>
                <a:latin typeface="TT Hoves Bold"/>
                <a:ea typeface="TT Hoves Bold"/>
                <a:cs typeface="TT Hoves Bold"/>
                <a:sym typeface="TT Hoves Bold"/>
              </a:rPr>
              <a:t>BANGALORE</a:t>
            </a:r>
          </a:p>
        </p:txBody>
      </p:sp>
      <p:sp>
        <p:nvSpPr>
          <p:cNvPr name="AutoShape 31" id="31"/>
          <p:cNvSpPr/>
          <p:nvPr/>
        </p:nvSpPr>
        <p:spPr>
          <a:xfrm>
            <a:off x="1672238" y="4718194"/>
            <a:ext cx="0" cy="4588682"/>
          </a:xfrm>
          <a:prstGeom prst="line">
            <a:avLst/>
          </a:prstGeom>
          <a:ln cap="flat" w="38100">
            <a:solidFill>
              <a:srgbClr val="FFFFFF"/>
            </a:solidFill>
            <a:prstDash val="solid"/>
            <a:headEnd type="none" len="sm" w="sm"/>
            <a:tailEnd type="none" len="sm" w="sm"/>
          </a:ln>
        </p:spPr>
      </p:sp>
      <p:sp>
        <p:nvSpPr>
          <p:cNvPr name="AutoShape 32" id="32"/>
          <p:cNvSpPr/>
          <p:nvPr/>
        </p:nvSpPr>
        <p:spPr>
          <a:xfrm flipV="true">
            <a:off x="1691288" y="5162550"/>
            <a:ext cx="545780" cy="0"/>
          </a:xfrm>
          <a:prstGeom prst="line">
            <a:avLst/>
          </a:prstGeom>
          <a:ln cap="flat" w="38100">
            <a:solidFill>
              <a:srgbClr val="FFFFFF"/>
            </a:solidFill>
            <a:prstDash val="solid"/>
            <a:headEnd type="none" len="sm" w="sm"/>
            <a:tailEnd type="none" len="sm" w="sm"/>
          </a:ln>
        </p:spPr>
      </p:sp>
      <p:sp>
        <p:nvSpPr>
          <p:cNvPr name="AutoShape 33" id="33"/>
          <p:cNvSpPr/>
          <p:nvPr/>
        </p:nvSpPr>
        <p:spPr>
          <a:xfrm flipV="true">
            <a:off x="1691288" y="5992177"/>
            <a:ext cx="545780" cy="0"/>
          </a:xfrm>
          <a:prstGeom prst="line">
            <a:avLst/>
          </a:prstGeom>
          <a:ln cap="flat" w="38100">
            <a:solidFill>
              <a:srgbClr val="FFFFFF"/>
            </a:solidFill>
            <a:prstDash val="solid"/>
            <a:headEnd type="none" len="sm" w="sm"/>
            <a:tailEnd type="none" len="sm" w="sm"/>
          </a:ln>
        </p:spPr>
      </p:sp>
      <p:sp>
        <p:nvSpPr>
          <p:cNvPr name="AutoShape 34" id="34"/>
          <p:cNvSpPr/>
          <p:nvPr/>
        </p:nvSpPr>
        <p:spPr>
          <a:xfrm flipV="true">
            <a:off x="1691288" y="6820852"/>
            <a:ext cx="545780" cy="0"/>
          </a:xfrm>
          <a:prstGeom prst="line">
            <a:avLst/>
          </a:prstGeom>
          <a:ln cap="flat" w="38100">
            <a:solidFill>
              <a:srgbClr val="FFFFFF"/>
            </a:solidFill>
            <a:prstDash val="solid"/>
            <a:headEnd type="none" len="sm" w="sm"/>
            <a:tailEnd type="none" len="sm" w="sm"/>
          </a:ln>
        </p:spPr>
      </p:sp>
      <p:sp>
        <p:nvSpPr>
          <p:cNvPr name="AutoShape 35" id="35"/>
          <p:cNvSpPr/>
          <p:nvPr/>
        </p:nvSpPr>
        <p:spPr>
          <a:xfrm flipV="true">
            <a:off x="1691288" y="7649527"/>
            <a:ext cx="545780" cy="0"/>
          </a:xfrm>
          <a:prstGeom prst="line">
            <a:avLst/>
          </a:prstGeom>
          <a:ln cap="flat" w="38100">
            <a:solidFill>
              <a:srgbClr val="FFFFFF"/>
            </a:solidFill>
            <a:prstDash val="solid"/>
            <a:headEnd type="none" len="sm" w="sm"/>
            <a:tailEnd type="none" len="sm" w="sm"/>
          </a:ln>
        </p:spPr>
      </p:sp>
      <p:sp>
        <p:nvSpPr>
          <p:cNvPr name="AutoShape 36" id="36"/>
          <p:cNvSpPr/>
          <p:nvPr/>
        </p:nvSpPr>
        <p:spPr>
          <a:xfrm flipV="true">
            <a:off x="1672238" y="8478202"/>
            <a:ext cx="545780" cy="0"/>
          </a:xfrm>
          <a:prstGeom prst="line">
            <a:avLst/>
          </a:prstGeom>
          <a:ln cap="flat" w="38100">
            <a:solidFill>
              <a:srgbClr val="FFFFFF"/>
            </a:solidFill>
            <a:prstDash val="solid"/>
            <a:headEnd type="none" len="sm" w="sm"/>
            <a:tailEnd type="none" len="sm" w="sm"/>
          </a:ln>
        </p:spPr>
      </p:sp>
      <p:sp>
        <p:nvSpPr>
          <p:cNvPr name="AutoShape 37" id="37"/>
          <p:cNvSpPr/>
          <p:nvPr/>
        </p:nvSpPr>
        <p:spPr>
          <a:xfrm>
            <a:off x="1672238" y="9306877"/>
            <a:ext cx="564830" cy="0"/>
          </a:xfrm>
          <a:prstGeom prst="line">
            <a:avLst/>
          </a:prstGeom>
          <a:ln cap="flat" w="38100">
            <a:solidFill>
              <a:srgbClr val="FFFFFF"/>
            </a:solidFill>
            <a:prstDash val="solid"/>
            <a:headEnd type="none" len="sm" w="sm"/>
            <a:tailEnd type="none" len="sm" w="sm"/>
          </a:ln>
        </p:spPr>
      </p:sp>
      <p:sp>
        <p:nvSpPr>
          <p:cNvPr name="TextBox 38" id="38"/>
          <p:cNvSpPr txBox="true"/>
          <p:nvPr/>
        </p:nvSpPr>
        <p:spPr>
          <a:xfrm rot="0">
            <a:off x="2501643" y="4955858"/>
            <a:ext cx="3189987"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Grands</a:t>
            </a:r>
          </a:p>
        </p:txBody>
      </p:sp>
      <p:sp>
        <p:nvSpPr>
          <p:cNvPr name="TextBox 39" id="39"/>
          <p:cNvSpPr txBox="true"/>
          <p:nvPr/>
        </p:nvSpPr>
        <p:spPr>
          <a:xfrm rot="0">
            <a:off x="2501643" y="7461884"/>
            <a:ext cx="3189987"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Blu</a:t>
            </a:r>
          </a:p>
        </p:txBody>
      </p:sp>
      <p:sp>
        <p:nvSpPr>
          <p:cNvPr name="TextBox 40" id="40"/>
          <p:cNvSpPr txBox="true"/>
          <p:nvPr/>
        </p:nvSpPr>
        <p:spPr>
          <a:xfrm rot="0">
            <a:off x="2501643" y="8290559"/>
            <a:ext cx="3189987"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DE59"/>
                </a:solidFill>
                <a:latin typeface="Canva Sans"/>
                <a:ea typeface="Canva Sans"/>
                <a:cs typeface="Canva Sans"/>
                <a:sym typeface="Canva Sans"/>
              </a:rPr>
              <a:t>Atliq City</a:t>
            </a:r>
          </a:p>
        </p:txBody>
      </p:sp>
      <p:sp>
        <p:nvSpPr>
          <p:cNvPr name="TextBox 41" id="41"/>
          <p:cNvSpPr txBox="true"/>
          <p:nvPr/>
        </p:nvSpPr>
        <p:spPr>
          <a:xfrm rot="0">
            <a:off x="2501643" y="9017317"/>
            <a:ext cx="2402454"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DE59"/>
                </a:solidFill>
                <a:latin typeface="Canva Sans"/>
                <a:ea typeface="Canva Sans"/>
                <a:cs typeface="Canva Sans"/>
                <a:sym typeface="Canva Sans"/>
              </a:rPr>
              <a:t>Atliq Palace</a:t>
            </a:r>
          </a:p>
        </p:txBody>
      </p:sp>
      <p:sp>
        <p:nvSpPr>
          <p:cNvPr name="TextBox 42" id="42"/>
          <p:cNvSpPr txBox="true"/>
          <p:nvPr/>
        </p:nvSpPr>
        <p:spPr>
          <a:xfrm rot="0">
            <a:off x="2501643" y="6629400"/>
            <a:ext cx="3189987"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Bay</a:t>
            </a:r>
          </a:p>
        </p:txBody>
      </p:sp>
      <p:sp>
        <p:nvSpPr>
          <p:cNvPr name="TextBox 43" id="43"/>
          <p:cNvSpPr txBox="true"/>
          <p:nvPr/>
        </p:nvSpPr>
        <p:spPr>
          <a:xfrm rot="0">
            <a:off x="2501643" y="5796916"/>
            <a:ext cx="3189987"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Exotica</a:t>
            </a:r>
          </a:p>
        </p:txBody>
      </p:sp>
      <p:sp>
        <p:nvSpPr>
          <p:cNvPr name="AutoShape 44" id="44"/>
          <p:cNvSpPr/>
          <p:nvPr/>
        </p:nvSpPr>
        <p:spPr>
          <a:xfrm>
            <a:off x="6035209" y="4669618"/>
            <a:ext cx="0" cy="4815376"/>
          </a:xfrm>
          <a:prstGeom prst="line">
            <a:avLst/>
          </a:prstGeom>
          <a:ln cap="flat" w="38100">
            <a:solidFill>
              <a:srgbClr val="FFFFFF"/>
            </a:solidFill>
            <a:prstDash val="solid"/>
            <a:headEnd type="none" len="sm" w="sm"/>
            <a:tailEnd type="none" len="sm" w="sm"/>
          </a:ln>
        </p:spPr>
      </p:sp>
      <p:sp>
        <p:nvSpPr>
          <p:cNvPr name="AutoShape 45" id="45"/>
          <p:cNvSpPr/>
          <p:nvPr/>
        </p:nvSpPr>
        <p:spPr>
          <a:xfrm flipV="true">
            <a:off x="6035209" y="5124450"/>
            <a:ext cx="545780" cy="0"/>
          </a:xfrm>
          <a:prstGeom prst="line">
            <a:avLst/>
          </a:prstGeom>
          <a:ln cap="flat" w="38100">
            <a:solidFill>
              <a:srgbClr val="FFFFFF"/>
            </a:solidFill>
            <a:prstDash val="solid"/>
            <a:headEnd type="none" len="sm" w="sm"/>
            <a:tailEnd type="none" len="sm" w="sm"/>
          </a:ln>
        </p:spPr>
      </p:sp>
      <p:sp>
        <p:nvSpPr>
          <p:cNvPr name="AutoShape 46" id="46"/>
          <p:cNvSpPr/>
          <p:nvPr/>
        </p:nvSpPr>
        <p:spPr>
          <a:xfrm flipV="true">
            <a:off x="6054259" y="5758816"/>
            <a:ext cx="545780" cy="0"/>
          </a:xfrm>
          <a:prstGeom prst="line">
            <a:avLst/>
          </a:prstGeom>
          <a:ln cap="flat" w="38100">
            <a:solidFill>
              <a:srgbClr val="FFFFFF"/>
            </a:solidFill>
            <a:prstDash val="solid"/>
            <a:headEnd type="none" len="sm" w="sm"/>
            <a:tailEnd type="none" len="sm" w="sm"/>
          </a:ln>
        </p:spPr>
      </p:sp>
      <p:sp>
        <p:nvSpPr>
          <p:cNvPr name="AutoShape 47" id="47"/>
          <p:cNvSpPr/>
          <p:nvPr/>
        </p:nvSpPr>
        <p:spPr>
          <a:xfrm flipV="true">
            <a:off x="6054259" y="6519263"/>
            <a:ext cx="545780" cy="0"/>
          </a:xfrm>
          <a:prstGeom prst="line">
            <a:avLst/>
          </a:prstGeom>
          <a:ln cap="flat" w="38100">
            <a:solidFill>
              <a:srgbClr val="FFFFFF"/>
            </a:solidFill>
            <a:prstDash val="solid"/>
            <a:headEnd type="none" len="sm" w="sm"/>
            <a:tailEnd type="none" len="sm" w="sm"/>
          </a:ln>
        </p:spPr>
      </p:sp>
      <p:sp>
        <p:nvSpPr>
          <p:cNvPr name="AutoShape 48" id="48"/>
          <p:cNvSpPr/>
          <p:nvPr/>
        </p:nvSpPr>
        <p:spPr>
          <a:xfrm flipV="true">
            <a:off x="6035209" y="7252688"/>
            <a:ext cx="545780" cy="0"/>
          </a:xfrm>
          <a:prstGeom prst="line">
            <a:avLst/>
          </a:prstGeom>
          <a:ln cap="flat" w="38100">
            <a:solidFill>
              <a:srgbClr val="FFFFFF"/>
            </a:solidFill>
            <a:prstDash val="solid"/>
            <a:headEnd type="none" len="sm" w="sm"/>
            <a:tailEnd type="none" len="sm" w="sm"/>
          </a:ln>
        </p:spPr>
      </p:sp>
      <p:sp>
        <p:nvSpPr>
          <p:cNvPr name="AutoShape 49" id="49"/>
          <p:cNvSpPr/>
          <p:nvPr/>
        </p:nvSpPr>
        <p:spPr>
          <a:xfrm flipV="true">
            <a:off x="6035209" y="7986113"/>
            <a:ext cx="545780" cy="0"/>
          </a:xfrm>
          <a:prstGeom prst="line">
            <a:avLst/>
          </a:prstGeom>
          <a:ln cap="flat" w="38100">
            <a:solidFill>
              <a:srgbClr val="FFFFFF"/>
            </a:solidFill>
            <a:prstDash val="solid"/>
            <a:headEnd type="none" len="sm" w="sm"/>
            <a:tailEnd type="none" len="sm" w="sm"/>
          </a:ln>
        </p:spPr>
      </p:sp>
      <p:sp>
        <p:nvSpPr>
          <p:cNvPr name="AutoShape 50" id="50"/>
          <p:cNvSpPr/>
          <p:nvPr/>
        </p:nvSpPr>
        <p:spPr>
          <a:xfrm flipV="true">
            <a:off x="6054259" y="8722994"/>
            <a:ext cx="545780" cy="0"/>
          </a:xfrm>
          <a:prstGeom prst="line">
            <a:avLst/>
          </a:prstGeom>
          <a:ln cap="flat" w="38100">
            <a:solidFill>
              <a:srgbClr val="FFFFFF"/>
            </a:solidFill>
            <a:prstDash val="solid"/>
            <a:headEnd type="none" len="sm" w="sm"/>
            <a:tailEnd type="none" len="sm" w="sm"/>
          </a:ln>
        </p:spPr>
      </p:sp>
      <p:sp>
        <p:nvSpPr>
          <p:cNvPr name="AutoShape 51" id="51"/>
          <p:cNvSpPr/>
          <p:nvPr/>
        </p:nvSpPr>
        <p:spPr>
          <a:xfrm flipV="true">
            <a:off x="10517696" y="5124450"/>
            <a:ext cx="545780" cy="0"/>
          </a:xfrm>
          <a:prstGeom prst="line">
            <a:avLst/>
          </a:prstGeom>
          <a:ln cap="flat" w="38100">
            <a:solidFill>
              <a:srgbClr val="FFFFFF"/>
            </a:solidFill>
            <a:prstDash val="solid"/>
            <a:headEnd type="none" len="sm" w="sm"/>
            <a:tailEnd type="none" len="sm" w="sm"/>
          </a:ln>
        </p:spPr>
      </p:sp>
      <p:sp>
        <p:nvSpPr>
          <p:cNvPr name="AutoShape 52" id="52"/>
          <p:cNvSpPr/>
          <p:nvPr/>
        </p:nvSpPr>
        <p:spPr>
          <a:xfrm>
            <a:off x="6035209" y="9460228"/>
            <a:ext cx="545780" cy="0"/>
          </a:xfrm>
          <a:prstGeom prst="line">
            <a:avLst/>
          </a:prstGeom>
          <a:ln cap="flat" w="38100">
            <a:solidFill>
              <a:srgbClr val="FFFFFF"/>
            </a:solidFill>
            <a:prstDash val="solid"/>
            <a:headEnd type="none" len="sm" w="sm"/>
            <a:tailEnd type="none" len="sm" w="sm"/>
          </a:ln>
        </p:spPr>
      </p:sp>
      <p:sp>
        <p:nvSpPr>
          <p:cNvPr name="TextBox 53" id="53"/>
          <p:cNvSpPr txBox="true"/>
          <p:nvPr/>
        </p:nvSpPr>
        <p:spPr>
          <a:xfrm rot="0">
            <a:off x="6698025" y="4936808"/>
            <a:ext cx="2576899"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Grands</a:t>
            </a:r>
          </a:p>
        </p:txBody>
      </p:sp>
      <p:sp>
        <p:nvSpPr>
          <p:cNvPr name="TextBox 54" id="54"/>
          <p:cNvSpPr txBox="true"/>
          <p:nvPr/>
        </p:nvSpPr>
        <p:spPr>
          <a:xfrm rot="0">
            <a:off x="6698025" y="5642011"/>
            <a:ext cx="2445975"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Exotica</a:t>
            </a:r>
          </a:p>
        </p:txBody>
      </p:sp>
      <p:sp>
        <p:nvSpPr>
          <p:cNvPr name="TextBox 55" id="55"/>
          <p:cNvSpPr txBox="true"/>
          <p:nvPr/>
        </p:nvSpPr>
        <p:spPr>
          <a:xfrm rot="0">
            <a:off x="6698025" y="6331621"/>
            <a:ext cx="2220111"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Bay</a:t>
            </a:r>
          </a:p>
        </p:txBody>
      </p:sp>
      <p:sp>
        <p:nvSpPr>
          <p:cNvPr name="TextBox 56" id="56"/>
          <p:cNvSpPr txBox="true"/>
          <p:nvPr/>
        </p:nvSpPr>
        <p:spPr>
          <a:xfrm rot="0">
            <a:off x="6698025" y="7106955"/>
            <a:ext cx="1887550"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Blu</a:t>
            </a:r>
          </a:p>
        </p:txBody>
      </p:sp>
      <p:sp>
        <p:nvSpPr>
          <p:cNvPr name="TextBox 57" id="57"/>
          <p:cNvSpPr txBox="true"/>
          <p:nvPr/>
        </p:nvSpPr>
        <p:spPr>
          <a:xfrm rot="0">
            <a:off x="6698025" y="7798471"/>
            <a:ext cx="1887550"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DE59"/>
                </a:solidFill>
                <a:latin typeface="Canva Sans"/>
                <a:ea typeface="Canva Sans"/>
                <a:cs typeface="Canva Sans"/>
                <a:sym typeface="Canva Sans"/>
              </a:rPr>
              <a:t>Atliq City</a:t>
            </a:r>
          </a:p>
        </p:txBody>
      </p:sp>
      <p:sp>
        <p:nvSpPr>
          <p:cNvPr name="TextBox 58" id="58"/>
          <p:cNvSpPr txBox="true"/>
          <p:nvPr/>
        </p:nvSpPr>
        <p:spPr>
          <a:xfrm rot="0">
            <a:off x="6698025" y="8516302"/>
            <a:ext cx="2402454"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DE59"/>
                </a:solidFill>
                <a:latin typeface="Canva Sans"/>
                <a:ea typeface="Canva Sans"/>
                <a:cs typeface="Canva Sans"/>
                <a:sym typeface="Canva Sans"/>
              </a:rPr>
              <a:t>Atliq Palace</a:t>
            </a:r>
          </a:p>
        </p:txBody>
      </p:sp>
      <p:sp>
        <p:nvSpPr>
          <p:cNvPr name="TextBox 59" id="59"/>
          <p:cNvSpPr txBox="true"/>
          <p:nvPr/>
        </p:nvSpPr>
        <p:spPr>
          <a:xfrm rot="0">
            <a:off x="6741546" y="9291636"/>
            <a:ext cx="2533378"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DE59"/>
                </a:solidFill>
                <a:latin typeface="Canva Sans"/>
                <a:ea typeface="Canva Sans"/>
                <a:cs typeface="Canva Sans"/>
                <a:sym typeface="Canva Sans"/>
              </a:rPr>
              <a:t>Atliq Seasons</a:t>
            </a:r>
          </a:p>
        </p:txBody>
      </p:sp>
      <p:sp>
        <p:nvSpPr>
          <p:cNvPr name="AutoShape 60" id="60"/>
          <p:cNvSpPr/>
          <p:nvPr/>
        </p:nvSpPr>
        <p:spPr>
          <a:xfrm>
            <a:off x="10498646" y="4718194"/>
            <a:ext cx="19050" cy="3779057"/>
          </a:xfrm>
          <a:prstGeom prst="line">
            <a:avLst/>
          </a:prstGeom>
          <a:ln cap="flat" w="38100">
            <a:solidFill>
              <a:srgbClr val="FFFFFF"/>
            </a:solidFill>
            <a:prstDash val="solid"/>
            <a:headEnd type="none" len="sm" w="sm"/>
            <a:tailEnd type="none" len="sm" w="sm"/>
          </a:ln>
        </p:spPr>
      </p:sp>
      <p:sp>
        <p:nvSpPr>
          <p:cNvPr name="AutoShape 61" id="61"/>
          <p:cNvSpPr/>
          <p:nvPr/>
        </p:nvSpPr>
        <p:spPr>
          <a:xfrm flipV="true">
            <a:off x="10517696" y="5973127"/>
            <a:ext cx="545780" cy="0"/>
          </a:xfrm>
          <a:prstGeom prst="line">
            <a:avLst/>
          </a:prstGeom>
          <a:ln cap="flat" w="38100">
            <a:solidFill>
              <a:srgbClr val="FFFFFF"/>
            </a:solidFill>
            <a:prstDash val="solid"/>
            <a:headEnd type="none" len="sm" w="sm"/>
            <a:tailEnd type="none" len="sm" w="sm"/>
          </a:ln>
        </p:spPr>
      </p:sp>
      <p:sp>
        <p:nvSpPr>
          <p:cNvPr name="AutoShape 62" id="62"/>
          <p:cNvSpPr/>
          <p:nvPr/>
        </p:nvSpPr>
        <p:spPr>
          <a:xfrm flipV="true">
            <a:off x="10517696" y="6839902"/>
            <a:ext cx="545780" cy="0"/>
          </a:xfrm>
          <a:prstGeom prst="line">
            <a:avLst/>
          </a:prstGeom>
          <a:ln cap="flat" w="38100">
            <a:solidFill>
              <a:srgbClr val="FFFFFF"/>
            </a:solidFill>
            <a:prstDash val="solid"/>
            <a:headEnd type="none" len="sm" w="sm"/>
            <a:tailEnd type="none" len="sm" w="sm"/>
          </a:ln>
        </p:spPr>
      </p:sp>
      <p:sp>
        <p:nvSpPr>
          <p:cNvPr name="AutoShape 63" id="63"/>
          <p:cNvSpPr/>
          <p:nvPr/>
        </p:nvSpPr>
        <p:spPr>
          <a:xfrm flipV="true">
            <a:off x="10517696" y="7630477"/>
            <a:ext cx="545780" cy="0"/>
          </a:xfrm>
          <a:prstGeom prst="line">
            <a:avLst/>
          </a:prstGeom>
          <a:ln cap="flat" w="38100">
            <a:solidFill>
              <a:srgbClr val="FFFFFF"/>
            </a:solidFill>
            <a:prstDash val="solid"/>
            <a:headEnd type="none" len="sm" w="sm"/>
            <a:tailEnd type="none" len="sm" w="sm"/>
          </a:ln>
        </p:spPr>
      </p:sp>
      <p:sp>
        <p:nvSpPr>
          <p:cNvPr name="AutoShape 64" id="64"/>
          <p:cNvSpPr/>
          <p:nvPr/>
        </p:nvSpPr>
        <p:spPr>
          <a:xfrm flipV="true">
            <a:off x="10517696" y="8497252"/>
            <a:ext cx="545780" cy="0"/>
          </a:xfrm>
          <a:prstGeom prst="line">
            <a:avLst/>
          </a:prstGeom>
          <a:ln cap="flat" w="38100">
            <a:solidFill>
              <a:srgbClr val="FFFFFF"/>
            </a:solidFill>
            <a:prstDash val="solid"/>
            <a:headEnd type="none" len="sm" w="sm"/>
            <a:tailEnd type="none" len="sm" w="sm"/>
          </a:ln>
        </p:spPr>
      </p:sp>
      <p:sp>
        <p:nvSpPr>
          <p:cNvPr name="TextBox 65" id="65"/>
          <p:cNvSpPr txBox="true"/>
          <p:nvPr/>
        </p:nvSpPr>
        <p:spPr>
          <a:xfrm rot="0">
            <a:off x="11151789" y="4936808"/>
            <a:ext cx="2576899"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Grands</a:t>
            </a:r>
          </a:p>
        </p:txBody>
      </p:sp>
      <p:sp>
        <p:nvSpPr>
          <p:cNvPr name="TextBox 66" id="66"/>
          <p:cNvSpPr txBox="true"/>
          <p:nvPr/>
        </p:nvSpPr>
        <p:spPr>
          <a:xfrm rot="0">
            <a:off x="11158726" y="5766434"/>
            <a:ext cx="2220111"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Bay</a:t>
            </a:r>
          </a:p>
        </p:txBody>
      </p:sp>
      <p:sp>
        <p:nvSpPr>
          <p:cNvPr name="TextBox 67" id="67"/>
          <p:cNvSpPr txBox="true"/>
          <p:nvPr/>
        </p:nvSpPr>
        <p:spPr>
          <a:xfrm rot="0">
            <a:off x="11158726" y="6655471"/>
            <a:ext cx="1887550"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Blu</a:t>
            </a:r>
          </a:p>
        </p:txBody>
      </p:sp>
      <p:sp>
        <p:nvSpPr>
          <p:cNvPr name="TextBox 68" id="68"/>
          <p:cNvSpPr txBox="true"/>
          <p:nvPr/>
        </p:nvSpPr>
        <p:spPr>
          <a:xfrm rot="0">
            <a:off x="11151789" y="7423784"/>
            <a:ext cx="1887550"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DE59"/>
                </a:solidFill>
                <a:latin typeface="Canva Sans"/>
                <a:ea typeface="Canva Sans"/>
                <a:cs typeface="Canva Sans"/>
                <a:sym typeface="Canva Sans"/>
              </a:rPr>
              <a:t>Atliq City</a:t>
            </a:r>
          </a:p>
        </p:txBody>
      </p:sp>
      <p:sp>
        <p:nvSpPr>
          <p:cNvPr name="TextBox 69" id="69"/>
          <p:cNvSpPr txBox="true"/>
          <p:nvPr/>
        </p:nvSpPr>
        <p:spPr>
          <a:xfrm rot="0">
            <a:off x="11151789" y="8275319"/>
            <a:ext cx="2402454"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DE59"/>
                </a:solidFill>
                <a:latin typeface="Canva Sans"/>
                <a:ea typeface="Canva Sans"/>
                <a:cs typeface="Canva Sans"/>
                <a:sym typeface="Canva Sans"/>
              </a:rPr>
              <a:t>Atliq Palace</a:t>
            </a:r>
          </a:p>
        </p:txBody>
      </p:sp>
      <p:sp>
        <p:nvSpPr>
          <p:cNvPr name="AutoShape 70" id="70"/>
          <p:cNvSpPr/>
          <p:nvPr/>
        </p:nvSpPr>
        <p:spPr>
          <a:xfrm>
            <a:off x="14613323" y="4718194"/>
            <a:ext cx="0" cy="4588682"/>
          </a:xfrm>
          <a:prstGeom prst="line">
            <a:avLst/>
          </a:prstGeom>
          <a:ln cap="flat" w="38100">
            <a:solidFill>
              <a:srgbClr val="FFFFFF"/>
            </a:solidFill>
            <a:prstDash val="solid"/>
            <a:headEnd type="none" len="sm" w="sm"/>
            <a:tailEnd type="none" len="sm" w="sm"/>
          </a:ln>
        </p:spPr>
      </p:sp>
      <p:sp>
        <p:nvSpPr>
          <p:cNvPr name="AutoShape 71" id="71"/>
          <p:cNvSpPr/>
          <p:nvPr/>
        </p:nvSpPr>
        <p:spPr>
          <a:xfrm flipV="true">
            <a:off x="14613323" y="5105400"/>
            <a:ext cx="545780" cy="0"/>
          </a:xfrm>
          <a:prstGeom prst="line">
            <a:avLst/>
          </a:prstGeom>
          <a:ln cap="flat" w="38100">
            <a:solidFill>
              <a:srgbClr val="FFFFFF"/>
            </a:solidFill>
            <a:prstDash val="solid"/>
            <a:headEnd type="none" len="sm" w="sm"/>
            <a:tailEnd type="none" len="sm" w="sm"/>
          </a:ln>
        </p:spPr>
      </p:sp>
      <p:sp>
        <p:nvSpPr>
          <p:cNvPr name="AutoShape 72" id="72"/>
          <p:cNvSpPr/>
          <p:nvPr/>
        </p:nvSpPr>
        <p:spPr>
          <a:xfrm flipV="true">
            <a:off x="14613323" y="5954077"/>
            <a:ext cx="545780" cy="0"/>
          </a:xfrm>
          <a:prstGeom prst="line">
            <a:avLst/>
          </a:prstGeom>
          <a:ln cap="flat" w="38100">
            <a:solidFill>
              <a:srgbClr val="FFFFFF"/>
            </a:solidFill>
            <a:prstDash val="solid"/>
            <a:headEnd type="none" len="sm" w="sm"/>
            <a:tailEnd type="none" len="sm" w="sm"/>
          </a:ln>
        </p:spPr>
      </p:sp>
      <p:sp>
        <p:nvSpPr>
          <p:cNvPr name="AutoShape 73" id="73"/>
          <p:cNvSpPr/>
          <p:nvPr/>
        </p:nvSpPr>
        <p:spPr>
          <a:xfrm flipV="true">
            <a:off x="14632373" y="6801802"/>
            <a:ext cx="545780" cy="0"/>
          </a:xfrm>
          <a:prstGeom prst="line">
            <a:avLst/>
          </a:prstGeom>
          <a:ln cap="flat" w="38100">
            <a:solidFill>
              <a:srgbClr val="FFFFFF"/>
            </a:solidFill>
            <a:prstDash val="solid"/>
            <a:headEnd type="none" len="sm" w="sm"/>
            <a:tailEnd type="none" len="sm" w="sm"/>
          </a:ln>
        </p:spPr>
      </p:sp>
      <p:sp>
        <p:nvSpPr>
          <p:cNvPr name="AutoShape 74" id="74"/>
          <p:cNvSpPr/>
          <p:nvPr/>
        </p:nvSpPr>
        <p:spPr>
          <a:xfrm flipV="true">
            <a:off x="14613323" y="7611427"/>
            <a:ext cx="545780" cy="0"/>
          </a:xfrm>
          <a:prstGeom prst="line">
            <a:avLst/>
          </a:prstGeom>
          <a:ln cap="flat" w="38100">
            <a:solidFill>
              <a:srgbClr val="FFFFFF"/>
            </a:solidFill>
            <a:prstDash val="solid"/>
            <a:headEnd type="none" len="sm" w="sm"/>
            <a:tailEnd type="none" len="sm" w="sm"/>
          </a:ln>
        </p:spPr>
      </p:sp>
      <p:sp>
        <p:nvSpPr>
          <p:cNvPr name="AutoShape 75" id="75"/>
          <p:cNvSpPr/>
          <p:nvPr/>
        </p:nvSpPr>
        <p:spPr>
          <a:xfrm flipV="true">
            <a:off x="14632373" y="8437597"/>
            <a:ext cx="545780" cy="0"/>
          </a:xfrm>
          <a:prstGeom prst="line">
            <a:avLst/>
          </a:prstGeom>
          <a:ln cap="flat" w="38100">
            <a:solidFill>
              <a:srgbClr val="FFFFFF"/>
            </a:solidFill>
            <a:prstDash val="solid"/>
            <a:headEnd type="none" len="sm" w="sm"/>
            <a:tailEnd type="none" len="sm" w="sm"/>
          </a:ln>
        </p:spPr>
      </p:sp>
      <p:sp>
        <p:nvSpPr>
          <p:cNvPr name="AutoShape 76" id="76"/>
          <p:cNvSpPr/>
          <p:nvPr/>
        </p:nvSpPr>
        <p:spPr>
          <a:xfrm flipV="true">
            <a:off x="14632373" y="9289131"/>
            <a:ext cx="545780" cy="0"/>
          </a:xfrm>
          <a:prstGeom prst="line">
            <a:avLst/>
          </a:prstGeom>
          <a:ln cap="flat" w="38100">
            <a:solidFill>
              <a:srgbClr val="FFFFFF"/>
            </a:solidFill>
            <a:prstDash val="solid"/>
            <a:headEnd type="none" len="sm" w="sm"/>
            <a:tailEnd type="none" len="sm" w="sm"/>
          </a:ln>
        </p:spPr>
      </p:sp>
      <p:sp>
        <p:nvSpPr>
          <p:cNvPr name="TextBox 77" id="77"/>
          <p:cNvSpPr txBox="true"/>
          <p:nvPr/>
        </p:nvSpPr>
        <p:spPr>
          <a:xfrm rot="0">
            <a:off x="15273402" y="4955858"/>
            <a:ext cx="2576899"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Grands</a:t>
            </a:r>
          </a:p>
        </p:txBody>
      </p:sp>
      <p:sp>
        <p:nvSpPr>
          <p:cNvPr name="TextBox 78" id="78"/>
          <p:cNvSpPr txBox="true"/>
          <p:nvPr/>
        </p:nvSpPr>
        <p:spPr>
          <a:xfrm rot="0">
            <a:off x="15273402" y="5766434"/>
            <a:ext cx="2445975"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Exotica</a:t>
            </a:r>
          </a:p>
        </p:txBody>
      </p:sp>
      <p:sp>
        <p:nvSpPr>
          <p:cNvPr name="TextBox 79" id="79"/>
          <p:cNvSpPr txBox="true"/>
          <p:nvPr/>
        </p:nvSpPr>
        <p:spPr>
          <a:xfrm rot="0">
            <a:off x="15273402" y="6614159"/>
            <a:ext cx="2220111"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Bay</a:t>
            </a:r>
          </a:p>
        </p:txBody>
      </p:sp>
      <p:sp>
        <p:nvSpPr>
          <p:cNvPr name="TextBox 80" id="80"/>
          <p:cNvSpPr txBox="true"/>
          <p:nvPr/>
        </p:nvSpPr>
        <p:spPr>
          <a:xfrm rot="0">
            <a:off x="15273402" y="7375168"/>
            <a:ext cx="1887550"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FFFF"/>
                </a:solidFill>
                <a:latin typeface="Canva Sans"/>
                <a:ea typeface="Canva Sans"/>
                <a:cs typeface="Canva Sans"/>
                <a:sym typeface="Canva Sans"/>
              </a:rPr>
              <a:t>Atliq Blu</a:t>
            </a:r>
          </a:p>
        </p:txBody>
      </p:sp>
      <p:sp>
        <p:nvSpPr>
          <p:cNvPr name="TextBox 81" id="81"/>
          <p:cNvSpPr txBox="true"/>
          <p:nvPr/>
        </p:nvSpPr>
        <p:spPr>
          <a:xfrm rot="0">
            <a:off x="15273402" y="8188602"/>
            <a:ext cx="1887550"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DE59"/>
                </a:solidFill>
                <a:latin typeface="Canva Sans"/>
                <a:ea typeface="Canva Sans"/>
                <a:cs typeface="Canva Sans"/>
                <a:sym typeface="Canva Sans"/>
              </a:rPr>
              <a:t>Atliq City</a:t>
            </a:r>
          </a:p>
        </p:txBody>
      </p:sp>
      <p:sp>
        <p:nvSpPr>
          <p:cNvPr name="TextBox 82" id="82"/>
          <p:cNvSpPr txBox="true"/>
          <p:nvPr/>
        </p:nvSpPr>
        <p:spPr>
          <a:xfrm rot="0">
            <a:off x="15340077" y="9065894"/>
            <a:ext cx="2402454" cy="413384"/>
          </a:xfrm>
          <a:prstGeom prst="rect">
            <a:avLst/>
          </a:prstGeom>
        </p:spPr>
        <p:txBody>
          <a:bodyPr anchor="t" rtlCol="false" tIns="0" lIns="0" bIns="0" rIns="0">
            <a:spAutoFit/>
          </a:bodyPr>
          <a:lstStyle/>
          <a:p>
            <a:pPr algn="just" marL="0" indent="0" lvl="0">
              <a:lnSpc>
                <a:spcPts val="3269"/>
              </a:lnSpc>
              <a:spcBef>
                <a:spcPct val="0"/>
              </a:spcBef>
            </a:pPr>
            <a:r>
              <a:rPr lang="en-US" sz="2999" spc="-116">
                <a:solidFill>
                  <a:srgbClr val="FFDE59"/>
                </a:solidFill>
                <a:latin typeface="Canva Sans"/>
                <a:ea typeface="Canva Sans"/>
                <a:cs typeface="Canva Sans"/>
                <a:sym typeface="Canva Sans"/>
              </a:rPr>
              <a:t>Atliq Palace</a:t>
            </a:r>
          </a:p>
        </p:txBody>
      </p:sp>
    </p:spTree>
  </p:cSld>
  <p:clrMapOvr>
    <a:masterClrMapping/>
  </p:clrMapOvr>
  <p:transition spd="fast">
    <p:circl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4246513" y="851423"/>
            <a:ext cx="9794974" cy="1207034"/>
          </a:xfrm>
          <a:prstGeom prst="rect">
            <a:avLst/>
          </a:prstGeom>
        </p:spPr>
        <p:txBody>
          <a:bodyPr anchor="t" rtlCol="false" tIns="0" lIns="0" bIns="0" rIns="0">
            <a:spAutoFit/>
          </a:bodyPr>
          <a:lstStyle/>
          <a:p>
            <a:pPr algn="ctr">
              <a:lnSpc>
                <a:spcPts val="8318"/>
              </a:lnSpc>
            </a:pPr>
            <a:r>
              <a:rPr lang="en-US" sz="10664" spc="-661">
                <a:solidFill>
                  <a:srgbClr val="FBF9F5"/>
                </a:solidFill>
                <a:latin typeface="Lovelace"/>
                <a:ea typeface="Lovelace"/>
                <a:cs typeface="Lovelace"/>
                <a:sym typeface="Lovelace"/>
              </a:rPr>
              <a:t>DATASET</a:t>
            </a:r>
          </a:p>
        </p:txBody>
      </p:sp>
      <p:sp>
        <p:nvSpPr>
          <p:cNvPr name="Freeform 3" id="3"/>
          <p:cNvSpPr/>
          <p:nvPr/>
        </p:nvSpPr>
        <p:spPr>
          <a:xfrm flipH="false" flipV="false" rot="0">
            <a:off x="10910334" y="800100"/>
            <a:ext cx="562439" cy="562439"/>
          </a:xfrm>
          <a:custGeom>
            <a:avLst/>
            <a:gdLst/>
            <a:ahLst/>
            <a:cxnLst/>
            <a:rect r="r" b="b" t="t" l="l"/>
            <a:pathLst>
              <a:path h="562439" w="562439">
                <a:moveTo>
                  <a:pt x="0" y="0"/>
                </a:moveTo>
                <a:lnTo>
                  <a:pt x="562438" y="0"/>
                </a:lnTo>
                <a:lnTo>
                  <a:pt x="562438" y="562439"/>
                </a:lnTo>
                <a:lnTo>
                  <a:pt x="0" y="562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166796" y="8755484"/>
            <a:ext cx="1954408" cy="1005632"/>
          </a:xfrm>
          <a:custGeom>
            <a:avLst/>
            <a:gdLst/>
            <a:ahLst/>
            <a:cxnLst/>
            <a:rect r="r" b="b" t="t" l="l"/>
            <a:pathLst>
              <a:path h="1005632" w="1954408">
                <a:moveTo>
                  <a:pt x="0" y="0"/>
                </a:moveTo>
                <a:lnTo>
                  <a:pt x="1954408" y="0"/>
                </a:lnTo>
                <a:lnTo>
                  <a:pt x="1954408" y="1005632"/>
                </a:lnTo>
                <a:lnTo>
                  <a:pt x="0" y="1005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0" y="9239250"/>
            <a:ext cx="7792669" cy="0"/>
          </a:xfrm>
          <a:prstGeom prst="line">
            <a:avLst/>
          </a:prstGeom>
          <a:ln cap="flat" w="19050">
            <a:solidFill>
              <a:srgbClr val="FBF9F5"/>
            </a:solidFill>
            <a:prstDash val="solid"/>
            <a:headEnd type="none" len="sm" w="sm"/>
            <a:tailEnd type="none" len="sm" w="sm"/>
          </a:ln>
        </p:spPr>
      </p:sp>
      <p:sp>
        <p:nvSpPr>
          <p:cNvPr name="AutoShape 6" id="6"/>
          <p:cNvSpPr/>
          <p:nvPr/>
        </p:nvSpPr>
        <p:spPr>
          <a:xfrm>
            <a:off x="10495331" y="9229725"/>
            <a:ext cx="7792669" cy="0"/>
          </a:xfrm>
          <a:prstGeom prst="line">
            <a:avLst/>
          </a:prstGeom>
          <a:ln cap="flat" w="19050">
            <a:solidFill>
              <a:srgbClr val="FBF9F5"/>
            </a:solidFill>
            <a:prstDash val="solid"/>
            <a:headEnd type="none" len="sm" w="sm"/>
            <a:tailEnd type="none" len="sm" w="sm"/>
          </a:ln>
        </p:spPr>
      </p:sp>
      <p:sp>
        <p:nvSpPr>
          <p:cNvPr name="TextBox 7" id="7"/>
          <p:cNvSpPr txBox="true"/>
          <p:nvPr/>
        </p:nvSpPr>
        <p:spPr>
          <a:xfrm rot="0">
            <a:off x="1316095" y="2282726"/>
            <a:ext cx="15943205" cy="4471003"/>
          </a:xfrm>
          <a:prstGeom prst="rect">
            <a:avLst/>
          </a:prstGeom>
        </p:spPr>
        <p:txBody>
          <a:bodyPr anchor="t" rtlCol="false" tIns="0" lIns="0" bIns="0" rIns="0">
            <a:spAutoFit/>
          </a:bodyPr>
          <a:lstStyle/>
          <a:p>
            <a:pPr algn="l" marL="721127" indent="-360563" lvl="1">
              <a:lnSpc>
                <a:spcPts val="5477"/>
              </a:lnSpc>
              <a:buFont typeface="Arial"/>
              <a:buChar char="•"/>
            </a:pPr>
            <a:r>
              <a:rPr lang="en-US" sz="3340">
                <a:solidFill>
                  <a:srgbClr val="FFFFFF"/>
                </a:solidFill>
                <a:latin typeface="Canva Sans"/>
                <a:ea typeface="Canva Sans"/>
                <a:cs typeface="Canva Sans"/>
                <a:sym typeface="Canva Sans"/>
              </a:rPr>
              <a:t>Provided excel files containing 3 months of booking details:</a:t>
            </a:r>
          </a:p>
          <a:p>
            <a:pPr algn="l">
              <a:lnSpc>
                <a:spcPts val="6078"/>
              </a:lnSpc>
            </a:pPr>
            <a:r>
              <a:rPr lang="en-US" sz="3340">
                <a:solidFill>
                  <a:srgbClr val="FFFFFF"/>
                </a:solidFill>
                <a:latin typeface="Canva Sans"/>
                <a:ea typeface="Canva Sans"/>
                <a:cs typeface="Canva Sans"/>
                <a:sym typeface="Canva Sans"/>
              </a:rPr>
              <a:t>             dim_date</a:t>
            </a:r>
          </a:p>
          <a:p>
            <a:pPr algn="l">
              <a:lnSpc>
                <a:spcPts val="6078"/>
              </a:lnSpc>
            </a:pPr>
            <a:r>
              <a:rPr lang="en-US" sz="3340">
                <a:solidFill>
                  <a:srgbClr val="FFFFFF"/>
                </a:solidFill>
                <a:latin typeface="Canva Sans"/>
                <a:ea typeface="Canva Sans"/>
                <a:cs typeface="Canva Sans"/>
                <a:sym typeface="Canva Sans"/>
              </a:rPr>
              <a:t>             dim_hotels</a:t>
            </a:r>
          </a:p>
          <a:p>
            <a:pPr algn="l">
              <a:lnSpc>
                <a:spcPts val="6078"/>
              </a:lnSpc>
            </a:pPr>
            <a:r>
              <a:rPr lang="en-US" sz="3340">
                <a:solidFill>
                  <a:srgbClr val="FFFFFF"/>
                </a:solidFill>
                <a:latin typeface="Canva Sans"/>
                <a:ea typeface="Canva Sans"/>
                <a:cs typeface="Canva Sans"/>
                <a:sym typeface="Canva Sans"/>
              </a:rPr>
              <a:t>             dim_rooms</a:t>
            </a:r>
          </a:p>
          <a:p>
            <a:pPr algn="l">
              <a:lnSpc>
                <a:spcPts val="6078"/>
              </a:lnSpc>
            </a:pPr>
            <a:r>
              <a:rPr lang="en-US" sz="3340">
                <a:solidFill>
                  <a:srgbClr val="FFFFFF"/>
                </a:solidFill>
                <a:latin typeface="Canva Sans"/>
                <a:ea typeface="Canva Sans"/>
                <a:cs typeface="Canva Sans"/>
                <a:sym typeface="Canva Sans"/>
              </a:rPr>
              <a:t>             fact_aggregated_bookings</a:t>
            </a:r>
          </a:p>
          <a:p>
            <a:pPr algn="l">
              <a:lnSpc>
                <a:spcPts val="6078"/>
              </a:lnSpc>
            </a:pPr>
            <a:r>
              <a:rPr lang="en-US" sz="3340">
                <a:solidFill>
                  <a:srgbClr val="FFFFFF"/>
                </a:solidFill>
                <a:latin typeface="Canva Sans"/>
                <a:ea typeface="Canva Sans"/>
                <a:cs typeface="Canva Sans"/>
                <a:sym typeface="Canva Sans"/>
              </a:rPr>
              <a:t>             fact_bookings</a:t>
            </a:r>
            <a:r>
              <a:rPr lang="en-US" sz="3340">
                <a:solidFill>
                  <a:srgbClr val="FFFFFF"/>
                </a:solidFill>
                <a:latin typeface="Canva Sans"/>
                <a:ea typeface="Canva Sans"/>
                <a:cs typeface="Canva Sans"/>
                <a:sym typeface="Canva Sans"/>
              </a:rPr>
              <a:t> </a:t>
            </a:r>
          </a:p>
        </p:txBody>
      </p:sp>
      <p:sp>
        <p:nvSpPr>
          <p:cNvPr name="Freeform 8" id="8"/>
          <p:cNvSpPr/>
          <p:nvPr/>
        </p:nvSpPr>
        <p:spPr>
          <a:xfrm flipH="false" flipV="false" rot="0">
            <a:off x="1980576" y="3169902"/>
            <a:ext cx="470344" cy="470344"/>
          </a:xfrm>
          <a:custGeom>
            <a:avLst/>
            <a:gdLst/>
            <a:ahLst/>
            <a:cxnLst/>
            <a:rect r="r" b="b" t="t" l="l"/>
            <a:pathLst>
              <a:path h="470344" w="470344">
                <a:moveTo>
                  <a:pt x="0" y="0"/>
                </a:moveTo>
                <a:lnTo>
                  <a:pt x="470343" y="0"/>
                </a:lnTo>
                <a:lnTo>
                  <a:pt x="470343" y="470344"/>
                </a:lnTo>
                <a:lnTo>
                  <a:pt x="0" y="470344"/>
                </a:lnTo>
                <a:lnTo>
                  <a:pt x="0" y="0"/>
                </a:lnTo>
                <a:close/>
              </a:path>
            </a:pathLst>
          </a:custGeom>
          <a:blipFill>
            <a:blip r:embed="rId6"/>
            <a:stretch>
              <a:fillRect l="0" t="0" r="0" b="0"/>
            </a:stretch>
          </a:blipFill>
        </p:spPr>
      </p:sp>
      <p:sp>
        <p:nvSpPr>
          <p:cNvPr name="Freeform 9" id="9"/>
          <p:cNvSpPr/>
          <p:nvPr/>
        </p:nvSpPr>
        <p:spPr>
          <a:xfrm flipH="false" flipV="false" rot="0">
            <a:off x="1980576" y="3935521"/>
            <a:ext cx="470344" cy="470344"/>
          </a:xfrm>
          <a:custGeom>
            <a:avLst/>
            <a:gdLst/>
            <a:ahLst/>
            <a:cxnLst/>
            <a:rect r="r" b="b" t="t" l="l"/>
            <a:pathLst>
              <a:path h="470344" w="470344">
                <a:moveTo>
                  <a:pt x="0" y="0"/>
                </a:moveTo>
                <a:lnTo>
                  <a:pt x="470343" y="0"/>
                </a:lnTo>
                <a:lnTo>
                  <a:pt x="470343" y="470343"/>
                </a:lnTo>
                <a:lnTo>
                  <a:pt x="0" y="470343"/>
                </a:lnTo>
                <a:lnTo>
                  <a:pt x="0" y="0"/>
                </a:lnTo>
                <a:close/>
              </a:path>
            </a:pathLst>
          </a:custGeom>
          <a:blipFill>
            <a:blip r:embed="rId6"/>
            <a:stretch>
              <a:fillRect l="0" t="0" r="0" b="0"/>
            </a:stretch>
          </a:blipFill>
        </p:spPr>
      </p:sp>
      <p:sp>
        <p:nvSpPr>
          <p:cNvPr name="Freeform 10" id="10"/>
          <p:cNvSpPr/>
          <p:nvPr/>
        </p:nvSpPr>
        <p:spPr>
          <a:xfrm flipH="false" flipV="false" rot="0">
            <a:off x="1980576" y="4701139"/>
            <a:ext cx="470344" cy="470344"/>
          </a:xfrm>
          <a:custGeom>
            <a:avLst/>
            <a:gdLst/>
            <a:ahLst/>
            <a:cxnLst/>
            <a:rect r="r" b="b" t="t" l="l"/>
            <a:pathLst>
              <a:path h="470344" w="470344">
                <a:moveTo>
                  <a:pt x="0" y="0"/>
                </a:moveTo>
                <a:lnTo>
                  <a:pt x="470343" y="0"/>
                </a:lnTo>
                <a:lnTo>
                  <a:pt x="470343" y="470344"/>
                </a:lnTo>
                <a:lnTo>
                  <a:pt x="0" y="470344"/>
                </a:lnTo>
                <a:lnTo>
                  <a:pt x="0" y="0"/>
                </a:lnTo>
                <a:close/>
              </a:path>
            </a:pathLst>
          </a:custGeom>
          <a:blipFill>
            <a:blip r:embed="rId6"/>
            <a:stretch>
              <a:fillRect l="0" t="0" r="0" b="0"/>
            </a:stretch>
          </a:blipFill>
        </p:spPr>
      </p:sp>
      <p:sp>
        <p:nvSpPr>
          <p:cNvPr name="Freeform 11" id="11"/>
          <p:cNvSpPr/>
          <p:nvPr/>
        </p:nvSpPr>
        <p:spPr>
          <a:xfrm flipH="false" flipV="false" rot="0">
            <a:off x="1980576" y="5466758"/>
            <a:ext cx="470344" cy="470344"/>
          </a:xfrm>
          <a:custGeom>
            <a:avLst/>
            <a:gdLst/>
            <a:ahLst/>
            <a:cxnLst/>
            <a:rect r="r" b="b" t="t" l="l"/>
            <a:pathLst>
              <a:path h="470344" w="470344">
                <a:moveTo>
                  <a:pt x="0" y="0"/>
                </a:moveTo>
                <a:lnTo>
                  <a:pt x="470343" y="0"/>
                </a:lnTo>
                <a:lnTo>
                  <a:pt x="470343" y="470343"/>
                </a:lnTo>
                <a:lnTo>
                  <a:pt x="0" y="470343"/>
                </a:lnTo>
                <a:lnTo>
                  <a:pt x="0" y="0"/>
                </a:lnTo>
                <a:close/>
              </a:path>
            </a:pathLst>
          </a:custGeom>
          <a:blipFill>
            <a:blip r:embed="rId6"/>
            <a:stretch>
              <a:fillRect l="0" t="0" r="0" b="0"/>
            </a:stretch>
          </a:blipFill>
        </p:spPr>
      </p:sp>
      <p:sp>
        <p:nvSpPr>
          <p:cNvPr name="Freeform 12" id="12"/>
          <p:cNvSpPr/>
          <p:nvPr/>
        </p:nvSpPr>
        <p:spPr>
          <a:xfrm flipH="false" flipV="false" rot="0">
            <a:off x="1980576" y="6229514"/>
            <a:ext cx="470344" cy="470344"/>
          </a:xfrm>
          <a:custGeom>
            <a:avLst/>
            <a:gdLst/>
            <a:ahLst/>
            <a:cxnLst/>
            <a:rect r="r" b="b" t="t" l="l"/>
            <a:pathLst>
              <a:path h="470344" w="470344">
                <a:moveTo>
                  <a:pt x="0" y="0"/>
                </a:moveTo>
                <a:lnTo>
                  <a:pt x="470343" y="0"/>
                </a:lnTo>
                <a:lnTo>
                  <a:pt x="470343" y="470343"/>
                </a:lnTo>
                <a:lnTo>
                  <a:pt x="0" y="470343"/>
                </a:lnTo>
                <a:lnTo>
                  <a:pt x="0" y="0"/>
                </a:lnTo>
                <a:close/>
              </a:path>
            </a:pathLst>
          </a:custGeom>
          <a:blipFill>
            <a:blip r:embed="rId6"/>
            <a:stretch>
              <a:fillRect l="0" t="0" r="0" b="0"/>
            </a:stretch>
          </a:blipFill>
        </p:spPr>
      </p:sp>
      <p:sp>
        <p:nvSpPr>
          <p:cNvPr name="TextBox 13" id="13"/>
          <p:cNvSpPr txBox="true"/>
          <p:nvPr/>
        </p:nvSpPr>
        <p:spPr>
          <a:xfrm rot="0">
            <a:off x="1316095" y="7259120"/>
            <a:ext cx="15943205" cy="572387"/>
          </a:xfrm>
          <a:prstGeom prst="rect">
            <a:avLst/>
          </a:prstGeom>
        </p:spPr>
        <p:txBody>
          <a:bodyPr anchor="t" rtlCol="false" tIns="0" lIns="0" bIns="0" rIns="0">
            <a:spAutoFit/>
          </a:bodyPr>
          <a:lstStyle/>
          <a:p>
            <a:pPr algn="l" marL="721127" indent="-360563" lvl="1">
              <a:lnSpc>
                <a:spcPts val="4676"/>
              </a:lnSpc>
              <a:buFont typeface="Arial"/>
              <a:buChar char="•"/>
            </a:pPr>
            <a:r>
              <a:rPr lang="en-US" sz="3340">
                <a:solidFill>
                  <a:srgbClr val="FFFFFF"/>
                </a:solidFill>
                <a:latin typeface="Canva Sans"/>
                <a:ea typeface="Canva Sans"/>
                <a:cs typeface="Canva Sans"/>
                <a:sym typeface="Canva Sans"/>
              </a:rPr>
              <a:t>Mock dashboard and metrics list</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2293126" y="1731695"/>
            <a:ext cx="13701747" cy="8079187"/>
          </a:xfrm>
          <a:custGeom>
            <a:avLst/>
            <a:gdLst/>
            <a:ahLst/>
            <a:cxnLst/>
            <a:rect r="r" b="b" t="t" l="l"/>
            <a:pathLst>
              <a:path h="8079187" w="13701747">
                <a:moveTo>
                  <a:pt x="0" y="0"/>
                </a:moveTo>
                <a:lnTo>
                  <a:pt x="13701748" y="0"/>
                </a:lnTo>
                <a:lnTo>
                  <a:pt x="13701748" y="8079187"/>
                </a:lnTo>
                <a:lnTo>
                  <a:pt x="0" y="8079187"/>
                </a:lnTo>
                <a:lnTo>
                  <a:pt x="0" y="0"/>
                </a:lnTo>
                <a:close/>
              </a:path>
            </a:pathLst>
          </a:custGeom>
          <a:blipFill>
            <a:blip r:embed="rId2"/>
            <a:stretch>
              <a:fillRect l="0" t="0" r="0" b="0"/>
            </a:stretch>
          </a:blipFill>
        </p:spPr>
      </p:sp>
      <p:sp>
        <p:nvSpPr>
          <p:cNvPr name="TextBox 3" id="3"/>
          <p:cNvSpPr txBox="true"/>
          <p:nvPr/>
        </p:nvSpPr>
        <p:spPr>
          <a:xfrm rot="0">
            <a:off x="4246513" y="486976"/>
            <a:ext cx="9794974" cy="886269"/>
          </a:xfrm>
          <a:prstGeom prst="rect">
            <a:avLst/>
          </a:prstGeom>
        </p:spPr>
        <p:txBody>
          <a:bodyPr anchor="t" rtlCol="false" tIns="0" lIns="0" bIns="0" rIns="0">
            <a:spAutoFit/>
          </a:bodyPr>
          <a:lstStyle/>
          <a:p>
            <a:pPr algn="ctr">
              <a:lnSpc>
                <a:spcPts val="6135"/>
              </a:lnSpc>
            </a:pPr>
            <a:r>
              <a:rPr lang="en-US" sz="7865" spc="-487">
                <a:solidFill>
                  <a:srgbClr val="FFFFFF"/>
                </a:solidFill>
                <a:latin typeface="Lovelace"/>
                <a:ea typeface="Lovelace"/>
                <a:cs typeface="Lovelace"/>
                <a:sym typeface="Lovelace"/>
              </a:rPr>
              <a:t>DATA MODEL</a:t>
            </a:r>
          </a:p>
        </p:txBody>
      </p:sp>
    </p:spTree>
  </p:cSld>
  <p:clrMapOvr>
    <a:masterClrMapping/>
  </p:clrMapOvr>
  <p:transition spd="fast">
    <p:circl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1980030" y="1362539"/>
            <a:ext cx="13916263" cy="8579654"/>
          </a:xfrm>
          <a:custGeom>
            <a:avLst/>
            <a:gdLst/>
            <a:ahLst/>
            <a:cxnLst/>
            <a:rect r="r" b="b" t="t" l="l"/>
            <a:pathLst>
              <a:path h="8579654" w="13916263">
                <a:moveTo>
                  <a:pt x="0" y="0"/>
                </a:moveTo>
                <a:lnTo>
                  <a:pt x="13916263" y="0"/>
                </a:lnTo>
                <a:lnTo>
                  <a:pt x="13916263" y="8579654"/>
                </a:lnTo>
                <a:lnTo>
                  <a:pt x="0" y="8579654"/>
                </a:lnTo>
                <a:lnTo>
                  <a:pt x="0" y="0"/>
                </a:lnTo>
                <a:close/>
              </a:path>
            </a:pathLst>
          </a:custGeom>
          <a:blipFill>
            <a:blip r:embed="rId2"/>
            <a:stretch>
              <a:fillRect l="0" t="-687" r="0" b="-687"/>
            </a:stretch>
          </a:blipFill>
        </p:spPr>
      </p:sp>
      <p:sp>
        <p:nvSpPr>
          <p:cNvPr name="TextBox 3" id="3"/>
          <p:cNvSpPr txBox="true"/>
          <p:nvPr/>
        </p:nvSpPr>
        <p:spPr>
          <a:xfrm rot="0">
            <a:off x="3877357" y="428174"/>
            <a:ext cx="10533286" cy="600526"/>
          </a:xfrm>
          <a:prstGeom prst="rect">
            <a:avLst/>
          </a:prstGeom>
        </p:spPr>
        <p:txBody>
          <a:bodyPr anchor="t" rtlCol="false" tIns="0" lIns="0" bIns="0" rIns="0">
            <a:spAutoFit/>
          </a:bodyPr>
          <a:lstStyle/>
          <a:p>
            <a:pPr algn="ctr">
              <a:lnSpc>
                <a:spcPts val="4185"/>
              </a:lnSpc>
            </a:pPr>
            <a:r>
              <a:rPr lang="en-US" sz="5365" spc="-332">
                <a:solidFill>
                  <a:srgbClr val="FFFFFF"/>
                </a:solidFill>
                <a:latin typeface="Lovelace"/>
                <a:ea typeface="Lovelace"/>
                <a:cs typeface="Lovelace"/>
                <a:sym typeface="Lovelace"/>
              </a:rPr>
              <a:t>MOCK-UP DASHBOARD</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1275456" y="630761"/>
            <a:ext cx="9794974" cy="870271"/>
          </a:xfrm>
          <a:prstGeom prst="rect">
            <a:avLst/>
          </a:prstGeom>
        </p:spPr>
        <p:txBody>
          <a:bodyPr anchor="t" rtlCol="false" tIns="0" lIns="0" bIns="0" rIns="0">
            <a:spAutoFit/>
          </a:bodyPr>
          <a:lstStyle/>
          <a:p>
            <a:pPr algn="ctr">
              <a:lnSpc>
                <a:spcPts val="5901"/>
              </a:lnSpc>
            </a:pPr>
            <a:r>
              <a:rPr lang="en-US" sz="7565" spc="-469">
                <a:solidFill>
                  <a:srgbClr val="FBF9F5"/>
                </a:solidFill>
                <a:latin typeface="Lovelace"/>
                <a:ea typeface="Lovelace"/>
                <a:cs typeface="Lovelace"/>
                <a:sym typeface="Lovelace"/>
              </a:rPr>
              <a:t>KEY INSIGHTS</a:t>
            </a:r>
          </a:p>
        </p:txBody>
      </p:sp>
      <p:sp>
        <p:nvSpPr>
          <p:cNvPr name="Freeform 3" id="3"/>
          <p:cNvSpPr/>
          <p:nvPr/>
        </p:nvSpPr>
        <p:spPr>
          <a:xfrm flipH="true" flipV="false" rot="0">
            <a:off x="13155670" y="364169"/>
            <a:ext cx="5132330" cy="343220"/>
          </a:xfrm>
          <a:custGeom>
            <a:avLst/>
            <a:gdLst/>
            <a:ahLst/>
            <a:cxnLst/>
            <a:rect r="r" b="b" t="t" l="l"/>
            <a:pathLst>
              <a:path h="343220" w="5132330">
                <a:moveTo>
                  <a:pt x="5132330" y="0"/>
                </a:moveTo>
                <a:lnTo>
                  <a:pt x="0" y="0"/>
                </a:lnTo>
                <a:lnTo>
                  <a:pt x="0" y="343219"/>
                </a:lnTo>
                <a:lnTo>
                  <a:pt x="5132330" y="343219"/>
                </a:lnTo>
                <a:lnTo>
                  <a:pt x="51323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3982" y="-492921"/>
            <a:ext cx="1739438" cy="2057400"/>
          </a:xfrm>
          <a:custGeom>
            <a:avLst/>
            <a:gdLst/>
            <a:ahLst/>
            <a:cxnLst/>
            <a:rect r="r" b="b" t="t" l="l"/>
            <a:pathLst>
              <a:path h="2057400" w="1739438">
                <a:moveTo>
                  <a:pt x="0" y="0"/>
                </a:moveTo>
                <a:lnTo>
                  <a:pt x="1739438" y="0"/>
                </a:lnTo>
                <a:lnTo>
                  <a:pt x="1739438"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885626"/>
            <a:ext cx="15812205" cy="7044690"/>
          </a:xfrm>
          <a:prstGeom prst="rect">
            <a:avLst/>
          </a:prstGeom>
        </p:spPr>
        <p:txBody>
          <a:bodyPr anchor="t" rtlCol="false" tIns="0" lIns="0" bIns="0" rIns="0">
            <a:spAutoFit/>
          </a:bodyPr>
          <a:lstStyle/>
          <a:p>
            <a:pPr algn="just" marL="647700" indent="-323850" lvl="1">
              <a:lnSpc>
                <a:spcPts val="7080"/>
              </a:lnSpc>
              <a:buFont typeface="Arial"/>
              <a:buChar char="•"/>
            </a:pPr>
            <a:r>
              <a:rPr lang="en-US" sz="3000">
                <a:solidFill>
                  <a:srgbClr val="FFBD59"/>
                </a:solidFill>
                <a:latin typeface="Canva Sans"/>
                <a:ea typeface="Canva Sans"/>
                <a:cs typeface="Canva Sans"/>
                <a:sym typeface="Canva Sans"/>
              </a:rPr>
              <a:t>Mumbai</a:t>
            </a:r>
            <a:r>
              <a:rPr lang="en-US" sz="3000">
                <a:solidFill>
                  <a:srgbClr val="FFFFFF"/>
                </a:solidFill>
                <a:latin typeface="Canva Sans"/>
                <a:ea typeface="Canva Sans"/>
                <a:cs typeface="Canva Sans"/>
                <a:sym typeface="Canva Sans"/>
              </a:rPr>
              <a:t> leads the revenue generation with</a:t>
            </a:r>
            <a:r>
              <a:rPr lang="en-US" sz="3000">
                <a:solidFill>
                  <a:srgbClr val="FFBD59"/>
                </a:solidFill>
                <a:latin typeface="Canva Sans"/>
                <a:ea typeface="Canva Sans"/>
                <a:cs typeface="Canva Sans"/>
                <a:sym typeface="Canva Sans"/>
              </a:rPr>
              <a:t> </a:t>
            </a:r>
            <a:r>
              <a:rPr lang="en-US" sz="3000">
                <a:solidFill>
                  <a:srgbClr val="FFDE59"/>
                </a:solidFill>
                <a:latin typeface="Canva Sans"/>
                <a:ea typeface="Canva Sans"/>
                <a:cs typeface="Canva Sans"/>
                <a:sym typeface="Canva Sans"/>
              </a:rPr>
              <a:t>669M</a:t>
            </a:r>
            <a:r>
              <a:rPr lang="en-US" sz="3000">
                <a:solidFill>
                  <a:srgbClr val="FFFFFF"/>
                </a:solidFill>
                <a:latin typeface="Canva Sans"/>
                <a:ea typeface="Canva Sans"/>
                <a:cs typeface="Canva Sans"/>
                <a:sym typeface="Canva Sans"/>
              </a:rPr>
              <a:t>, while Delhi records the lowest at 105M.</a:t>
            </a:r>
          </a:p>
          <a:p>
            <a:pPr algn="just" marL="647700" indent="-323850" lvl="1">
              <a:lnSpc>
                <a:spcPts val="7080"/>
              </a:lnSpc>
              <a:buFont typeface="Arial"/>
              <a:buChar char="•"/>
            </a:pPr>
            <a:r>
              <a:rPr lang="en-US" sz="3000">
                <a:solidFill>
                  <a:srgbClr val="FFBD59"/>
                </a:solidFill>
                <a:latin typeface="Canva Sans"/>
                <a:ea typeface="Canva Sans"/>
                <a:cs typeface="Canva Sans"/>
                <a:sym typeface="Canva Sans"/>
              </a:rPr>
              <a:t>Delhi</a:t>
            </a:r>
            <a:r>
              <a:rPr lang="en-US" sz="3000">
                <a:solidFill>
                  <a:srgbClr val="FFFFFF"/>
                </a:solidFill>
                <a:latin typeface="Canva Sans"/>
                <a:ea typeface="Canva Sans"/>
                <a:cs typeface="Canva Sans"/>
                <a:sym typeface="Canva Sans"/>
              </a:rPr>
              <a:t> boasts the highest occupancy rate at </a:t>
            </a:r>
            <a:r>
              <a:rPr lang="en-US" sz="3000">
                <a:solidFill>
                  <a:srgbClr val="FFDE59"/>
                </a:solidFill>
                <a:latin typeface="Canva Sans"/>
                <a:ea typeface="Canva Sans"/>
                <a:cs typeface="Canva Sans"/>
                <a:sym typeface="Canva Sans"/>
              </a:rPr>
              <a:t>61%</a:t>
            </a:r>
            <a:r>
              <a:rPr lang="en-US" sz="3000">
                <a:solidFill>
                  <a:srgbClr val="FFFFFF"/>
                </a:solidFill>
                <a:latin typeface="Canva Sans"/>
                <a:ea typeface="Canva Sans"/>
                <a:cs typeface="Canva Sans"/>
                <a:sym typeface="Canva Sans"/>
              </a:rPr>
              <a:t>, compared to Bangalore’s lowest occupancy at 56%.</a:t>
            </a:r>
          </a:p>
          <a:p>
            <a:pPr algn="just" marL="647700" indent="-323850" lvl="1">
              <a:lnSpc>
                <a:spcPts val="7080"/>
              </a:lnSpc>
              <a:buFont typeface="Arial"/>
              <a:buChar char="•"/>
            </a:pPr>
            <a:r>
              <a:rPr lang="en-US" sz="3000">
                <a:solidFill>
                  <a:srgbClr val="FFFFFF"/>
                </a:solidFill>
                <a:latin typeface="Canva Sans"/>
                <a:ea typeface="Canva Sans"/>
                <a:cs typeface="Canva Sans"/>
                <a:sym typeface="Canva Sans"/>
              </a:rPr>
              <a:t>Among the room types, </a:t>
            </a:r>
            <a:r>
              <a:rPr lang="en-US" sz="3000">
                <a:solidFill>
                  <a:srgbClr val="FFBD59"/>
                </a:solidFill>
                <a:latin typeface="Canva Sans"/>
                <a:ea typeface="Canva Sans"/>
                <a:cs typeface="Canva Sans"/>
                <a:sym typeface="Canva Sans"/>
              </a:rPr>
              <a:t>Elite</a:t>
            </a:r>
            <a:r>
              <a:rPr lang="en-US" sz="3000">
                <a:solidFill>
                  <a:srgbClr val="FFFFFF"/>
                </a:solidFill>
                <a:latin typeface="Canva Sans"/>
                <a:ea typeface="Canva Sans"/>
                <a:cs typeface="Canva Sans"/>
                <a:sym typeface="Canva Sans"/>
              </a:rPr>
              <a:t> Rooms achieve the highest number of bookings, whereas Presidential Rooms record the lowest.</a:t>
            </a:r>
          </a:p>
          <a:p>
            <a:pPr algn="just" marL="647700" indent="-323850" lvl="1">
              <a:lnSpc>
                <a:spcPts val="7080"/>
              </a:lnSpc>
              <a:buFont typeface="Arial"/>
              <a:buChar char="•"/>
            </a:pPr>
            <a:r>
              <a:rPr lang="en-US" sz="3000">
                <a:solidFill>
                  <a:srgbClr val="FFBD59"/>
                </a:solidFill>
                <a:latin typeface="Canva Sans"/>
                <a:ea typeface="Canva Sans"/>
                <a:cs typeface="Canva Sans"/>
                <a:sym typeface="Canva Sans"/>
              </a:rPr>
              <a:t>Atliq Blu</a:t>
            </a:r>
            <a:r>
              <a:rPr lang="en-US" sz="3000">
                <a:solidFill>
                  <a:srgbClr val="FFFFFF"/>
                </a:solidFill>
                <a:latin typeface="Canva Sans"/>
                <a:ea typeface="Canva Sans"/>
                <a:cs typeface="Canva Sans"/>
                <a:sym typeface="Canva Sans"/>
              </a:rPr>
              <a:t> and </a:t>
            </a:r>
            <a:r>
              <a:rPr lang="en-US" sz="3000">
                <a:solidFill>
                  <a:srgbClr val="FFBD59"/>
                </a:solidFill>
                <a:latin typeface="Canva Sans"/>
                <a:ea typeface="Canva Sans"/>
                <a:cs typeface="Canva Sans"/>
                <a:sym typeface="Canva Sans"/>
              </a:rPr>
              <a:t>Atliq Exotica </a:t>
            </a:r>
            <a:r>
              <a:rPr lang="en-US" sz="3000">
                <a:solidFill>
                  <a:srgbClr val="FFFFFF"/>
                </a:solidFill>
                <a:latin typeface="Canva Sans"/>
                <a:ea typeface="Canva Sans"/>
                <a:cs typeface="Canva Sans"/>
                <a:sym typeface="Canva Sans"/>
              </a:rPr>
              <a:t>feature the longest average stay duration of </a:t>
            </a:r>
            <a:r>
              <a:rPr lang="en-US" sz="3000">
                <a:solidFill>
                  <a:srgbClr val="FFDE59"/>
                </a:solidFill>
                <a:latin typeface="Canva Sans"/>
                <a:ea typeface="Canva Sans"/>
                <a:cs typeface="Canva Sans"/>
                <a:sym typeface="Canva Sans"/>
              </a:rPr>
              <a:t>2.8 days</a:t>
            </a:r>
            <a:r>
              <a:rPr lang="en-US" sz="3000">
                <a:solidFill>
                  <a:srgbClr val="FFFFFF"/>
                </a:solidFill>
                <a:latin typeface="Canva Sans"/>
                <a:ea typeface="Canva Sans"/>
                <a:cs typeface="Canva Sans"/>
                <a:sym typeface="Canva Sans"/>
              </a:rPr>
              <a:t>, while Atliq City has the shortest at 1.8 days.</a:t>
            </a:r>
          </a:p>
        </p:txBody>
      </p:sp>
      <p:sp>
        <p:nvSpPr>
          <p:cNvPr name="Freeform 6" id="6"/>
          <p:cNvSpPr/>
          <p:nvPr/>
        </p:nvSpPr>
        <p:spPr>
          <a:xfrm flipH="false" flipV="false" rot="0">
            <a:off x="-296577" y="9505730"/>
            <a:ext cx="5132330" cy="343220"/>
          </a:xfrm>
          <a:custGeom>
            <a:avLst/>
            <a:gdLst/>
            <a:ahLst/>
            <a:cxnLst/>
            <a:rect r="r" b="b" t="t" l="l"/>
            <a:pathLst>
              <a:path h="343220" w="5132330">
                <a:moveTo>
                  <a:pt x="0" y="0"/>
                </a:moveTo>
                <a:lnTo>
                  <a:pt x="5132330" y="0"/>
                </a:lnTo>
                <a:lnTo>
                  <a:pt x="5132330" y="343220"/>
                </a:lnTo>
                <a:lnTo>
                  <a:pt x="0" y="3432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1275456" y="630761"/>
            <a:ext cx="9794974" cy="870271"/>
          </a:xfrm>
          <a:prstGeom prst="rect">
            <a:avLst/>
          </a:prstGeom>
        </p:spPr>
        <p:txBody>
          <a:bodyPr anchor="t" rtlCol="false" tIns="0" lIns="0" bIns="0" rIns="0">
            <a:spAutoFit/>
          </a:bodyPr>
          <a:lstStyle/>
          <a:p>
            <a:pPr algn="ctr">
              <a:lnSpc>
                <a:spcPts val="5901"/>
              </a:lnSpc>
            </a:pPr>
            <a:r>
              <a:rPr lang="en-US" sz="7565" spc="-469">
                <a:solidFill>
                  <a:srgbClr val="FBF9F5"/>
                </a:solidFill>
                <a:latin typeface="Lovelace"/>
                <a:ea typeface="Lovelace"/>
                <a:cs typeface="Lovelace"/>
                <a:sym typeface="Lovelace"/>
              </a:rPr>
              <a:t>AND MORE.......</a:t>
            </a:r>
          </a:p>
        </p:txBody>
      </p:sp>
      <p:sp>
        <p:nvSpPr>
          <p:cNvPr name="Freeform 3" id="3"/>
          <p:cNvSpPr/>
          <p:nvPr/>
        </p:nvSpPr>
        <p:spPr>
          <a:xfrm flipH="false" flipV="false" rot="0">
            <a:off x="-296577" y="9505730"/>
            <a:ext cx="5132330" cy="343220"/>
          </a:xfrm>
          <a:custGeom>
            <a:avLst/>
            <a:gdLst/>
            <a:ahLst/>
            <a:cxnLst/>
            <a:rect r="r" b="b" t="t" l="l"/>
            <a:pathLst>
              <a:path h="343220" w="5132330">
                <a:moveTo>
                  <a:pt x="0" y="0"/>
                </a:moveTo>
                <a:lnTo>
                  <a:pt x="5132330" y="0"/>
                </a:lnTo>
                <a:lnTo>
                  <a:pt x="5132330" y="343220"/>
                </a:lnTo>
                <a:lnTo>
                  <a:pt x="0" y="3432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155670" y="364169"/>
            <a:ext cx="5132330" cy="343220"/>
          </a:xfrm>
          <a:custGeom>
            <a:avLst/>
            <a:gdLst/>
            <a:ahLst/>
            <a:cxnLst/>
            <a:rect r="r" b="b" t="t" l="l"/>
            <a:pathLst>
              <a:path h="343220" w="5132330">
                <a:moveTo>
                  <a:pt x="5132330" y="0"/>
                </a:moveTo>
                <a:lnTo>
                  <a:pt x="0" y="0"/>
                </a:lnTo>
                <a:lnTo>
                  <a:pt x="0" y="343219"/>
                </a:lnTo>
                <a:lnTo>
                  <a:pt x="5132330" y="343219"/>
                </a:lnTo>
                <a:lnTo>
                  <a:pt x="51323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63982" y="-492921"/>
            <a:ext cx="1739438" cy="2057400"/>
          </a:xfrm>
          <a:custGeom>
            <a:avLst/>
            <a:gdLst/>
            <a:ahLst/>
            <a:cxnLst/>
            <a:rect r="r" b="b" t="t" l="l"/>
            <a:pathLst>
              <a:path h="2057400" w="1739438">
                <a:moveTo>
                  <a:pt x="0" y="0"/>
                </a:moveTo>
                <a:lnTo>
                  <a:pt x="1739438" y="0"/>
                </a:lnTo>
                <a:lnTo>
                  <a:pt x="1739438"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114846" y="2765314"/>
            <a:ext cx="16058309" cy="4358640"/>
          </a:xfrm>
          <a:prstGeom prst="rect">
            <a:avLst/>
          </a:prstGeom>
        </p:spPr>
        <p:txBody>
          <a:bodyPr anchor="t" rtlCol="false" tIns="0" lIns="0" bIns="0" rIns="0">
            <a:spAutoFit/>
          </a:bodyPr>
          <a:lstStyle/>
          <a:p>
            <a:pPr algn="just" marL="647700" indent="-323850" lvl="1">
              <a:lnSpc>
                <a:spcPts val="7080"/>
              </a:lnSpc>
              <a:buFont typeface="Arial"/>
              <a:buChar char="•"/>
            </a:pPr>
            <a:r>
              <a:rPr lang="en-US" sz="3000">
                <a:solidFill>
                  <a:srgbClr val="FFBD59"/>
                </a:solidFill>
                <a:latin typeface="Canva Sans"/>
                <a:ea typeface="Canva Sans"/>
                <a:cs typeface="Canva Sans"/>
                <a:sym typeface="Canva Sans"/>
              </a:rPr>
              <a:t>Mumbai </a:t>
            </a:r>
            <a:r>
              <a:rPr lang="en-US" sz="3000">
                <a:solidFill>
                  <a:srgbClr val="FFFFFF"/>
                </a:solidFill>
                <a:latin typeface="Canva Sans"/>
                <a:ea typeface="Canva Sans"/>
                <a:cs typeface="Canva Sans"/>
                <a:sym typeface="Canva Sans"/>
              </a:rPr>
              <a:t>incurred a revenue loss of</a:t>
            </a:r>
            <a:r>
              <a:rPr lang="en-US" sz="3000">
                <a:solidFill>
                  <a:srgbClr val="FFBD59"/>
                </a:solidFill>
                <a:latin typeface="Canva Sans"/>
                <a:ea typeface="Canva Sans"/>
                <a:cs typeface="Canva Sans"/>
                <a:sym typeface="Canva Sans"/>
              </a:rPr>
              <a:t> </a:t>
            </a:r>
            <a:r>
              <a:rPr lang="en-US" sz="3000">
                <a:solidFill>
                  <a:srgbClr val="FFFFFF"/>
                </a:solidFill>
                <a:latin typeface="Canva Sans"/>
                <a:ea typeface="Canva Sans"/>
                <a:cs typeface="Canva Sans"/>
                <a:sym typeface="Canva Sans"/>
              </a:rPr>
              <a:t> </a:t>
            </a:r>
            <a:r>
              <a:rPr lang="en-US" sz="3000">
                <a:solidFill>
                  <a:srgbClr val="FFDE59"/>
                </a:solidFill>
                <a:latin typeface="Canva Sans"/>
                <a:ea typeface="Canva Sans"/>
                <a:cs typeface="Canva Sans"/>
                <a:sym typeface="Canva Sans"/>
              </a:rPr>
              <a:t>116M</a:t>
            </a:r>
            <a:r>
              <a:rPr lang="en-US" sz="3000">
                <a:solidFill>
                  <a:srgbClr val="FFFFFF"/>
                </a:solidFill>
                <a:latin typeface="Canva Sans"/>
                <a:ea typeface="Canva Sans"/>
                <a:cs typeface="Canva Sans"/>
                <a:sym typeface="Canva Sans"/>
              </a:rPr>
              <a:t> due to cancellations.</a:t>
            </a:r>
          </a:p>
          <a:p>
            <a:pPr algn="just" marL="647700" indent="-323850" lvl="1">
              <a:lnSpc>
                <a:spcPts val="7080"/>
              </a:lnSpc>
              <a:buFont typeface="Arial"/>
              <a:buChar char="•"/>
            </a:pPr>
            <a:r>
              <a:rPr lang="en-US" sz="3000">
                <a:solidFill>
                  <a:srgbClr val="FFBD59"/>
                </a:solidFill>
                <a:latin typeface="Canva Sans"/>
                <a:ea typeface="Canva Sans"/>
                <a:cs typeface="Canva Sans"/>
                <a:sym typeface="Canva Sans"/>
              </a:rPr>
              <a:t>Presidential Rooms</a:t>
            </a:r>
            <a:r>
              <a:rPr lang="en-US" sz="3000">
                <a:solidFill>
                  <a:srgbClr val="FFFFFF"/>
                </a:solidFill>
                <a:latin typeface="Canva Sans"/>
                <a:ea typeface="Canva Sans"/>
                <a:cs typeface="Canva Sans"/>
                <a:sym typeface="Canva Sans"/>
              </a:rPr>
              <a:t> in Mumbai generate the highest Average Revenue per Day at </a:t>
            </a:r>
            <a:r>
              <a:rPr lang="en-US" sz="3000">
                <a:solidFill>
                  <a:srgbClr val="FFDE59"/>
                </a:solidFill>
                <a:latin typeface="Canva Sans"/>
                <a:ea typeface="Canva Sans"/>
                <a:cs typeface="Canva Sans"/>
                <a:sym typeface="Canva Sans"/>
              </a:rPr>
              <a:t>19K</a:t>
            </a:r>
            <a:r>
              <a:rPr lang="en-US" sz="3000">
                <a:solidFill>
                  <a:srgbClr val="FFFFFF"/>
                </a:solidFill>
                <a:latin typeface="Canva Sans"/>
                <a:ea typeface="Canva Sans"/>
                <a:cs typeface="Canva Sans"/>
                <a:sym typeface="Canva Sans"/>
              </a:rPr>
              <a:t>.</a:t>
            </a:r>
          </a:p>
          <a:p>
            <a:pPr algn="just" marL="647700" indent="-323850" lvl="1">
              <a:lnSpc>
                <a:spcPts val="7080"/>
              </a:lnSpc>
              <a:buFont typeface="Arial"/>
              <a:buChar char="•"/>
            </a:pPr>
            <a:r>
              <a:rPr lang="en-US" sz="3000">
                <a:solidFill>
                  <a:srgbClr val="FFFFFF"/>
                </a:solidFill>
                <a:latin typeface="Canva Sans"/>
                <a:ea typeface="Canva Sans"/>
                <a:cs typeface="Canva Sans"/>
                <a:sym typeface="Canva Sans"/>
              </a:rPr>
              <a:t>Revenue peaked during </a:t>
            </a:r>
            <a:r>
              <a:rPr lang="en-US" sz="3000">
                <a:solidFill>
                  <a:srgbClr val="FFBD59"/>
                </a:solidFill>
                <a:latin typeface="Canva Sans"/>
                <a:ea typeface="Canva Sans"/>
                <a:cs typeface="Canva Sans"/>
                <a:sym typeface="Canva Sans"/>
              </a:rPr>
              <a:t>Week 29</a:t>
            </a:r>
            <a:r>
              <a:rPr lang="en-US" sz="3000">
                <a:solidFill>
                  <a:srgbClr val="FFFFFF"/>
                </a:solidFill>
                <a:latin typeface="Canva Sans"/>
                <a:ea typeface="Canva Sans"/>
                <a:cs typeface="Canva Sans"/>
                <a:sym typeface="Canva Sans"/>
              </a:rPr>
              <a:t>, reaching </a:t>
            </a:r>
            <a:r>
              <a:rPr lang="en-US" sz="3000">
                <a:solidFill>
                  <a:srgbClr val="FFDE59"/>
                </a:solidFill>
                <a:latin typeface="Canva Sans"/>
                <a:ea typeface="Canva Sans"/>
                <a:cs typeface="Canva Sans"/>
                <a:sym typeface="Canva Sans"/>
              </a:rPr>
              <a:t>139.7M</a:t>
            </a:r>
            <a:r>
              <a:rPr lang="en-US" sz="3000">
                <a:solidFill>
                  <a:srgbClr val="FFFFFF"/>
                </a:solidFill>
                <a:latin typeface="Canva Sans"/>
                <a:ea typeface="Canva Sans"/>
                <a:cs typeface="Canva Sans"/>
                <a:sym typeface="Canva Sans"/>
              </a:rPr>
              <a:t>, while Week 26 recorded the lowest at 114.2M</a:t>
            </a:r>
          </a:p>
        </p:txBody>
      </p:sp>
      <p:sp>
        <p:nvSpPr>
          <p:cNvPr name="Freeform 7" id="7"/>
          <p:cNvSpPr/>
          <p:nvPr/>
        </p:nvSpPr>
        <p:spPr>
          <a:xfrm flipH="false" flipV="false" rot="0">
            <a:off x="9372600" y="857250"/>
            <a:ext cx="562439" cy="562439"/>
          </a:xfrm>
          <a:custGeom>
            <a:avLst/>
            <a:gdLst/>
            <a:ahLst/>
            <a:cxnLst/>
            <a:rect r="r" b="b" t="t" l="l"/>
            <a:pathLst>
              <a:path h="562439" w="562439">
                <a:moveTo>
                  <a:pt x="0" y="0"/>
                </a:moveTo>
                <a:lnTo>
                  <a:pt x="562439" y="0"/>
                </a:lnTo>
                <a:lnTo>
                  <a:pt x="562439" y="562439"/>
                </a:lnTo>
                <a:lnTo>
                  <a:pt x="0" y="5624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1275456" y="630761"/>
            <a:ext cx="9794974" cy="870271"/>
          </a:xfrm>
          <a:prstGeom prst="rect">
            <a:avLst/>
          </a:prstGeom>
        </p:spPr>
        <p:txBody>
          <a:bodyPr anchor="t" rtlCol="false" tIns="0" lIns="0" bIns="0" rIns="0">
            <a:spAutoFit/>
          </a:bodyPr>
          <a:lstStyle/>
          <a:p>
            <a:pPr algn="ctr">
              <a:lnSpc>
                <a:spcPts val="5901"/>
              </a:lnSpc>
            </a:pPr>
            <a:r>
              <a:rPr lang="en-US" sz="7565" spc="-469">
                <a:solidFill>
                  <a:srgbClr val="FBF9F5"/>
                </a:solidFill>
                <a:latin typeface="Lovelace"/>
                <a:ea typeface="Lovelace"/>
                <a:cs typeface="Lovelace"/>
                <a:sym typeface="Lovelace"/>
              </a:rPr>
              <a:t>NEXT STEPS.......</a:t>
            </a:r>
          </a:p>
        </p:txBody>
      </p:sp>
      <p:sp>
        <p:nvSpPr>
          <p:cNvPr name="Freeform 3" id="3"/>
          <p:cNvSpPr/>
          <p:nvPr/>
        </p:nvSpPr>
        <p:spPr>
          <a:xfrm flipH="false" flipV="false" rot="0">
            <a:off x="-296577" y="9505730"/>
            <a:ext cx="5132330" cy="343220"/>
          </a:xfrm>
          <a:custGeom>
            <a:avLst/>
            <a:gdLst/>
            <a:ahLst/>
            <a:cxnLst/>
            <a:rect r="r" b="b" t="t" l="l"/>
            <a:pathLst>
              <a:path h="343220" w="5132330">
                <a:moveTo>
                  <a:pt x="0" y="0"/>
                </a:moveTo>
                <a:lnTo>
                  <a:pt x="5132330" y="0"/>
                </a:lnTo>
                <a:lnTo>
                  <a:pt x="5132330" y="343220"/>
                </a:lnTo>
                <a:lnTo>
                  <a:pt x="0" y="3432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155670" y="364169"/>
            <a:ext cx="5132330" cy="343220"/>
          </a:xfrm>
          <a:custGeom>
            <a:avLst/>
            <a:gdLst/>
            <a:ahLst/>
            <a:cxnLst/>
            <a:rect r="r" b="b" t="t" l="l"/>
            <a:pathLst>
              <a:path h="343220" w="5132330">
                <a:moveTo>
                  <a:pt x="5132330" y="0"/>
                </a:moveTo>
                <a:lnTo>
                  <a:pt x="0" y="0"/>
                </a:lnTo>
                <a:lnTo>
                  <a:pt x="0" y="343219"/>
                </a:lnTo>
                <a:lnTo>
                  <a:pt x="5132330" y="343219"/>
                </a:lnTo>
                <a:lnTo>
                  <a:pt x="51323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63982" y="-492921"/>
            <a:ext cx="1739438" cy="2057400"/>
          </a:xfrm>
          <a:custGeom>
            <a:avLst/>
            <a:gdLst/>
            <a:ahLst/>
            <a:cxnLst/>
            <a:rect r="r" b="b" t="t" l="l"/>
            <a:pathLst>
              <a:path h="2057400" w="1739438">
                <a:moveTo>
                  <a:pt x="0" y="0"/>
                </a:moveTo>
                <a:lnTo>
                  <a:pt x="1739438" y="0"/>
                </a:lnTo>
                <a:lnTo>
                  <a:pt x="1739438"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3114675"/>
            <a:ext cx="16058309" cy="3686175"/>
          </a:xfrm>
          <a:prstGeom prst="rect">
            <a:avLst/>
          </a:prstGeom>
        </p:spPr>
        <p:txBody>
          <a:bodyPr anchor="t" rtlCol="false" tIns="0" lIns="0" bIns="0" rIns="0">
            <a:spAutoFit/>
          </a:bodyPr>
          <a:lstStyle/>
          <a:p>
            <a:pPr algn="just" marL="647700" indent="-323850" lvl="1">
              <a:lnSpc>
                <a:spcPts val="7500"/>
              </a:lnSpc>
              <a:buAutoNum type="arabicPeriod" startAt="1"/>
            </a:pPr>
            <a:r>
              <a:rPr lang="en-US" sz="3000" spc="4">
                <a:solidFill>
                  <a:srgbClr val="FFFFFF"/>
                </a:solidFill>
                <a:latin typeface="Canva Sans"/>
                <a:ea typeface="Canva Sans"/>
                <a:cs typeface="Canva Sans"/>
                <a:sym typeface="Canva Sans"/>
              </a:rPr>
              <a:t>Implement dynamic pricing strategies to boost weekday occupancy.</a:t>
            </a:r>
          </a:p>
          <a:p>
            <a:pPr algn="just" marL="647700" indent="-323850" lvl="1">
              <a:lnSpc>
                <a:spcPts val="7500"/>
              </a:lnSpc>
              <a:buAutoNum type="arabicPeriod" startAt="1"/>
            </a:pPr>
            <a:r>
              <a:rPr lang="en-US" sz="3000" spc="4">
                <a:solidFill>
                  <a:srgbClr val="FFFFFF"/>
                </a:solidFill>
                <a:latin typeface="Canva Sans"/>
                <a:ea typeface="Canva Sans"/>
                <a:cs typeface="Canva Sans"/>
                <a:sym typeface="Canva Sans"/>
              </a:rPr>
              <a:t>Identify reasons or patterns for high cancellation percentages. </a:t>
            </a:r>
          </a:p>
          <a:p>
            <a:pPr algn="just" marL="647700" indent="-323850" lvl="1">
              <a:lnSpc>
                <a:spcPts val="7500"/>
              </a:lnSpc>
              <a:buAutoNum type="arabicPeriod" startAt="1"/>
            </a:pPr>
            <a:r>
              <a:rPr lang="en-US" sz="3000" spc="4">
                <a:solidFill>
                  <a:srgbClr val="FFFFFF"/>
                </a:solidFill>
                <a:latin typeface="Canva Sans"/>
                <a:ea typeface="Canva Sans"/>
                <a:cs typeface="Canva Sans"/>
                <a:sym typeface="Canva Sans"/>
              </a:rPr>
              <a:t>Enhance cancellation policies to minimize revenue loss.</a:t>
            </a:r>
          </a:p>
          <a:p>
            <a:pPr algn="just" marL="647700" indent="-323850" lvl="1">
              <a:lnSpc>
                <a:spcPts val="7500"/>
              </a:lnSpc>
              <a:buAutoNum type="arabicPeriod" startAt="1"/>
            </a:pPr>
            <a:r>
              <a:rPr lang="en-US" sz="3000" spc="4">
                <a:solidFill>
                  <a:srgbClr val="FFFFFF"/>
                </a:solidFill>
                <a:latin typeface="Canva Sans"/>
                <a:ea typeface="Canva Sans"/>
                <a:cs typeface="Canva Sans"/>
                <a:sym typeface="Canva Sans"/>
              </a:rPr>
              <a:t>Invest in room upgrades for properties with lower ratings.</a:t>
            </a:r>
          </a:p>
        </p:txBody>
      </p:sp>
      <p:sp>
        <p:nvSpPr>
          <p:cNvPr name="Freeform 7" id="7"/>
          <p:cNvSpPr/>
          <p:nvPr/>
        </p:nvSpPr>
        <p:spPr>
          <a:xfrm flipH="false" flipV="false" rot="0">
            <a:off x="9620250" y="838200"/>
            <a:ext cx="562439" cy="562439"/>
          </a:xfrm>
          <a:custGeom>
            <a:avLst/>
            <a:gdLst/>
            <a:ahLst/>
            <a:cxnLst/>
            <a:rect r="r" b="b" t="t" l="l"/>
            <a:pathLst>
              <a:path h="562439" w="562439">
                <a:moveTo>
                  <a:pt x="0" y="0"/>
                </a:moveTo>
                <a:lnTo>
                  <a:pt x="562439" y="0"/>
                </a:lnTo>
                <a:lnTo>
                  <a:pt x="562439" y="562439"/>
                </a:lnTo>
                <a:lnTo>
                  <a:pt x="0" y="5624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circl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3318120" y="3461582"/>
            <a:ext cx="11472911" cy="2550371"/>
          </a:xfrm>
          <a:prstGeom prst="rect">
            <a:avLst/>
          </a:prstGeom>
        </p:spPr>
        <p:txBody>
          <a:bodyPr anchor="t" rtlCol="false" tIns="0" lIns="0" bIns="0" rIns="0">
            <a:spAutoFit/>
          </a:bodyPr>
          <a:lstStyle/>
          <a:p>
            <a:pPr algn="ctr">
              <a:lnSpc>
                <a:spcPts val="17669"/>
              </a:lnSpc>
            </a:pPr>
            <a:r>
              <a:rPr lang="en-US" sz="22652" spc="-1404">
                <a:solidFill>
                  <a:srgbClr val="FBF9F5"/>
                </a:solidFill>
                <a:latin typeface="Lovelace"/>
                <a:ea typeface="Lovelace"/>
                <a:cs typeface="Lovelace"/>
                <a:sym typeface="Lovelace"/>
              </a:rPr>
              <a:t>THANK</a:t>
            </a:r>
          </a:p>
        </p:txBody>
      </p:sp>
      <p:sp>
        <p:nvSpPr>
          <p:cNvPr name="TextBox 3" id="3"/>
          <p:cNvSpPr txBox="true"/>
          <p:nvPr/>
        </p:nvSpPr>
        <p:spPr>
          <a:xfrm rot="0">
            <a:off x="3407544" y="6038371"/>
            <a:ext cx="11472911" cy="2551328"/>
          </a:xfrm>
          <a:prstGeom prst="rect">
            <a:avLst/>
          </a:prstGeom>
        </p:spPr>
        <p:txBody>
          <a:bodyPr anchor="t" rtlCol="false" tIns="0" lIns="0" bIns="0" rIns="0">
            <a:spAutoFit/>
          </a:bodyPr>
          <a:lstStyle/>
          <a:p>
            <a:pPr algn="ctr">
              <a:lnSpc>
                <a:spcPts val="17669"/>
              </a:lnSpc>
            </a:pPr>
            <a:r>
              <a:rPr lang="en-US" sz="22652" spc="-1404">
                <a:solidFill>
                  <a:srgbClr val="FBF9F5"/>
                </a:solidFill>
                <a:latin typeface="Lovelace"/>
                <a:ea typeface="Lovelace"/>
                <a:cs typeface="Lovelace"/>
                <a:sym typeface="Lovelace"/>
              </a:rPr>
              <a:t>YOU</a:t>
            </a:r>
          </a:p>
        </p:txBody>
      </p:sp>
      <p:sp>
        <p:nvSpPr>
          <p:cNvPr name="Freeform 4" id="4"/>
          <p:cNvSpPr/>
          <p:nvPr/>
        </p:nvSpPr>
        <p:spPr>
          <a:xfrm flipH="false" flipV="false" rot="0">
            <a:off x="-3140556" y="7441982"/>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18744" y="-4807211"/>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500299" y="6011953"/>
            <a:ext cx="1287402" cy="1287402"/>
          </a:xfrm>
          <a:custGeom>
            <a:avLst/>
            <a:gdLst/>
            <a:ahLst/>
            <a:cxnLst/>
            <a:rect r="r" b="b" t="t" l="l"/>
            <a:pathLst>
              <a:path h="1287402" w="1287402">
                <a:moveTo>
                  <a:pt x="0" y="0"/>
                </a:moveTo>
                <a:lnTo>
                  <a:pt x="1287402" y="0"/>
                </a:lnTo>
                <a:lnTo>
                  <a:pt x="1287402" y="1287402"/>
                </a:lnTo>
                <a:lnTo>
                  <a:pt x="0" y="1287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844661" y="4789649"/>
            <a:ext cx="7166068" cy="7113951"/>
          </a:xfrm>
          <a:custGeom>
            <a:avLst/>
            <a:gdLst/>
            <a:ahLst/>
            <a:cxnLst/>
            <a:rect r="r" b="b" t="t" l="l"/>
            <a:pathLst>
              <a:path h="7113951" w="7166068">
                <a:moveTo>
                  <a:pt x="0" y="0"/>
                </a:moveTo>
                <a:lnTo>
                  <a:pt x="7166068" y="0"/>
                </a:lnTo>
                <a:lnTo>
                  <a:pt x="7166068" y="7113951"/>
                </a:lnTo>
                <a:lnTo>
                  <a:pt x="0" y="71139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659118" y="5281857"/>
            <a:ext cx="1496853" cy="1919043"/>
          </a:xfrm>
          <a:custGeom>
            <a:avLst/>
            <a:gdLst/>
            <a:ahLst/>
            <a:cxnLst/>
            <a:rect r="r" b="b" t="t" l="l"/>
            <a:pathLst>
              <a:path h="1919043" w="1496853">
                <a:moveTo>
                  <a:pt x="0" y="0"/>
                </a:moveTo>
                <a:lnTo>
                  <a:pt x="1496853" y="0"/>
                </a:lnTo>
                <a:lnTo>
                  <a:pt x="1496853" y="1919043"/>
                </a:lnTo>
                <a:lnTo>
                  <a:pt x="0" y="19190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0" y="7970199"/>
            <a:ext cx="2922570" cy="2316801"/>
          </a:xfrm>
          <a:custGeom>
            <a:avLst/>
            <a:gdLst/>
            <a:ahLst/>
            <a:cxnLst/>
            <a:rect r="r" b="b" t="t" l="l"/>
            <a:pathLst>
              <a:path h="2316801" w="2922570">
                <a:moveTo>
                  <a:pt x="0" y="0"/>
                </a:moveTo>
                <a:lnTo>
                  <a:pt x="2922570" y="0"/>
                </a:lnTo>
                <a:lnTo>
                  <a:pt x="2922570" y="2316801"/>
                </a:lnTo>
                <a:lnTo>
                  <a:pt x="0" y="23168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DAGadwOiF3U</dc:identifier>
  <dcterms:modified xsi:type="dcterms:W3CDTF">2011-08-01T06:04:30Z</dcterms:modified>
  <cp:revision>1</cp:revision>
  <dc:title>Blue and White Minimalist Group Project Presentation</dc:title>
</cp:coreProperties>
</file>