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Lovelace" panose="020B0604020202020204" charset="0"/>
      <p:regular r:id="rId13"/>
    </p:embeddedFont>
    <p:embeddedFont>
      <p:font typeface="Lovelace Bold" panose="020B0604020202020204" charset="0"/>
      <p:regular r:id="rId14"/>
    </p:embeddedFont>
    <p:embeddedFont>
      <p:font typeface="TT Hoves" panose="020B0604020202020204" charset="0"/>
      <p:regular r:id="rId15"/>
    </p:embeddedFont>
    <p:embeddedFont>
      <p:font typeface="TT Hove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4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40556" y="7889271"/>
            <a:ext cx="8338513" cy="8338513"/>
          </a:xfrm>
          <a:custGeom>
            <a:avLst/>
            <a:gdLst/>
            <a:ahLst/>
            <a:cxnLst/>
            <a:rect l="l" t="t" r="r" b="b"/>
            <a:pathLst>
              <a:path w="8338513" h="8338513">
                <a:moveTo>
                  <a:pt x="0" y="0"/>
                </a:moveTo>
                <a:lnTo>
                  <a:pt x="8338512" y="0"/>
                </a:lnTo>
                <a:lnTo>
                  <a:pt x="8338512" y="8338512"/>
                </a:lnTo>
                <a:lnTo>
                  <a:pt x="0" y="833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90770" y="-5871599"/>
            <a:ext cx="8338513" cy="8338513"/>
          </a:xfrm>
          <a:custGeom>
            <a:avLst/>
            <a:gdLst/>
            <a:ahLst/>
            <a:cxnLst/>
            <a:rect l="l" t="t" r="r" b="b"/>
            <a:pathLst>
              <a:path w="8338513" h="8338513">
                <a:moveTo>
                  <a:pt x="0" y="0"/>
                </a:moveTo>
                <a:lnTo>
                  <a:pt x="8338513" y="0"/>
                </a:lnTo>
                <a:lnTo>
                  <a:pt x="8338513" y="8338512"/>
                </a:lnTo>
                <a:lnTo>
                  <a:pt x="0" y="833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730665" y="1934068"/>
            <a:ext cx="8826669" cy="164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5"/>
              </a:lnSpc>
            </a:pPr>
            <a:r>
              <a:rPr lang="en-US" sz="14044" b="1" spc="-870">
                <a:solidFill>
                  <a:srgbClr val="FBF9F5"/>
                </a:solidFill>
                <a:latin typeface="Lovelace Bold"/>
                <a:ea typeface="Lovelace Bold"/>
                <a:cs typeface="Lovelace Bold"/>
                <a:sym typeface="Lovelace Bold"/>
              </a:rPr>
              <a:t>ATLIQ</a:t>
            </a:r>
          </a:p>
        </p:txBody>
      </p:sp>
      <p:sp>
        <p:nvSpPr>
          <p:cNvPr id="5" name="Freeform 5"/>
          <p:cNvSpPr/>
          <p:nvPr/>
        </p:nvSpPr>
        <p:spPr>
          <a:xfrm rot="3066062">
            <a:off x="12723572" y="2791665"/>
            <a:ext cx="773256" cy="773256"/>
          </a:xfrm>
          <a:custGeom>
            <a:avLst/>
            <a:gdLst/>
            <a:ahLst/>
            <a:cxnLst/>
            <a:rect l="l" t="t" r="r" b="b"/>
            <a:pathLst>
              <a:path w="773256" h="773256">
                <a:moveTo>
                  <a:pt x="0" y="0"/>
                </a:moveTo>
                <a:lnTo>
                  <a:pt x="773256" y="0"/>
                </a:lnTo>
                <a:lnTo>
                  <a:pt x="773256" y="773256"/>
                </a:lnTo>
                <a:lnTo>
                  <a:pt x="0" y="7732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20492" y="3937094"/>
            <a:ext cx="15047017" cy="395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74"/>
              </a:lnSpc>
            </a:pPr>
            <a:r>
              <a:rPr lang="en-US" sz="13976" spc="-866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HOSPITALITY ANALYSIS</a:t>
            </a:r>
          </a:p>
        </p:txBody>
      </p:sp>
      <p:sp>
        <p:nvSpPr>
          <p:cNvPr id="7" name="Freeform 7"/>
          <p:cNvSpPr/>
          <p:nvPr/>
        </p:nvSpPr>
        <p:spPr>
          <a:xfrm>
            <a:off x="-79398" y="1028700"/>
            <a:ext cx="5277354" cy="352918"/>
          </a:xfrm>
          <a:custGeom>
            <a:avLst/>
            <a:gdLst/>
            <a:ahLst/>
            <a:cxnLst/>
            <a:rect l="l" t="t" r="r" b="b"/>
            <a:pathLst>
              <a:path w="5277354" h="352918">
                <a:moveTo>
                  <a:pt x="0" y="0"/>
                </a:moveTo>
                <a:lnTo>
                  <a:pt x="5277354" y="0"/>
                </a:lnTo>
                <a:lnTo>
                  <a:pt x="5277354" y="352918"/>
                </a:lnTo>
                <a:lnTo>
                  <a:pt x="0" y="3529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476467" y="9407482"/>
            <a:ext cx="5587867" cy="46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7"/>
              </a:lnSpc>
            </a:pPr>
            <a:r>
              <a:rPr lang="en-US" sz="2755" spc="187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DESIGNED &amp; PRESENTED BY -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30110" y="9407482"/>
            <a:ext cx="3729190" cy="46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7"/>
              </a:lnSpc>
            </a:pPr>
            <a:r>
              <a:rPr lang="en-US" sz="2755" b="1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SAVYA SREE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3010646" y="8905382"/>
            <a:ext cx="5277354" cy="352918"/>
          </a:xfrm>
          <a:custGeom>
            <a:avLst/>
            <a:gdLst/>
            <a:ahLst/>
            <a:cxnLst/>
            <a:rect l="l" t="t" r="r" b="b"/>
            <a:pathLst>
              <a:path w="5277354" h="352918">
                <a:moveTo>
                  <a:pt x="5277354" y="0"/>
                </a:moveTo>
                <a:lnTo>
                  <a:pt x="0" y="0"/>
                </a:lnTo>
                <a:lnTo>
                  <a:pt x="0" y="352918"/>
                </a:lnTo>
                <a:lnTo>
                  <a:pt x="5277354" y="352918"/>
                </a:lnTo>
                <a:lnTo>
                  <a:pt x="527735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96927" y="-4169256"/>
            <a:ext cx="8338513" cy="8338513"/>
          </a:xfrm>
          <a:custGeom>
            <a:avLst/>
            <a:gdLst/>
            <a:ahLst/>
            <a:cxnLst/>
            <a:rect l="l" t="t" r="r" b="b"/>
            <a:pathLst>
              <a:path w="8338513" h="8338513">
                <a:moveTo>
                  <a:pt x="0" y="0"/>
                </a:moveTo>
                <a:lnTo>
                  <a:pt x="8338513" y="0"/>
                </a:lnTo>
                <a:lnTo>
                  <a:pt x="8338513" y="8338512"/>
                </a:lnTo>
                <a:lnTo>
                  <a:pt x="0" y="833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524662" y="8045939"/>
            <a:ext cx="8338513" cy="8338513"/>
          </a:xfrm>
          <a:custGeom>
            <a:avLst/>
            <a:gdLst/>
            <a:ahLst/>
            <a:cxnLst/>
            <a:rect l="l" t="t" r="r" b="b"/>
            <a:pathLst>
              <a:path w="8338513" h="8338513">
                <a:moveTo>
                  <a:pt x="0" y="0"/>
                </a:moveTo>
                <a:lnTo>
                  <a:pt x="8338513" y="0"/>
                </a:lnTo>
                <a:lnTo>
                  <a:pt x="8338513" y="8338512"/>
                </a:lnTo>
                <a:lnTo>
                  <a:pt x="0" y="833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55406" y="9258300"/>
            <a:ext cx="1364803" cy="1253137"/>
          </a:xfrm>
          <a:custGeom>
            <a:avLst/>
            <a:gdLst/>
            <a:ahLst/>
            <a:cxnLst/>
            <a:rect l="l" t="t" r="r" b="b"/>
            <a:pathLst>
              <a:path w="1364803" h="1253137">
                <a:moveTo>
                  <a:pt x="0" y="0"/>
                </a:moveTo>
                <a:lnTo>
                  <a:pt x="1364803" y="0"/>
                </a:lnTo>
                <a:lnTo>
                  <a:pt x="1364803" y="1253137"/>
                </a:lnTo>
                <a:lnTo>
                  <a:pt x="0" y="12531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698025" y="449840"/>
            <a:ext cx="4891950" cy="1157721"/>
            <a:chOff x="0" y="0"/>
            <a:chExt cx="1288415" cy="3049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8415" cy="304914"/>
            </a:xfrm>
            <a:custGeom>
              <a:avLst/>
              <a:gdLst/>
              <a:ahLst/>
              <a:cxnLst/>
              <a:rect l="l" t="t" r="r" b="b"/>
              <a:pathLst>
                <a:path w="1288415" h="304914">
                  <a:moveTo>
                    <a:pt x="152457" y="0"/>
                  </a:moveTo>
                  <a:lnTo>
                    <a:pt x="1135958" y="0"/>
                  </a:lnTo>
                  <a:cubicBezTo>
                    <a:pt x="1176392" y="0"/>
                    <a:pt x="1215170" y="16062"/>
                    <a:pt x="1243761" y="44654"/>
                  </a:cubicBezTo>
                  <a:cubicBezTo>
                    <a:pt x="1272352" y="73245"/>
                    <a:pt x="1288415" y="112023"/>
                    <a:pt x="1288415" y="152457"/>
                  </a:cubicBezTo>
                  <a:lnTo>
                    <a:pt x="1288415" y="152457"/>
                  </a:lnTo>
                  <a:cubicBezTo>
                    <a:pt x="1288415" y="236657"/>
                    <a:pt x="1220157" y="304914"/>
                    <a:pt x="1135958" y="304914"/>
                  </a:cubicBezTo>
                  <a:lnTo>
                    <a:pt x="152457" y="304914"/>
                  </a:lnTo>
                  <a:cubicBezTo>
                    <a:pt x="68257" y="304914"/>
                    <a:pt x="0" y="236657"/>
                    <a:pt x="0" y="152457"/>
                  </a:cubicBezTo>
                  <a:lnTo>
                    <a:pt x="0" y="152457"/>
                  </a:lnTo>
                  <a:cubicBezTo>
                    <a:pt x="0" y="68257"/>
                    <a:pt x="68257" y="0"/>
                    <a:pt x="15245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88415" cy="352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138502" y="698698"/>
            <a:ext cx="4272845" cy="70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19"/>
              </a:lnSpc>
              <a:spcBef>
                <a:spcPct val="0"/>
              </a:spcBef>
            </a:pPr>
            <a:r>
              <a:rPr lang="en-US" sz="4971" b="1" spc="367">
                <a:solidFill>
                  <a:srgbClr val="5780C0"/>
                </a:solidFill>
                <a:latin typeface="TT Hoves Bold"/>
                <a:ea typeface="TT Hoves Bold"/>
                <a:cs typeface="TT Hoves Bold"/>
                <a:sym typeface="TT Hoves Bold"/>
              </a:rPr>
              <a:t>ATLIQ </a:t>
            </a:r>
          </a:p>
        </p:txBody>
      </p:sp>
      <p:sp>
        <p:nvSpPr>
          <p:cNvPr id="9" name="AutoShape 9"/>
          <p:cNvSpPr/>
          <p:nvPr/>
        </p:nvSpPr>
        <p:spPr>
          <a:xfrm>
            <a:off x="2501643" y="2682459"/>
            <a:ext cx="1299528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9144000" y="1607560"/>
            <a:ext cx="0" cy="10748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2520693" y="2682459"/>
            <a:ext cx="0" cy="10748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7026627" y="2682459"/>
            <a:ext cx="0" cy="10748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1531952" y="2682459"/>
            <a:ext cx="0" cy="10748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5515977" y="2682459"/>
            <a:ext cx="0" cy="10748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1028700" y="3757357"/>
            <a:ext cx="3155995" cy="960837"/>
            <a:chOff x="0" y="0"/>
            <a:chExt cx="831209" cy="2530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31209" cy="253060"/>
            </a:xfrm>
            <a:custGeom>
              <a:avLst/>
              <a:gdLst/>
              <a:ahLst/>
              <a:cxnLst/>
              <a:rect l="l" t="t" r="r" b="b"/>
              <a:pathLst>
                <a:path w="831209" h="253060">
                  <a:moveTo>
                    <a:pt x="126530" y="0"/>
                  </a:moveTo>
                  <a:lnTo>
                    <a:pt x="704679" y="0"/>
                  </a:lnTo>
                  <a:cubicBezTo>
                    <a:pt x="774559" y="0"/>
                    <a:pt x="831209" y="56649"/>
                    <a:pt x="831209" y="126530"/>
                  </a:cubicBezTo>
                  <a:lnTo>
                    <a:pt x="831209" y="126530"/>
                  </a:lnTo>
                  <a:cubicBezTo>
                    <a:pt x="831209" y="196411"/>
                    <a:pt x="774559" y="253060"/>
                    <a:pt x="704679" y="253060"/>
                  </a:cubicBezTo>
                  <a:lnTo>
                    <a:pt x="126530" y="253060"/>
                  </a:lnTo>
                  <a:cubicBezTo>
                    <a:pt x="56649" y="253060"/>
                    <a:pt x="0" y="196411"/>
                    <a:pt x="0" y="126530"/>
                  </a:cubicBezTo>
                  <a:lnTo>
                    <a:pt x="0" y="126530"/>
                  </a:lnTo>
                  <a:cubicBezTo>
                    <a:pt x="0" y="56649"/>
                    <a:pt x="56649" y="0"/>
                    <a:pt x="1265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31209" cy="300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19409" y="4013501"/>
            <a:ext cx="3574577" cy="486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84"/>
              </a:lnSpc>
              <a:spcBef>
                <a:spcPct val="0"/>
              </a:spcBef>
            </a:pPr>
            <a:r>
              <a:rPr lang="en-US" sz="3471" b="1" spc="90">
                <a:solidFill>
                  <a:srgbClr val="5780C0"/>
                </a:solidFill>
                <a:latin typeface="TT Hoves Bold"/>
                <a:ea typeface="TT Hoves Bold"/>
                <a:cs typeface="TT Hoves Bold"/>
                <a:sym typeface="TT Hoves Bold"/>
              </a:rPr>
              <a:t>HYDERABAD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5429580" y="3757357"/>
            <a:ext cx="3155995" cy="960837"/>
            <a:chOff x="0" y="0"/>
            <a:chExt cx="831209" cy="25306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1209" cy="253060"/>
            </a:xfrm>
            <a:custGeom>
              <a:avLst/>
              <a:gdLst/>
              <a:ahLst/>
              <a:cxnLst/>
              <a:rect l="l" t="t" r="r" b="b"/>
              <a:pathLst>
                <a:path w="831209" h="253060">
                  <a:moveTo>
                    <a:pt x="126530" y="0"/>
                  </a:moveTo>
                  <a:lnTo>
                    <a:pt x="704679" y="0"/>
                  </a:lnTo>
                  <a:cubicBezTo>
                    <a:pt x="774559" y="0"/>
                    <a:pt x="831209" y="56649"/>
                    <a:pt x="831209" y="126530"/>
                  </a:cubicBezTo>
                  <a:lnTo>
                    <a:pt x="831209" y="126530"/>
                  </a:lnTo>
                  <a:cubicBezTo>
                    <a:pt x="831209" y="196411"/>
                    <a:pt x="774559" y="253060"/>
                    <a:pt x="704679" y="253060"/>
                  </a:cubicBezTo>
                  <a:lnTo>
                    <a:pt x="126530" y="253060"/>
                  </a:lnTo>
                  <a:cubicBezTo>
                    <a:pt x="56649" y="253060"/>
                    <a:pt x="0" y="196411"/>
                    <a:pt x="0" y="126530"/>
                  </a:cubicBezTo>
                  <a:lnTo>
                    <a:pt x="0" y="126530"/>
                  </a:lnTo>
                  <a:cubicBezTo>
                    <a:pt x="0" y="56649"/>
                    <a:pt x="56649" y="0"/>
                    <a:pt x="1265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31209" cy="300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833350" y="3757357"/>
            <a:ext cx="3155995" cy="960837"/>
            <a:chOff x="0" y="0"/>
            <a:chExt cx="831209" cy="25306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31209" cy="253060"/>
            </a:xfrm>
            <a:custGeom>
              <a:avLst/>
              <a:gdLst/>
              <a:ahLst/>
              <a:cxnLst/>
              <a:rect l="l" t="t" r="r" b="b"/>
              <a:pathLst>
                <a:path w="831209" h="253060">
                  <a:moveTo>
                    <a:pt x="126530" y="0"/>
                  </a:moveTo>
                  <a:lnTo>
                    <a:pt x="704679" y="0"/>
                  </a:lnTo>
                  <a:cubicBezTo>
                    <a:pt x="774559" y="0"/>
                    <a:pt x="831209" y="56649"/>
                    <a:pt x="831209" y="126530"/>
                  </a:cubicBezTo>
                  <a:lnTo>
                    <a:pt x="831209" y="126530"/>
                  </a:lnTo>
                  <a:cubicBezTo>
                    <a:pt x="831209" y="196411"/>
                    <a:pt x="774559" y="253060"/>
                    <a:pt x="704679" y="253060"/>
                  </a:cubicBezTo>
                  <a:lnTo>
                    <a:pt x="126530" y="253060"/>
                  </a:lnTo>
                  <a:cubicBezTo>
                    <a:pt x="56649" y="253060"/>
                    <a:pt x="0" y="196411"/>
                    <a:pt x="0" y="126530"/>
                  </a:cubicBezTo>
                  <a:lnTo>
                    <a:pt x="0" y="126530"/>
                  </a:lnTo>
                  <a:cubicBezTo>
                    <a:pt x="0" y="56649"/>
                    <a:pt x="56649" y="0"/>
                    <a:pt x="1265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31209" cy="300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918929" y="3757357"/>
            <a:ext cx="3155995" cy="960837"/>
            <a:chOff x="0" y="0"/>
            <a:chExt cx="831209" cy="25306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31209" cy="253060"/>
            </a:xfrm>
            <a:custGeom>
              <a:avLst/>
              <a:gdLst/>
              <a:ahLst/>
              <a:cxnLst/>
              <a:rect l="l" t="t" r="r" b="b"/>
              <a:pathLst>
                <a:path w="831209" h="253060">
                  <a:moveTo>
                    <a:pt x="126530" y="0"/>
                  </a:moveTo>
                  <a:lnTo>
                    <a:pt x="704679" y="0"/>
                  </a:lnTo>
                  <a:cubicBezTo>
                    <a:pt x="774559" y="0"/>
                    <a:pt x="831209" y="56649"/>
                    <a:pt x="831209" y="126530"/>
                  </a:cubicBezTo>
                  <a:lnTo>
                    <a:pt x="831209" y="126530"/>
                  </a:lnTo>
                  <a:cubicBezTo>
                    <a:pt x="831209" y="196411"/>
                    <a:pt x="774559" y="253060"/>
                    <a:pt x="704679" y="253060"/>
                  </a:cubicBezTo>
                  <a:lnTo>
                    <a:pt x="126530" y="253060"/>
                  </a:lnTo>
                  <a:cubicBezTo>
                    <a:pt x="56649" y="253060"/>
                    <a:pt x="0" y="196411"/>
                    <a:pt x="0" y="126530"/>
                  </a:cubicBezTo>
                  <a:lnTo>
                    <a:pt x="0" y="126530"/>
                  </a:lnTo>
                  <a:cubicBezTo>
                    <a:pt x="0" y="56649"/>
                    <a:pt x="56649" y="0"/>
                    <a:pt x="1265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831209" cy="300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5220289" y="4013501"/>
            <a:ext cx="3574577" cy="486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84"/>
              </a:lnSpc>
              <a:spcBef>
                <a:spcPct val="0"/>
              </a:spcBef>
            </a:pPr>
            <a:r>
              <a:rPr lang="en-US" sz="3471" b="1" spc="90">
                <a:solidFill>
                  <a:srgbClr val="5780C0"/>
                </a:solidFill>
                <a:latin typeface="TT Hoves Bold"/>
                <a:ea typeface="TT Hoves Bold"/>
                <a:cs typeface="TT Hoves Bold"/>
                <a:sym typeface="TT Hoves Bold"/>
              </a:rPr>
              <a:t>MUMBAI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569609" y="4013501"/>
            <a:ext cx="3574577" cy="486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84"/>
              </a:lnSpc>
              <a:spcBef>
                <a:spcPct val="0"/>
              </a:spcBef>
            </a:pPr>
            <a:r>
              <a:rPr lang="en-US" sz="3471" b="1" spc="90">
                <a:solidFill>
                  <a:srgbClr val="5780C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DELHI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728688" y="4013501"/>
            <a:ext cx="3574577" cy="486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84"/>
              </a:lnSpc>
              <a:spcBef>
                <a:spcPct val="0"/>
              </a:spcBef>
            </a:pPr>
            <a:r>
              <a:rPr lang="en-US" sz="3471" b="1" spc="90">
                <a:solidFill>
                  <a:srgbClr val="5780C0"/>
                </a:solidFill>
                <a:latin typeface="TT Hoves Bold"/>
                <a:ea typeface="TT Hoves Bold"/>
                <a:cs typeface="TT Hoves Bold"/>
                <a:sym typeface="TT Hoves Bold"/>
              </a:rPr>
              <a:t>BANGALORE</a:t>
            </a:r>
          </a:p>
        </p:txBody>
      </p:sp>
      <p:sp>
        <p:nvSpPr>
          <p:cNvPr id="31" name="AutoShape 31"/>
          <p:cNvSpPr/>
          <p:nvPr/>
        </p:nvSpPr>
        <p:spPr>
          <a:xfrm>
            <a:off x="1672238" y="4718194"/>
            <a:ext cx="0" cy="458868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flipV="1">
            <a:off x="1691288" y="5162550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flipV="1">
            <a:off x="1691288" y="5992177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flipV="1">
            <a:off x="1691288" y="6820852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flipV="1">
            <a:off x="1691288" y="7649527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flipV="1">
            <a:off x="1672238" y="8478202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1672238" y="9306877"/>
            <a:ext cx="56483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TextBox 38"/>
          <p:cNvSpPr txBox="1"/>
          <p:nvPr/>
        </p:nvSpPr>
        <p:spPr>
          <a:xfrm>
            <a:off x="2501643" y="4955858"/>
            <a:ext cx="3189987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Grands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501643" y="7461884"/>
            <a:ext cx="3189987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Blu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501643" y="8290559"/>
            <a:ext cx="3189987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City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501643" y="9017317"/>
            <a:ext cx="2402454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Palace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501643" y="6629400"/>
            <a:ext cx="3189987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Bay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501643" y="5796916"/>
            <a:ext cx="3189987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Exotica</a:t>
            </a:r>
          </a:p>
        </p:txBody>
      </p:sp>
      <p:sp>
        <p:nvSpPr>
          <p:cNvPr id="44" name="AutoShape 44"/>
          <p:cNvSpPr/>
          <p:nvPr/>
        </p:nvSpPr>
        <p:spPr>
          <a:xfrm>
            <a:off x="6035209" y="4669618"/>
            <a:ext cx="0" cy="4815376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V="1">
            <a:off x="6035209" y="5124450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V="1">
            <a:off x="6054259" y="5758816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47"/>
          <p:cNvSpPr/>
          <p:nvPr/>
        </p:nvSpPr>
        <p:spPr>
          <a:xfrm flipV="1">
            <a:off x="6054259" y="6519263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V="1">
            <a:off x="6035209" y="7252688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V="1">
            <a:off x="6035209" y="7986113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V="1">
            <a:off x="6054259" y="8722994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10517696" y="5124450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>
            <a:off x="6035209" y="9460228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TextBox 53"/>
          <p:cNvSpPr txBox="1"/>
          <p:nvPr/>
        </p:nvSpPr>
        <p:spPr>
          <a:xfrm>
            <a:off x="6698025" y="4936808"/>
            <a:ext cx="2576899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Grands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698025" y="5642011"/>
            <a:ext cx="2445975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Exotica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6698025" y="6331621"/>
            <a:ext cx="2220111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Bay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698025" y="7106955"/>
            <a:ext cx="1887550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Blu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698025" y="7798471"/>
            <a:ext cx="1887550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City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698025" y="8516302"/>
            <a:ext cx="2402454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Palace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741546" y="9291636"/>
            <a:ext cx="2533378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Seasons</a:t>
            </a:r>
          </a:p>
        </p:txBody>
      </p:sp>
      <p:sp>
        <p:nvSpPr>
          <p:cNvPr id="60" name="AutoShape 60"/>
          <p:cNvSpPr/>
          <p:nvPr/>
        </p:nvSpPr>
        <p:spPr>
          <a:xfrm>
            <a:off x="10498646" y="4718194"/>
            <a:ext cx="19050" cy="377905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10517696" y="5973127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V="1">
            <a:off x="10517696" y="6839902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V="1">
            <a:off x="10517696" y="7630477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V="1">
            <a:off x="10517696" y="8497252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TextBox 65"/>
          <p:cNvSpPr txBox="1"/>
          <p:nvPr/>
        </p:nvSpPr>
        <p:spPr>
          <a:xfrm>
            <a:off x="11151789" y="4936808"/>
            <a:ext cx="2576899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Grands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158726" y="5766434"/>
            <a:ext cx="2220111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Bay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1158726" y="6655471"/>
            <a:ext cx="1887550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Blu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1151789" y="7423784"/>
            <a:ext cx="1887550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City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151789" y="8275319"/>
            <a:ext cx="2402454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Palace</a:t>
            </a:r>
          </a:p>
        </p:txBody>
      </p:sp>
      <p:sp>
        <p:nvSpPr>
          <p:cNvPr id="70" name="AutoShape 70"/>
          <p:cNvSpPr/>
          <p:nvPr/>
        </p:nvSpPr>
        <p:spPr>
          <a:xfrm>
            <a:off x="14613323" y="4718194"/>
            <a:ext cx="0" cy="458868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 flipV="1">
            <a:off x="14613323" y="5105400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2" name="AutoShape 72"/>
          <p:cNvSpPr/>
          <p:nvPr/>
        </p:nvSpPr>
        <p:spPr>
          <a:xfrm flipV="1">
            <a:off x="14613323" y="5954077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" name="AutoShape 73"/>
          <p:cNvSpPr/>
          <p:nvPr/>
        </p:nvSpPr>
        <p:spPr>
          <a:xfrm flipV="1">
            <a:off x="14632373" y="6801802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4" name="AutoShape 74"/>
          <p:cNvSpPr/>
          <p:nvPr/>
        </p:nvSpPr>
        <p:spPr>
          <a:xfrm flipV="1">
            <a:off x="14613323" y="7611427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75"/>
          <p:cNvSpPr/>
          <p:nvPr/>
        </p:nvSpPr>
        <p:spPr>
          <a:xfrm flipV="1">
            <a:off x="14632373" y="8437597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14632373" y="9289131"/>
            <a:ext cx="54578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TextBox 77"/>
          <p:cNvSpPr txBox="1"/>
          <p:nvPr/>
        </p:nvSpPr>
        <p:spPr>
          <a:xfrm>
            <a:off x="15273402" y="4955858"/>
            <a:ext cx="2576899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Grands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5273402" y="5766434"/>
            <a:ext cx="2445975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Exotica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5273402" y="6614159"/>
            <a:ext cx="2220111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Bay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5273402" y="7375168"/>
            <a:ext cx="1887550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Blu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5273402" y="8188602"/>
            <a:ext cx="1887550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City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5340077" y="9065894"/>
            <a:ext cx="2402454" cy="41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69"/>
              </a:lnSpc>
              <a:spcBef>
                <a:spcPct val="0"/>
              </a:spcBef>
            </a:pPr>
            <a:r>
              <a:rPr lang="en-US" sz="2999" spc="-116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Atliq Palace</a:t>
            </a:r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46513" y="851423"/>
            <a:ext cx="9794974" cy="120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8"/>
              </a:lnSpc>
            </a:pPr>
            <a:r>
              <a:rPr lang="en-US" sz="10664" spc="-661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DATASET</a:t>
            </a:r>
          </a:p>
        </p:txBody>
      </p:sp>
      <p:sp>
        <p:nvSpPr>
          <p:cNvPr id="3" name="Freeform 3"/>
          <p:cNvSpPr/>
          <p:nvPr/>
        </p:nvSpPr>
        <p:spPr>
          <a:xfrm>
            <a:off x="10910334" y="800100"/>
            <a:ext cx="562439" cy="562439"/>
          </a:xfrm>
          <a:custGeom>
            <a:avLst/>
            <a:gdLst/>
            <a:ahLst/>
            <a:cxnLst/>
            <a:rect l="l" t="t" r="r" b="b"/>
            <a:pathLst>
              <a:path w="562439" h="562439">
                <a:moveTo>
                  <a:pt x="0" y="0"/>
                </a:moveTo>
                <a:lnTo>
                  <a:pt x="562438" y="0"/>
                </a:lnTo>
                <a:lnTo>
                  <a:pt x="562438" y="562439"/>
                </a:lnTo>
                <a:lnTo>
                  <a:pt x="0" y="562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166796" y="8755484"/>
            <a:ext cx="1954408" cy="1005632"/>
          </a:xfrm>
          <a:custGeom>
            <a:avLst/>
            <a:gdLst/>
            <a:ahLst/>
            <a:cxnLst/>
            <a:rect l="l" t="t" r="r" b="b"/>
            <a:pathLst>
              <a:path w="1954408" h="1005632">
                <a:moveTo>
                  <a:pt x="0" y="0"/>
                </a:moveTo>
                <a:lnTo>
                  <a:pt x="1954408" y="0"/>
                </a:lnTo>
                <a:lnTo>
                  <a:pt x="1954408" y="1005632"/>
                </a:lnTo>
                <a:lnTo>
                  <a:pt x="0" y="10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0" y="9239250"/>
            <a:ext cx="7792669" cy="0"/>
          </a:xfrm>
          <a:prstGeom prst="line">
            <a:avLst/>
          </a:prstGeom>
          <a:ln w="19050" cap="flat">
            <a:solidFill>
              <a:srgbClr val="FBF9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0495331" y="9229725"/>
            <a:ext cx="7792669" cy="0"/>
          </a:xfrm>
          <a:prstGeom prst="line">
            <a:avLst/>
          </a:prstGeom>
          <a:ln w="19050" cap="flat">
            <a:solidFill>
              <a:srgbClr val="FBF9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316095" y="2282726"/>
            <a:ext cx="15943205" cy="4471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1127" lvl="1" indent="-360563" algn="l">
              <a:lnSpc>
                <a:spcPts val="5477"/>
              </a:lnSpc>
              <a:buFont typeface="Arial"/>
              <a:buChar char="•"/>
            </a:pPr>
            <a:r>
              <a:rPr lang="en-US" sz="33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Provided excel files containing 3 months of booking details:</a:t>
            </a:r>
          </a:p>
          <a:p>
            <a:pPr algn="l">
              <a:lnSpc>
                <a:spcPts val="6078"/>
              </a:lnSpc>
            </a:pPr>
            <a:r>
              <a:rPr lang="en-US" sz="33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dim_date</a:t>
            </a:r>
          </a:p>
          <a:p>
            <a:pPr algn="l">
              <a:lnSpc>
                <a:spcPts val="6078"/>
              </a:lnSpc>
            </a:pPr>
            <a:r>
              <a:rPr lang="en-US" sz="33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dim_hotels</a:t>
            </a:r>
          </a:p>
          <a:p>
            <a:pPr algn="l">
              <a:lnSpc>
                <a:spcPts val="6078"/>
              </a:lnSpc>
            </a:pPr>
            <a:r>
              <a:rPr lang="en-US" sz="33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dim_rooms</a:t>
            </a:r>
          </a:p>
          <a:p>
            <a:pPr algn="l">
              <a:lnSpc>
                <a:spcPts val="6078"/>
              </a:lnSpc>
            </a:pPr>
            <a:r>
              <a:rPr lang="en-US" sz="33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fact_aggregated_bookings</a:t>
            </a:r>
          </a:p>
          <a:p>
            <a:pPr algn="l">
              <a:lnSpc>
                <a:spcPts val="6078"/>
              </a:lnSpc>
            </a:pPr>
            <a:r>
              <a:rPr lang="en-US" sz="33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fact_bookings </a:t>
            </a:r>
          </a:p>
        </p:txBody>
      </p:sp>
      <p:sp>
        <p:nvSpPr>
          <p:cNvPr id="8" name="Freeform 8"/>
          <p:cNvSpPr/>
          <p:nvPr/>
        </p:nvSpPr>
        <p:spPr>
          <a:xfrm>
            <a:off x="1980576" y="3169902"/>
            <a:ext cx="470344" cy="470344"/>
          </a:xfrm>
          <a:custGeom>
            <a:avLst/>
            <a:gdLst/>
            <a:ahLst/>
            <a:cxnLst/>
            <a:rect l="l" t="t" r="r" b="b"/>
            <a:pathLst>
              <a:path w="470344" h="470344">
                <a:moveTo>
                  <a:pt x="0" y="0"/>
                </a:moveTo>
                <a:lnTo>
                  <a:pt x="470343" y="0"/>
                </a:lnTo>
                <a:lnTo>
                  <a:pt x="470343" y="470344"/>
                </a:lnTo>
                <a:lnTo>
                  <a:pt x="0" y="4703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980576" y="3935521"/>
            <a:ext cx="470344" cy="470344"/>
          </a:xfrm>
          <a:custGeom>
            <a:avLst/>
            <a:gdLst/>
            <a:ahLst/>
            <a:cxnLst/>
            <a:rect l="l" t="t" r="r" b="b"/>
            <a:pathLst>
              <a:path w="470344" h="470344">
                <a:moveTo>
                  <a:pt x="0" y="0"/>
                </a:moveTo>
                <a:lnTo>
                  <a:pt x="470343" y="0"/>
                </a:lnTo>
                <a:lnTo>
                  <a:pt x="470343" y="470343"/>
                </a:lnTo>
                <a:lnTo>
                  <a:pt x="0" y="470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980576" y="4701139"/>
            <a:ext cx="470344" cy="470344"/>
          </a:xfrm>
          <a:custGeom>
            <a:avLst/>
            <a:gdLst/>
            <a:ahLst/>
            <a:cxnLst/>
            <a:rect l="l" t="t" r="r" b="b"/>
            <a:pathLst>
              <a:path w="470344" h="470344">
                <a:moveTo>
                  <a:pt x="0" y="0"/>
                </a:moveTo>
                <a:lnTo>
                  <a:pt x="470343" y="0"/>
                </a:lnTo>
                <a:lnTo>
                  <a:pt x="470343" y="470344"/>
                </a:lnTo>
                <a:lnTo>
                  <a:pt x="0" y="4703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980576" y="5466758"/>
            <a:ext cx="470344" cy="470344"/>
          </a:xfrm>
          <a:custGeom>
            <a:avLst/>
            <a:gdLst/>
            <a:ahLst/>
            <a:cxnLst/>
            <a:rect l="l" t="t" r="r" b="b"/>
            <a:pathLst>
              <a:path w="470344" h="470344">
                <a:moveTo>
                  <a:pt x="0" y="0"/>
                </a:moveTo>
                <a:lnTo>
                  <a:pt x="470343" y="0"/>
                </a:lnTo>
                <a:lnTo>
                  <a:pt x="470343" y="470343"/>
                </a:lnTo>
                <a:lnTo>
                  <a:pt x="0" y="470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80576" y="6229514"/>
            <a:ext cx="470344" cy="470344"/>
          </a:xfrm>
          <a:custGeom>
            <a:avLst/>
            <a:gdLst/>
            <a:ahLst/>
            <a:cxnLst/>
            <a:rect l="l" t="t" r="r" b="b"/>
            <a:pathLst>
              <a:path w="470344" h="470344">
                <a:moveTo>
                  <a:pt x="0" y="0"/>
                </a:moveTo>
                <a:lnTo>
                  <a:pt x="470343" y="0"/>
                </a:lnTo>
                <a:lnTo>
                  <a:pt x="470343" y="470343"/>
                </a:lnTo>
                <a:lnTo>
                  <a:pt x="0" y="470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16095" y="7259120"/>
            <a:ext cx="15943205" cy="57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1127" lvl="1" indent="-360563" algn="l">
              <a:lnSpc>
                <a:spcPts val="4676"/>
              </a:lnSpc>
              <a:buFont typeface="Arial"/>
              <a:buChar char="•"/>
            </a:pPr>
            <a:r>
              <a:rPr lang="en-US" sz="33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Mock dashboard and metrics list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93126" y="1731695"/>
            <a:ext cx="13701747" cy="8079187"/>
          </a:xfrm>
          <a:custGeom>
            <a:avLst/>
            <a:gdLst/>
            <a:ahLst/>
            <a:cxnLst/>
            <a:rect l="l" t="t" r="r" b="b"/>
            <a:pathLst>
              <a:path w="13701747" h="8079187">
                <a:moveTo>
                  <a:pt x="0" y="0"/>
                </a:moveTo>
                <a:lnTo>
                  <a:pt x="13701748" y="0"/>
                </a:lnTo>
                <a:lnTo>
                  <a:pt x="13701748" y="8079187"/>
                </a:lnTo>
                <a:lnTo>
                  <a:pt x="0" y="8079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46513" y="486976"/>
            <a:ext cx="9794974" cy="886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5"/>
              </a:lnSpc>
            </a:pPr>
            <a:r>
              <a:rPr lang="en-US" sz="7865" spc="-487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DATA MODEL</a:t>
            </a:r>
          </a:p>
        </p:txBody>
      </p:sp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0030" y="1362539"/>
            <a:ext cx="13916263" cy="8579654"/>
          </a:xfrm>
          <a:custGeom>
            <a:avLst/>
            <a:gdLst/>
            <a:ahLst/>
            <a:cxnLst/>
            <a:rect l="l" t="t" r="r" b="b"/>
            <a:pathLst>
              <a:path w="13916263" h="8579654">
                <a:moveTo>
                  <a:pt x="0" y="0"/>
                </a:moveTo>
                <a:lnTo>
                  <a:pt x="13916263" y="0"/>
                </a:lnTo>
                <a:lnTo>
                  <a:pt x="13916263" y="8579654"/>
                </a:lnTo>
                <a:lnTo>
                  <a:pt x="0" y="8579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87" b="-68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77357" y="428174"/>
            <a:ext cx="10533286" cy="60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5"/>
              </a:lnSpc>
            </a:pPr>
            <a:r>
              <a:rPr lang="en-US" sz="5365" spc="-332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MOCK-UP DASHBOARD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5456" y="630761"/>
            <a:ext cx="9794974" cy="870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1"/>
              </a:lnSpc>
            </a:pPr>
            <a:r>
              <a:rPr lang="en-US" sz="7565" spc="-469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KEY INSIGHTS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3155670" y="364169"/>
            <a:ext cx="5132330" cy="343220"/>
          </a:xfrm>
          <a:custGeom>
            <a:avLst/>
            <a:gdLst/>
            <a:ahLst/>
            <a:cxnLst/>
            <a:rect l="l" t="t" r="r" b="b"/>
            <a:pathLst>
              <a:path w="5132330" h="343220">
                <a:moveTo>
                  <a:pt x="5132330" y="0"/>
                </a:moveTo>
                <a:lnTo>
                  <a:pt x="0" y="0"/>
                </a:lnTo>
                <a:lnTo>
                  <a:pt x="0" y="343219"/>
                </a:lnTo>
                <a:lnTo>
                  <a:pt x="5132330" y="343219"/>
                </a:lnTo>
                <a:lnTo>
                  <a:pt x="5132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63982" y="-492921"/>
            <a:ext cx="1739438" cy="2057400"/>
          </a:xfrm>
          <a:custGeom>
            <a:avLst/>
            <a:gdLst/>
            <a:ahLst/>
            <a:cxnLst/>
            <a:rect l="l" t="t" r="r" b="b"/>
            <a:pathLst>
              <a:path w="1739438" h="2057400">
                <a:moveTo>
                  <a:pt x="0" y="0"/>
                </a:moveTo>
                <a:lnTo>
                  <a:pt x="1739438" y="0"/>
                </a:lnTo>
                <a:lnTo>
                  <a:pt x="173943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885626"/>
            <a:ext cx="15812205" cy="704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7080"/>
              </a:lnSpc>
              <a:buFont typeface="Arial"/>
              <a:buChar char="•"/>
            </a:pP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Mumbai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leads the revenue generation with</a:t>
            </a: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669M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while Delhi records the lowest at 105M.</a:t>
            </a:r>
          </a:p>
          <a:p>
            <a:pPr marL="647700" lvl="1" indent="-323850" algn="just">
              <a:lnSpc>
                <a:spcPts val="7080"/>
              </a:lnSpc>
              <a:buFont typeface="Arial"/>
              <a:buChar char="•"/>
            </a:pP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Delhi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boasts the highest occupancy rate at </a:t>
            </a:r>
            <a:r>
              <a:rPr lang="en-US" sz="30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61%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compared to Bangalore’s lowest occupancy at 56%.</a:t>
            </a:r>
          </a:p>
          <a:p>
            <a:pPr marL="647700" lvl="1" indent="-323850" algn="just">
              <a:lnSpc>
                <a:spcPts val="708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Among the room types, </a:t>
            </a: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Elite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Rooms achieve the highest number of bookings, whereas Presidential Rooms record the lowest.</a:t>
            </a:r>
          </a:p>
          <a:p>
            <a:pPr marL="647700" lvl="1" indent="-323850" algn="just">
              <a:lnSpc>
                <a:spcPts val="7080"/>
              </a:lnSpc>
              <a:buFont typeface="Arial"/>
              <a:buChar char="•"/>
            </a:pP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Atliq Blu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Atliq Exotica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feature the longest average stay duration of </a:t>
            </a:r>
            <a:r>
              <a:rPr lang="en-US" sz="30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2.8 days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while Atliq City has the shortest at 1.8 days.</a:t>
            </a:r>
          </a:p>
        </p:txBody>
      </p:sp>
      <p:sp>
        <p:nvSpPr>
          <p:cNvPr id="6" name="Freeform 6"/>
          <p:cNvSpPr/>
          <p:nvPr/>
        </p:nvSpPr>
        <p:spPr>
          <a:xfrm>
            <a:off x="-296577" y="9505730"/>
            <a:ext cx="5132330" cy="343220"/>
          </a:xfrm>
          <a:custGeom>
            <a:avLst/>
            <a:gdLst/>
            <a:ahLst/>
            <a:cxnLst/>
            <a:rect l="l" t="t" r="r" b="b"/>
            <a:pathLst>
              <a:path w="5132330" h="343220">
                <a:moveTo>
                  <a:pt x="0" y="0"/>
                </a:moveTo>
                <a:lnTo>
                  <a:pt x="5132330" y="0"/>
                </a:lnTo>
                <a:lnTo>
                  <a:pt x="5132330" y="343220"/>
                </a:lnTo>
                <a:lnTo>
                  <a:pt x="0" y="34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5456" y="630761"/>
            <a:ext cx="9794974" cy="870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1"/>
              </a:lnSpc>
            </a:pPr>
            <a:r>
              <a:rPr lang="en-US" sz="7565" spc="-469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AND MORE.......</a:t>
            </a:r>
          </a:p>
        </p:txBody>
      </p:sp>
      <p:sp>
        <p:nvSpPr>
          <p:cNvPr id="3" name="Freeform 3"/>
          <p:cNvSpPr/>
          <p:nvPr/>
        </p:nvSpPr>
        <p:spPr>
          <a:xfrm>
            <a:off x="-296577" y="9505730"/>
            <a:ext cx="5132330" cy="343220"/>
          </a:xfrm>
          <a:custGeom>
            <a:avLst/>
            <a:gdLst/>
            <a:ahLst/>
            <a:cxnLst/>
            <a:rect l="l" t="t" r="r" b="b"/>
            <a:pathLst>
              <a:path w="5132330" h="343220">
                <a:moveTo>
                  <a:pt x="0" y="0"/>
                </a:moveTo>
                <a:lnTo>
                  <a:pt x="5132330" y="0"/>
                </a:lnTo>
                <a:lnTo>
                  <a:pt x="5132330" y="343220"/>
                </a:lnTo>
                <a:lnTo>
                  <a:pt x="0" y="34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3155670" y="364169"/>
            <a:ext cx="5132330" cy="343220"/>
          </a:xfrm>
          <a:custGeom>
            <a:avLst/>
            <a:gdLst/>
            <a:ahLst/>
            <a:cxnLst/>
            <a:rect l="l" t="t" r="r" b="b"/>
            <a:pathLst>
              <a:path w="5132330" h="343220">
                <a:moveTo>
                  <a:pt x="5132330" y="0"/>
                </a:moveTo>
                <a:lnTo>
                  <a:pt x="0" y="0"/>
                </a:lnTo>
                <a:lnTo>
                  <a:pt x="0" y="343219"/>
                </a:lnTo>
                <a:lnTo>
                  <a:pt x="5132330" y="343219"/>
                </a:lnTo>
                <a:lnTo>
                  <a:pt x="5132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63982" y="-492921"/>
            <a:ext cx="1739438" cy="2057400"/>
          </a:xfrm>
          <a:custGeom>
            <a:avLst/>
            <a:gdLst/>
            <a:ahLst/>
            <a:cxnLst/>
            <a:rect l="l" t="t" r="r" b="b"/>
            <a:pathLst>
              <a:path w="1739438" h="2057400">
                <a:moveTo>
                  <a:pt x="0" y="0"/>
                </a:moveTo>
                <a:lnTo>
                  <a:pt x="1739438" y="0"/>
                </a:lnTo>
                <a:lnTo>
                  <a:pt x="173943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14846" y="2765314"/>
            <a:ext cx="16058309" cy="435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7080"/>
              </a:lnSpc>
              <a:buFont typeface="Arial"/>
              <a:buChar char="•"/>
            </a:pP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Mumbai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incurred a revenue loss of</a:t>
            </a: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116M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due to cancellations.</a:t>
            </a:r>
          </a:p>
          <a:p>
            <a:pPr marL="647700" lvl="1" indent="-323850" algn="just">
              <a:lnSpc>
                <a:spcPts val="7080"/>
              </a:lnSpc>
              <a:buFont typeface="Arial"/>
              <a:buChar char="•"/>
            </a:pP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Presidential Rooms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 Mumbai generate the highest Average Revenue per Day at </a:t>
            </a:r>
            <a:r>
              <a:rPr lang="en-US" sz="30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19K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647700" lvl="1" indent="-323850" algn="just">
              <a:lnSpc>
                <a:spcPts val="708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Revenue peaked during </a:t>
            </a:r>
            <a:r>
              <a:rPr lang="en-US" sz="300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Week 29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reaching </a:t>
            </a:r>
            <a:r>
              <a:rPr lang="en-US" sz="3000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139.7M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while Week 26 recorded the lowest at 114.2M</a:t>
            </a:r>
          </a:p>
        </p:txBody>
      </p:sp>
      <p:sp>
        <p:nvSpPr>
          <p:cNvPr id="7" name="Freeform 7"/>
          <p:cNvSpPr/>
          <p:nvPr/>
        </p:nvSpPr>
        <p:spPr>
          <a:xfrm>
            <a:off x="9372600" y="857250"/>
            <a:ext cx="562439" cy="562439"/>
          </a:xfrm>
          <a:custGeom>
            <a:avLst/>
            <a:gdLst/>
            <a:ahLst/>
            <a:cxnLst/>
            <a:rect l="l" t="t" r="r" b="b"/>
            <a:pathLst>
              <a:path w="562439" h="562439">
                <a:moveTo>
                  <a:pt x="0" y="0"/>
                </a:moveTo>
                <a:lnTo>
                  <a:pt x="562439" y="0"/>
                </a:lnTo>
                <a:lnTo>
                  <a:pt x="562439" y="562439"/>
                </a:lnTo>
                <a:lnTo>
                  <a:pt x="0" y="562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5456" y="630761"/>
            <a:ext cx="9794974" cy="870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1"/>
              </a:lnSpc>
            </a:pPr>
            <a:r>
              <a:rPr lang="en-US" sz="7565" spc="-469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NEXT STEPS.......</a:t>
            </a:r>
          </a:p>
        </p:txBody>
      </p:sp>
      <p:sp>
        <p:nvSpPr>
          <p:cNvPr id="3" name="Freeform 3"/>
          <p:cNvSpPr/>
          <p:nvPr/>
        </p:nvSpPr>
        <p:spPr>
          <a:xfrm>
            <a:off x="-296577" y="9505730"/>
            <a:ext cx="5132330" cy="343220"/>
          </a:xfrm>
          <a:custGeom>
            <a:avLst/>
            <a:gdLst/>
            <a:ahLst/>
            <a:cxnLst/>
            <a:rect l="l" t="t" r="r" b="b"/>
            <a:pathLst>
              <a:path w="5132330" h="343220">
                <a:moveTo>
                  <a:pt x="0" y="0"/>
                </a:moveTo>
                <a:lnTo>
                  <a:pt x="5132330" y="0"/>
                </a:lnTo>
                <a:lnTo>
                  <a:pt x="5132330" y="343220"/>
                </a:lnTo>
                <a:lnTo>
                  <a:pt x="0" y="343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3155670" y="364169"/>
            <a:ext cx="5132330" cy="343220"/>
          </a:xfrm>
          <a:custGeom>
            <a:avLst/>
            <a:gdLst/>
            <a:ahLst/>
            <a:cxnLst/>
            <a:rect l="l" t="t" r="r" b="b"/>
            <a:pathLst>
              <a:path w="5132330" h="343220">
                <a:moveTo>
                  <a:pt x="5132330" y="0"/>
                </a:moveTo>
                <a:lnTo>
                  <a:pt x="0" y="0"/>
                </a:lnTo>
                <a:lnTo>
                  <a:pt x="0" y="343219"/>
                </a:lnTo>
                <a:lnTo>
                  <a:pt x="5132330" y="343219"/>
                </a:lnTo>
                <a:lnTo>
                  <a:pt x="5132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63982" y="-492921"/>
            <a:ext cx="1739438" cy="2057400"/>
          </a:xfrm>
          <a:custGeom>
            <a:avLst/>
            <a:gdLst/>
            <a:ahLst/>
            <a:cxnLst/>
            <a:rect l="l" t="t" r="r" b="b"/>
            <a:pathLst>
              <a:path w="1739438" h="2057400">
                <a:moveTo>
                  <a:pt x="0" y="0"/>
                </a:moveTo>
                <a:lnTo>
                  <a:pt x="1739438" y="0"/>
                </a:lnTo>
                <a:lnTo>
                  <a:pt x="173943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114675"/>
            <a:ext cx="16058309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7500"/>
              </a:lnSpc>
              <a:buAutoNum type="arabicPeriod"/>
            </a:pPr>
            <a:r>
              <a:rPr lang="en-US" sz="3000" spc="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Implement dynamic pricing strategies to boost weekday occupancy.</a:t>
            </a:r>
          </a:p>
          <a:p>
            <a:pPr marL="647700" lvl="1" indent="-323850" algn="just">
              <a:lnSpc>
                <a:spcPts val="7500"/>
              </a:lnSpc>
              <a:buAutoNum type="arabicPeriod"/>
            </a:pPr>
            <a:r>
              <a:rPr lang="en-US" sz="3000" spc="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Identify reasons or patterns for high cancellation percentages. </a:t>
            </a:r>
          </a:p>
          <a:p>
            <a:pPr marL="647700" lvl="1" indent="-323850" algn="just">
              <a:lnSpc>
                <a:spcPts val="7500"/>
              </a:lnSpc>
              <a:buAutoNum type="arabicPeriod"/>
            </a:pPr>
            <a:r>
              <a:rPr lang="en-US" sz="3000" spc="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 cancellation policies to minimize revenue loss.</a:t>
            </a:r>
          </a:p>
          <a:p>
            <a:pPr marL="647700" lvl="1" indent="-323850" algn="just">
              <a:lnSpc>
                <a:spcPts val="7500"/>
              </a:lnSpc>
              <a:buAutoNum type="arabicPeriod"/>
            </a:pPr>
            <a:r>
              <a:rPr lang="en-US" sz="3000" spc="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Invest in room upgrades for properties with lower ratings.</a:t>
            </a:r>
          </a:p>
        </p:txBody>
      </p:sp>
      <p:sp>
        <p:nvSpPr>
          <p:cNvPr id="7" name="Freeform 7"/>
          <p:cNvSpPr/>
          <p:nvPr/>
        </p:nvSpPr>
        <p:spPr>
          <a:xfrm>
            <a:off x="9620250" y="838200"/>
            <a:ext cx="562439" cy="562439"/>
          </a:xfrm>
          <a:custGeom>
            <a:avLst/>
            <a:gdLst/>
            <a:ahLst/>
            <a:cxnLst/>
            <a:rect l="l" t="t" r="r" b="b"/>
            <a:pathLst>
              <a:path w="562439" h="562439">
                <a:moveTo>
                  <a:pt x="0" y="0"/>
                </a:moveTo>
                <a:lnTo>
                  <a:pt x="562439" y="0"/>
                </a:lnTo>
                <a:lnTo>
                  <a:pt x="562439" y="562439"/>
                </a:lnTo>
                <a:lnTo>
                  <a:pt x="0" y="562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8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18120" y="3461582"/>
            <a:ext cx="11472911" cy="2550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69"/>
              </a:lnSpc>
            </a:pPr>
            <a:r>
              <a:rPr lang="en-US" sz="22652" spc="-1404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THANK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07544" y="6038371"/>
            <a:ext cx="11472911" cy="2551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69"/>
              </a:lnSpc>
            </a:pPr>
            <a:r>
              <a:rPr lang="en-US" sz="22652" spc="-1404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>
            <a:off x="-3140556" y="7441982"/>
            <a:ext cx="8338513" cy="8338513"/>
          </a:xfrm>
          <a:custGeom>
            <a:avLst/>
            <a:gdLst/>
            <a:ahLst/>
            <a:cxnLst/>
            <a:rect l="l" t="t" r="r" b="b"/>
            <a:pathLst>
              <a:path w="8338513" h="8338513">
                <a:moveTo>
                  <a:pt x="0" y="0"/>
                </a:moveTo>
                <a:lnTo>
                  <a:pt x="8338512" y="0"/>
                </a:lnTo>
                <a:lnTo>
                  <a:pt x="8338512" y="8338513"/>
                </a:lnTo>
                <a:lnTo>
                  <a:pt x="0" y="8338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18744" y="-4807211"/>
            <a:ext cx="8338513" cy="8338513"/>
          </a:xfrm>
          <a:custGeom>
            <a:avLst/>
            <a:gdLst/>
            <a:ahLst/>
            <a:cxnLst/>
            <a:rect l="l" t="t" r="r" b="b"/>
            <a:pathLst>
              <a:path w="8338513" h="8338513">
                <a:moveTo>
                  <a:pt x="0" y="0"/>
                </a:moveTo>
                <a:lnTo>
                  <a:pt x="8338512" y="0"/>
                </a:lnTo>
                <a:lnTo>
                  <a:pt x="8338512" y="8338513"/>
                </a:lnTo>
                <a:lnTo>
                  <a:pt x="0" y="8338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500299" y="6011953"/>
            <a:ext cx="1287402" cy="1287402"/>
          </a:xfrm>
          <a:custGeom>
            <a:avLst/>
            <a:gdLst/>
            <a:ahLst/>
            <a:cxnLst/>
            <a:rect l="l" t="t" r="r" b="b"/>
            <a:pathLst>
              <a:path w="1287402" h="1287402">
                <a:moveTo>
                  <a:pt x="0" y="0"/>
                </a:moveTo>
                <a:lnTo>
                  <a:pt x="1287402" y="0"/>
                </a:lnTo>
                <a:lnTo>
                  <a:pt x="1287402" y="1287402"/>
                </a:lnTo>
                <a:lnTo>
                  <a:pt x="0" y="1287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844661" y="4789649"/>
            <a:ext cx="7166068" cy="7113951"/>
          </a:xfrm>
          <a:custGeom>
            <a:avLst/>
            <a:gdLst/>
            <a:ahLst/>
            <a:cxnLst/>
            <a:rect l="l" t="t" r="r" b="b"/>
            <a:pathLst>
              <a:path w="7166068" h="7113951">
                <a:moveTo>
                  <a:pt x="0" y="0"/>
                </a:moveTo>
                <a:lnTo>
                  <a:pt x="7166068" y="0"/>
                </a:lnTo>
                <a:lnTo>
                  <a:pt x="7166068" y="7113951"/>
                </a:lnTo>
                <a:lnTo>
                  <a:pt x="0" y="71139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659118" y="5281857"/>
            <a:ext cx="1496853" cy="1919043"/>
          </a:xfrm>
          <a:custGeom>
            <a:avLst/>
            <a:gdLst/>
            <a:ahLst/>
            <a:cxnLst/>
            <a:rect l="l" t="t" r="r" b="b"/>
            <a:pathLst>
              <a:path w="1496853" h="1919043">
                <a:moveTo>
                  <a:pt x="0" y="0"/>
                </a:moveTo>
                <a:lnTo>
                  <a:pt x="1496853" y="0"/>
                </a:lnTo>
                <a:lnTo>
                  <a:pt x="1496853" y="1919043"/>
                </a:lnTo>
                <a:lnTo>
                  <a:pt x="0" y="1919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7970199"/>
            <a:ext cx="2922570" cy="2316801"/>
          </a:xfrm>
          <a:custGeom>
            <a:avLst/>
            <a:gdLst/>
            <a:ahLst/>
            <a:cxnLst/>
            <a:rect l="l" t="t" r="r" b="b"/>
            <a:pathLst>
              <a:path w="2922570" h="2316801">
                <a:moveTo>
                  <a:pt x="0" y="0"/>
                </a:moveTo>
                <a:lnTo>
                  <a:pt x="2922570" y="0"/>
                </a:lnTo>
                <a:lnTo>
                  <a:pt x="2922570" y="2316801"/>
                </a:lnTo>
                <a:lnTo>
                  <a:pt x="0" y="2316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276</Words>
  <Application>Microsoft Office PowerPoint</Application>
  <PresentationFormat>Custom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Lovelace</vt:lpstr>
      <vt:lpstr>TT Hoves</vt:lpstr>
      <vt:lpstr>TT Hoves Bold</vt:lpstr>
      <vt:lpstr>Arial</vt:lpstr>
      <vt:lpstr>Calibri</vt:lpstr>
      <vt:lpstr>Lovelace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Group Project Presentation</dc:title>
  <cp:lastModifiedBy>Savya Sree</cp:lastModifiedBy>
  <cp:revision>2</cp:revision>
  <dcterms:created xsi:type="dcterms:W3CDTF">2006-08-16T00:00:00Z</dcterms:created>
  <dcterms:modified xsi:type="dcterms:W3CDTF">2025-01-02T16:35:40Z</dcterms:modified>
  <dc:identifier>DAGadwOiF3U</dc:identifier>
</cp:coreProperties>
</file>