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92" r:id="rId8"/>
    <p:sldId id="261" r:id="rId9"/>
    <p:sldId id="272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3" r:id="rId19"/>
    <p:sldId id="284" r:id="rId20"/>
    <p:sldId id="285" r:id="rId21"/>
    <p:sldId id="266" r:id="rId22"/>
    <p:sldId id="286" r:id="rId23"/>
    <p:sldId id="287" r:id="rId24"/>
    <p:sldId id="267" r:id="rId25"/>
    <p:sldId id="288" r:id="rId26"/>
    <p:sldId id="274" r:id="rId27"/>
    <p:sldId id="289" r:id="rId28"/>
    <p:sldId id="290" r:id="rId29"/>
    <p:sldId id="27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719"/>
  </p:normalViewPr>
  <p:slideViewPr>
    <p:cSldViewPr snapToGrid="0">
      <p:cViewPr varScale="1">
        <p:scale>
          <a:sx n="122" d="100"/>
          <a:sy n="122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DADE-0EB2-6CA1-4FBD-D9AA17ED7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F4E99-FCAF-1661-A5F2-831EAF91A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73B59-AE23-FED4-185A-F9ECDF91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C7BB-9201-3F46-8EC2-621E5D0C6EED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0ECC-0EBC-98CC-D8CA-589B873E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1C05B-2751-2248-1492-775EEE95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2BC4-1162-A443-8143-79C63A52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52A9E-E1F0-56BC-255C-B0D57CAA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E2DA8-F044-A563-24C8-C64B037A2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6ADD8-3EF5-19D9-5B90-DC01B5A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C7BB-9201-3F46-8EC2-621E5D0C6EED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1020-5A5D-1DB9-4F2D-E63B46A3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CCE01-60FD-F2F6-20A0-46B2931A7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2BC4-1162-A443-8143-79C63A52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721CA-956E-5770-31B1-04A8B6427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F9F54-CC7C-B718-8222-16156976C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F4E6B-7C8C-D987-D67B-B1D71127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C7BB-9201-3F46-8EC2-621E5D0C6EED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C66F-0728-9706-6B44-3E7E7EC3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C114-4AB5-FA38-9E9C-5DB16E34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2BC4-1162-A443-8143-79C63A52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3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FCF0-9461-F28F-BB0F-DD373B84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87C7-B048-3262-4E3F-C282E843A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550C4-07D0-D838-A639-F39C3F3D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C7BB-9201-3F46-8EC2-621E5D0C6EED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7847-0B1E-DAFC-CFF8-A3BF5E73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3E489-5C92-D8F6-8AD0-EDE5882E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2BC4-1162-A443-8143-79C63A52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7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93D0-728C-BEC4-B17C-9A8ACFD5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C767A-E639-927A-C8DB-38E220AC7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BDE6E-02E0-BD5A-AA81-4B769709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C7BB-9201-3F46-8EC2-621E5D0C6EED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F9095-BB80-3218-527A-4A3228C2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A53E-93D6-F7D1-A2EE-13DFD591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2BC4-1162-A443-8143-79C63A52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0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7C1E-E99B-9C8F-28FB-62A632A9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5497-C9D8-E604-B864-0EE05AE97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D288D-00E2-F5FE-3649-D7B6A8010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86815-40B1-E530-BA07-4718B858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C7BB-9201-3F46-8EC2-621E5D0C6EED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83BCD-85F8-6F20-075B-A3D47038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CFC5D-FF50-AF3E-0714-C41C8DAB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2BC4-1162-A443-8143-79C63A52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2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D6A5-D40C-FF24-90B2-E64EAE00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11986-74F9-F298-E429-B30827539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61D34-DEE7-4A6E-484E-19E9357A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26A73-F46C-6C03-C439-53576622A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26534-4E95-2544-14F3-43A9A95A0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EBBB3-80FB-916E-72F1-E4465D87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C7BB-9201-3F46-8EC2-621E5D0C6EED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522C2-94F2-06B5-E21E-9CFF0C77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6FB26-EB26-3D44-3752-882776246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2BC4-1162-A443-8143-79C63A52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6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6FC2-BEFB-F900-C8A9-BC10B96C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FC719F-C3D0-AD91-91C9-1C821FBC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C7BB-9201-3F46-8EC2-621E5D0C6EED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C9777-7070-6780-82B1-5A164A6D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38AC1-162F-6D39-1D40-4D4F489E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2BC4-1162-A443-8143-79C63A52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21E7C-7AF2-D092-8BDD-41796958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C7BB-9201-3F46-8EC2-621E5D0C6EED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59B22-F423-C858-867F-E4860DFD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D1D17-8DF0-8116-4DBD-5769B3F8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2BC4-1162-A443-8143-79C63A52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7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8F86-D214-3A9D-C91F-88FA5CBFC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F2F8-1674-137B-8DBD-FFB3DAC25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A2F79-6BFC-68A2-035F-66ABADB45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ADD6B-56F2-8680-5139-159B619D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C7BB-9201-3F46-8EC2-621E5D0C6EED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B514-E5B0-9901-35DA-2DD928178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1EEC6-309A-A849-45DA-C918B174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2BC4-1162-A443-8143-79C63A52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B424-9F3E-6A66-5818-262F077A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6FA92-4AA5-EF3B-9BA9-748307C60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56FBD-7D92-3F81-A964-6A65D4414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47451-0224-250E-CA27-05E0199E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C7BB-9201-3F46-8EC2-621E5D0C6EED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2DF4-5560-5B76-0FA5-3D788A58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ED7B9-F06C-4CF8-8F17-694C2508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02BC4-1162-A443-8143-79C63A52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0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688FE-6659-36AA-D0D1-66BE1546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7EA0-0F03-EC19-4867-F826987C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52DE-E63E-AC9A-C1BD-381E2610D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3C7BB-9201-3F46-8EC2-621E5D0C6EED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63F1-BAD8-8063-2506-BAA4CE931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8DBB-2F6F-D0DF-3229-FAEDA1FAD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02BC4-1162-A443-8143-79C63A52D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3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845F73-C7DB-920B-2C03-269980522C4A}"/>
              </a:ext>
            </a:extLst>
          </p:cNvPr>
          <p:cNvSpPr txBox="1"/>
          <p:nvPr/>
        </p:nvSpPr>
        <p:spPr>
          <a:xfrm>
            <a:off x="3048000" y="241596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Slide 1: Title Slide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Project Title: Scalable Deep Learning with Distributed Training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Team Members: Sai Sri Ganesh Putsala, Savyasachi </a:t>
            </a:r>
            <a:r>
              <a:rPr lang="en-US" dirty="0" err="1">
                <a:effectLst/>
                <a:latin typeface="Helvetica Neue" panose="02000503000000020004" pitchFamily="2" charset="0"/>
              </a:rPr>
              <a:t>Thati</a:t>
            </a:r>
            <a:endParaRPr lang="en-US" dirty="0">
              <a:effectLst/>
              <a:latin typeface="Helvetica Neue" panose="02000503000000020004" pitchFamily="2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Course: Scalable Systems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Date and Institution</a:t>
            </a:r>
          </a:p>
        </p:txBody>
      </p:sp>
    </p:spTree>
    <p:extLst>
      <p:ext uri="{BB962C8B-B14F-4D97-AF65-F5344CB8AC3E}">
        <p14:creationId xmlns:p14="http://schemas.microsoft.com/office/powerpoint/2010/main" val="371678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E6F6-CE38-542E-544F-1AD574BE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67A9-A92F-2F33-9A9C-F0193F5D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2. Checkpointing for Memory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Applied </a:t>
            </a:r>
            <a:r>
              <a:rPr lang="en-US" dirty="0" err="1"/>
              <a:t>torch.utils.checkpoint</a:t>
            </a:r>
            <a:r>
              <a:rPr lang="en-US" dirty="0"/>
              <a:t> to encoder layers of the CVAE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Activations recomputed during backward pass instead of being stored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peak GPU memory usage by delaying computation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Critical for supporting larger spatial dimensions during forward passes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41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1178-DD9D-64C1-032E-13C53DF2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DB21-8EEC-96C9-02D6-287A25CA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3. Text-Based Label Embedding with CLIP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 err="1"/>
              <a:t>CLIPTokenizer</a:t>
            </a:r>
            <a:r>
              <a:rPr lang="en-US" dirty="0"/>
              <a:t> and </a:t>
            </a:r>
            <a:r>
              <a:rPr lang="en-US" b="1" dirty="0" err="1"/>
              <a:t>CLIPTextModel</a:t>
            </a:r>
            <a:r>
              <a:rPr lang="en-US" dirty="0"/>
              <a:t> from Hugging 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Converted class labels (e.g., "cat", "airplane") into dense semantic embeddings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embeddings conditioned both the encoder and decoder of the CVAE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Provided meaningful context for generating class-specific image reconstructions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7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DD203-99B3-E665-0075-77BCC45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7A96-332C-8050-5759-7B3CE5FD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1. Multi-GPU Training with SLURM + NCCL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was deployed on </a:t>
            </a:r>
            <a:r>
              <a:rPr lang="en-US" b="1" dirty="0"/>
              <a:t>TACC Frontera</a:t>
            </a:r>
            <a:r>
              <a:rPr lang="en-US" dirty="0"/>
              <a:t> using </a:t>
            </a:r>
            <a:r>
              <a:rPr lang="en-US" b="1" dirty="0"/>
              <a:t>SLURM</a:t>
            </a:r>
            <a:r>
              <a:rPr lang="en-US" dirty="0"/>
              <a:t> job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Multi-GPU nodes were accessed via SLURM environment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SLURM_PROCID, SLURM_LOCALID, SLURM_NODELIST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NCCL</a:t>
            </a:r>
            <a:r>
              <a:rPr lang="en-US" dirty="0"/>
              <a:t> (NVIDIA Collective Communication Library) as the backend for efficient GPU-to-GPU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Launched training across multiple processes (1 per GPU) to enable full parallelism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51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AA41-46F8-A094-D2FB-816C3350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F5C6-F515-7E70-7BE5-F7B9F27BE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Manually extracted: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Rank</a:t>
            </a:r>
            <a:r>
              <a:rPr lang="en-US" dirty="0"/>
              <a:t>: identifies the process across the entire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Local Rank</a:t>
            </a:r>
            <a:r>
              <a:rPr lang="en-US" dirty="0"/>
              <a:t>: identifies the GPU index per 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World Size</a:t>
            </a:r>
            <a:r>
              <a:rPr lang="en-US" dirty="0"/>
              <a:t>: total number of processes/GPU workers</a:t>
            </a:r>
          </a:p>
          <a:p>
            <a:pPr>
              <a:buNone/>
            </a:pPr>
            <a:r>
              <a:rPr lang="en-US" dirty="0"/>
              <a:t>Set the CUDA device with </a:t>
            </a:r>
            <a:r>
              <a:rPr lang="en-US" dirty="0" err="1"/>
              <a:t>torch.cuda.set_device</a:t>
            </a:r>
            <a:r>
              <a:rPr lang="en-US" dirty="0"/>
              <a:t>(</a:t>
            </a:r>
            <a:r>
              <a:rPr lang="en-US" dirty="0" err="1"/>
              <a:t>local_rank</a:t>
            </a:r>
            <a:r>
              <a:rPr lang="en-US" dirty="0"/>
              <a:t>)</a:t>
            </a:r>
          </a:p>
          <a:p>
            <a:r>
              <a:rPr lang="en-US" dirty="0"/>
              <a:t>Ensured consistency by broadcasting the MASTER_ADDR and MASTER_PORT environment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5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A21C-C605-DEB7-748F-F6BB275F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E45E6-7930-9C7A-615B-21218893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3. Weight Broadcasting and Synchronization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Synchronized model parameters across all GPUs at startup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torch.distributed.broadcast</a:t>
            </a:r>
            <a:r>
              <a:rPr lang="en-US" dirty="0"/>
              <a:t> to share initial weights from rank 0 to all other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step ensures every GPU starts training from the exact same model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initialized FSDP with </a:t>
            </a:r>
            <a:r>
              <a:rPr lang="en-US" dirty="0" err="1"/>
              <a:t>sync_module_states</a:t>
            </a:r>
            <a:r>
              <a:rPr lang="en-US" dirty="0"/>
              <a:t>=True to avoid parameter desyncs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9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0E7D-E72F-B02D-6AC2-B1051CEC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9E23-34DB-B393-B46D-A20ED477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1. Dataset: CIFAR-10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 dataset with </a:t>
            </a:r>
            <a:r>
              <a:rPr lang="en-US" b="1" dirty="0"/>
              <a:t>60,000 images across 10 classes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image originally </a:t>
            </a:r>
            <a:r>
              <a:rPr lang="en-US" b="1" dirty="0"/>
              <a:t>32×32</a:t>
            </a:r>
            <a:r>
              <a:rPr lang="en-US" dirty="0"/>
              <a:t>, scaled up to </a:t>
            </a:r>
            <a:r>
              <a:rPr lang="en-US" b="1" dirty="0"/>
              <a:t>512×512 resolution</a:t>
            </a:r>
            <a:r>
              <a:rPr lang="en-US" dirty="0"/>
              <a:t> using </a:t>
            </a:r>
            <a:r>
              <a:rPr lang="en-US" dirty="0" err="1"/>
              <a:t>torchvision.transforms.Resize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Classes (e.g., </a:t>
            </a:r>
            <a:r>
              <a:rPr lang="en-US" i="1" dirty="0"/>
              <a:t>airplane</a:t>
            </a:r>
            <a:r>
              <a:rPr lang="en-US" dirty="0"/>
              <a:t>, </a:t>
            </a:r>
            <a:r>
              <a:rPr lang="en-US" i="1" dirty="0"/>
              <a:t>dog</a:t>
            </a:r>
            <a:r>
              <a:rPr lang="en-US" dirty="0"/>
              <a:t>, </a:t>
            </a:r>
            <a:r>
              <a:rPr lang="en-US" i="1" dirty="0"/>
              <a:t>truck</a:t>
            </a:r>
            <a:r>
              <a:rPr lang="en-US" dirty="0"/>
              <a:t>) used as input labels for CLIP-based text conditioning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split handled internally with torchvision.datasets.CIFAR10 and </a:t>
            </a:r>
            <a:r>
              <a:rPr lang="en-US" dirty="0" err="1"/>
              <a:t>DistributedSampler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D13A-9249-0A40-E8E7-E767CA7A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Loss Function: L1 + KLD (CVAE Objective)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7E9E-D10C-01B7-45A7-8FF3D435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L1 Loss (Reconstruction)</a:t>
            </a:r>
            <a:r>
              <a:rPr lang="en-US" dirty="0"/>
              <a:t>: Measures pixel-wise difference between original and reconstructed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Kullback-Leibler</a:t>
            </a:r>
            <a:r>
              <a:rPr lang="en-US" b="1" dirty="0"/>
              <a:t> Divergence (KLD)</a:t>
            </a:r>
            <a:r>
              <a:rPr lang="en-US" dirty="0"/>
              <a:t>: Regularizes the latent space to resemble a standard normal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loss: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Loss=L1(</a:t>
            </a:r>
            <a:r>
              <a:rPr lang="en-US" dirty="0" err="1"/>
              <a:t>x,x</a:t>
            </a:r>
            <a:r>
              <a:rPr lang="en-US" dirty="0"/>
              <a:t>^)+0.1⋅KLD(z)\text{Loss} = \text{L1}(x, \hat{x}) + 0.1 \</a:t>
            </a:r>
            <a:r>
              <a:rPr lang="en-US" dirty="0" err="1"/>
              <a:t>cdot</a:t>
            </a:r>
            <a:r>
              <a:rPr lang="en-US" dirty="0"/>
              <a:t> \text{KLD}(z)Loss=L1(</a:t>
            </a:r>
            <a:r>
              <a:rPr lang="en-US" dirty="0" err="1"/>
              <a:t>x,x</a:t>
            </a:r>
            <a:r>
              <a:rPr lang="en-US" dirty="0"/>
              <a:t>^)+0.1⋅KLD(z)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Balances image quality and latent regularization to avoid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804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0208-2D77-1C5C-ABC0-D4E9B7D7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Epoch-Wise Training Loop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5252-0DD1-318B-74D0-42D670CB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For each epoch: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labels converted to CLIP embeddings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image and label embedding passed through the CVAE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 computed, backpropagated, and optimizer updated</a:t>
            </a:r>
          </a:p>
          <a:p>
            <a:pPr>
              <a:buNone/>
            </a:pPr>
            <a:r>
              <a:rPr lang="en-US" dirty="0"/>
              <a:t>After each epoch: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checkpoint saved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latent vectors + text</a:t>
            </a:r>
            <a:r>
              <a:rPr lang="en-US" dirty="0"/>
              <a:t> used to generate new samples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 images saved via </a:t>
            </a:r>
            <a:r>
              <a:rPr lang="en-US" dirty="0" err="1"/>
              <a:t>torchvision.utils.save_image</a:t>
            </a:r>
            <a:r>
              <a:rPr lang="en-US" dirty="0"/>
              <a:t>() for visual inspection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64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154D3-2DBB-BDD0-A4AC-5978F8BD0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0E15-04A5-A8C6-6805-F16998EF3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1900" b="1"/>
              <a:t>1. Training Loss Trajectory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Tracked </a:t>
            </a:r>
            <a:r>
              <a:rPr lang="en-US" sz="1900" b="1"/>
              <a:t>epoch-wise total loss</a:t>
            </a:r>
            <a:r>
              <a:rPr lang="en-US" sz="1900"/>
              <a:t> combining L1 and KLD terms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Observed </a:t>
            </a:r>
            <a:r>
              <a:rPr lang="en-US" sz="1900" b="1"/>
              <a:t>consistent downward trend</a:t>
            </a:r>
            <a:r>
              <a:rPr lang="en-US" sz="1900"/>
              <a:t>, indicating stable convergence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Early epochs showed rapid improvement; later epochs fine-tuned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Demonstrated that FSDP-wrapped CVAE effectively learned semantic structure from CLIP-conditioned inputs</a:t>
            </a:r>
          </a:p>
          <a:p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1231A-A22A-9F04-0D1B-3FECD5EDD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064258"/>
            <a:ext cx="5458968" cy="272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E6902-E7C5-C349-8592-4A467CA4A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2. Generated Sample Images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CA80-8FEA-4866-18CE-1207AC2B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000"/>
              <a:t>After each epoch, model decoded </a:t>
            </a:r>
            <a:r>
              <a:rPr lang="en-US" sz="2000" b="1"/>
              <a:t>random latent vectors</a:t>
            </a:r>
            <a:r>
              <a:rPr lang="en-US" sz="2000"/>
              <a:t> with random text labels</a:t>
            </a:r>
          </a:p>
          <a:p>
            <a:r>
              <a:rPr lang="en-US" sz="2000"/>
              <a:t>Generated </a:t>
            </a:r>
            <a:r>
              <a:rPr lang="en-US" sz="2000" b="1"/>
              <a:t>512×512 color images</a:t>
            </a:r>
            <a:r>
              <a:rPr lang="en-US" sz="2000"/>
              <a:t> conditioned on classes like “dog”, “airplane”, “cat”, etc.</a:t>
            </a:r>
          </a:p>
          <a:p>
            <a:r>
              <a:rPr lang="en-US" sz="2000"/>
              <a:t>Images saved using save_image() for evaluation</a:t>
            </a:r>
          </a:p>
          <a:p>
            <a:r>
              <a:rPr lang="en-US" sz="2000"/>
              <a:t>Visual inspection confirmed class alignment and image sharpness improved over time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03E37-ED9E-E298-8A4C-A3D7C43DE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774577"/>
            <a:ext cx="5458968" cy="53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E736FD78-CA3E-2D6A-4791-B1CE665C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45" r="-2" b="-2"/>
          <a:stretch/>
        </p:blipFill>
        <p:spPr>
          <a:xfrm>
            <a:off x="1049617" y="3555468"/>
            <a:ext cx="3836894" cy="2450885"/>
          </a:xfrm>
          <a:prstGeom prst="rect">
            <a:avLst/>
          </a:prstGeom>
        </p:spPr>
      </p:pic>
      <p:sp>
        <p:nvSpPr>
          <p:cNvPr id="38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9" y="5904203"/>
            <a:ext cx="1201506" cy="36512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C1C2B10-FB85-9684-F688-1BD0317BD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700" b="1">
                <a:effectLst/>
                <a:latin typeface="Helvetica Neue" panose="02000503000000020004" pitchFamily="2" charset="0"/>
              </a:rPr>
              <a:t>Agenda</a:t>
            </a:r>
            <a:endParaRPr lang="en-US" sz="170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effectLst/>
                <a:latin typeface="Helvetica Neue" panose="02000503000000020004" pitchFamily="2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effectLst/>
                <a:latin typeface="Helvetica Neue" panose="02000503000000020004" pitchFamily="2" charset="0"/>
              </a:rPr>
              <a:t>Project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effectLst/>
                <a:latin typeface="Helvetica Neue" panose="02000503000000020004" pitchFamily="2" charset="0"/>
              </a:rPr>
              <a:t>Methodology &amp;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effectLst/>
                <a:latin typeface="Helvetica Neue" panose="02000503000000020004" pitchFamily="2" charset="0"/>
              </a:rPr>
              <a:t>Implementation &amp; Training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effectLst/>
                <a:latin typeface="Helvetica Neue" panose="02000503000000020004" pitchFamily="2" charset="0"/>
              </a:rPr>
              <a:t>Experimental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effectLst/>
                <a:latin typeface="Helvetica Neue" panose="02000503000000020004" pitchFamily="2" charset="0"/>
              </a:rPr>
              <a:t>Evaluation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effectLst/>
                <a:latin typeface="Helvetica Neue" panose="02000503000000020004" pitchFamily="2" charset="0"/>
              </a:rPr>
              <a:t>Results (DP, DDP, FSDP)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effectLst/>
                <a:latin typeface="Helvetica Neue" panose="02000503000000020004" pitchFamily="2" charset="0"/>
              </a:rPr>
              <a:t>Consequences of Large 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effectLst/>
                <a:latin typeface="Helvetica Neue" panose="02000503000000020004" pitchFamily="2" charset="0"/>
              </a:rPr>
              <a:t>Challenges &amp;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effectLst/>
                <a:latin typeface="Helvetica Neue" panose="02000503000000020004" pitchFamily="2" charset="0"/>
              </a:rPr>
              <a:t>Team Communication &amp; Reflections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effectLst/>
                <a:latin typeface="Helvetica Neue" panose="02000503000000020004" pitchFamily="2" charset="0"/>
              </a:rPr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>
                <a:effectLst/>
                <a:latin typeface="Helvetica Neue" panose="02000503000000020004" pitchFamily="2" charset="0"/>
              </a:rPr>
              <a:t>Future Work</a:t>
            </a:r>
          </a:p>
          <a:p>
            <a:r>
              <a:rPr lang="en-US" sz="1700">
                <a:effectLst/>
                <a:latin typeface="Helvetica Neue" panose="02000503000000020004" pitchFamily="2" charset="0"/>
              </a:rPr>
              <a:t>Q&amp;A</a:t>
            </a:r>
            <a:endParaRPr lang="en-US" sz="1700">
              <a:effectLst/>
              <a:latin typeface="Menlo" panose="020B0609030804020204" pitchFamily="49" charset="0"/>
            </a:endParaRP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29703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348B4-956A-8A81-3230-F37AE072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anchor="b">
            <a:normAutofit/>
          </a:bodyPr>
          <a:lstStyle/>
          <a:p>
            <a:r>
              <a:rPr lang="en-US" sz="5200"/>
              <a:t>3. Resource Usage Observations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9368C5-18D7-0D61-B7A2-34CF30B372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9"/>
          <a:stretch/>
        </p:blipFill>
        <p:spPr>
          <a:xfrm>
            <a:off x="7684008" y="1"/>
            <a:ext cx="4507992" cy="2240280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A72EB866-BECB-3C1A-A6D8-5F7C0567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GPU Memory</a:t>
            </a:r>
            <a:r>
              <a:rPr lang="en-US" sz="1500" dirty="0"/>
              <a:t>: Efficient usage due to </a:t>
            </a:r>
            <a:r>
              <a:rPr lang="en-US" sz="1500" dirty="0" err="1"/>
              <a:t>torch.utils.checkpoint</a:t>
            </a:r>
            <a:r>
              <a:rPr lang="en-US" sz="1500" dirty="0"/>
              <a:t> and FSDP</a:t>
            </a:r>
          </a:p>
          <a:p>
            <a:pPr lvl="1"/>
            <a:r>
              <a:rPr lang="en-US" sz="1500" dirty="0"/>
              <a:t>Enabled training at 512×512 resolution within 40–50% of GPU memory footprint</a:t>
            </a:r>
          </a:p>
          <a:p>
            <a:pPr>
              <a:buNone/>
            </a:pPr>
            <a:r>
              <a:rPr lang="en-US" sz="1500" b="1" dirty="0"/>
              <a:t>Training Time</a:t>
            </a:r>
            <a:r>
              <a:rPr lang="en-US" sz="1500" dirty="0"/>
              <a:t>:</a:t>
            </a:r>
          </a:p>
          <a:p>
            <a:pPr lvl="1"/>
            <a:r>
              <a:rPr lang="en-US" sz="1500" dirty="0"/>
              <a:t>First epoch longer due to model </a:t>
            </a:r>
            <a:r>
              <a:rPr lang="en-US" sz="1500" dirty="0" err="1"/>
              <a:t>sDDP_training_time_bar.pngetup</a:t>
            </a:r>
            <a:r>
              <a:rPr lang="en-US" sz="1500" dirty="0"/>
              <a:t> &amp; syncing</a:t>
            </a:r>
          </a:p>
          <a:p>
            <a:pPr lvl="1"/>
            <a:r>
              <a:rPr lang="en-US" sz="1500" dirty="0"/>
              <a:t>Subsequent epochs stabilized (~20s per epoch)</a:t>
            </a:r>
          </a:p>
          <a:p>
            <a:pPr>
              <a:buNone/>
            </a:pPr>
            <a:r>
              <a:rPr lang="en-US" sz="1500" b="1" dirty="0"/>
              <a:t>Mixed Precision + FSDP</a:t>
            </a:r>
            <a:r>
              <a:rPr lang="en-US" sz="1500" dirty="0"/>
              <a:t>:</a:t>
            </a:r>
          </a:p>
          <a:p>
            <a:pPr lvl="1"/>
            <a:r>
              <a:rPr lang="en-US" sz="1500" dirty="0"/>
              <a:t>Reduced computation cost</a:t>
            </a:r>
          </a:p>
          <a:p>
            <a:pPr lvl="1"/>
            <a:r>
              <a:rPr lang="en-US" sz="1500" dirty="0"/>
              <a:t>Allowed 4-image batches even at high resolution</a:t>
            </a:r>
          </a:p>
          <a:p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3742A-EB6E-C170-29CC-A397C63D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9"/>
          <a:stretch/>
        </p:blipFill>
        <p:spPr>
          <a:xfrm>
            <a:off x="7684008" y="2308860"/>
            <a:ext cx="4507992" cy="2240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61AFBC-7EE3-12B5-C237-8C9F6F747D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09"/>
          <a:stretch/>
        </p:blipFill>
        <p:spPr>
          <a:xfrm>
            <a:off x="7684008" y="4617720"/>
            <a:ext cx="450799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0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59B4-DDA2-B388-FBA1-B1C64654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84AF-65BE-A39F-B25D-654244A61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1. FSDP Synchronization and Wrapping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Proper FSDP wrapping required care to avoid parameter sync mismatches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model state needed to be broadcasted manually from </a:t>
            </a:r>
            <a:r>
              <a:rPr lang="en-US" b="1" dirty="0"/>
              <a:t>rank 0</a:t>
            </a:r>
            <a:r>
              <a:rPr lang="en-US" dirty="0"/>
              <a:t> to all GPUs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training inconsistencies occurred when resuming checkpoints or switching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sync_module_states</a:t>
            </a:r>
            <a:r>
              <a:rPr lang="en-US" dirty="0"/>
              <a:t>=True and manual weight broadcasting to address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75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3B49-9F21-FF75-3024-E5328DAC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97F4-71DC-7F39-86C1-18BBC6E9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2. Large Image Resolution Bottlenecks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on </a:t>
            </a:r>
            <a:r>
              <a:rPr lang="en-US" b="1" dirty="0"/>
              <a:t>512×512 images</a:t>
            </a:r>
            <a:r>
              <a:rPr lang="en-US" dirty="0"/>
              <a:t> caused significant GPU memory stress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Especially challenging during gradient accumulation and optimizer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Solved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Gradient checkpointing</a:t>
            </a:r>
            <a:r>
              <a:rPr lang="en-US" dirty="0"/>
              <a:t> (</a:t>
            </a:r>
            <a:r>
              <a:rPr lang="en-US" dirty="0" err="1"/>
              <a:t>torch.utils.checkpoint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Mixed precision training</a:t>
            </a:r>
            <a:r>
              <a:rPr lang="en-US" dirty="0"/>
              <a:t> (</a:t>
            </a:r>
            <a:r>
              <a:rPr lang="en-US" dirty="0" err="1"/>
              <a:t>torch.amp</a:t>
            </a:r>
            <a:r>
              <a:rPr lang="en-US" dirty="0"/>
              <a:t> and </a:t>
            </a:r>
            <a:r>
              <a:rPr lang="en-US" dirty="0" err="1"/>
              <a:t>GradScaler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Still had to limit batch size to 4 even on high-memory nodes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443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67EB-61D1-E01D-17B6-A88CB84C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Debugging Across Distributed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6299-E6E3-4814-3BD3-C92CF12C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in distributed mode often appeared </a:t>
            </a:r>
            <a:r>
              <a:rPr lang="en-US" b="1" dirty="0"/>
              <a:t>only on one rank</a:t>
            </a:r>
            <a:r>
              <a:rPr lang="en-US" dirty="0"/>
              <a:t>, making them hard to detect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Debugging issues like tensor shape mismatches or </a:t>
            </a:r>
            <a:r>
              <a:rPr lang="en-US" dirty="0" err="1"/>
              <a:t>NaN</a:t>
            </a:r>
            <a:r>
              <a:rPr lang="en-US" dirty="0"/>
              <a:t> losses was time-consuming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Needed to </a:t>
            </a:r>
            <a:r>
              <a:rPr lang="en-US" b="1" dirty="0"/>
              <a:t>insert rank-specific print/debug statements</a:t>
            </a:r>
            <a:r>
              <a:rPr lang="en-US" dirty="0"/>
              <a:t> and use SLURM logs to trace root causes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Required careful synchronization to avoid hanging processes or deadlocks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980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4308B-EEFB-3230-4054-0E42A8DB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9A71-9B4C-FD46-F7AB-CFD072E80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Achieved Scalable, High-Resolution Image Generation</a:t>
            </a:r>
          </a:p>
          <a:p>
            <a:r>
              <a:rPr lang="en-US" dirty="0"/>
              <a:t>Successfully trained a </a:t>
            </a:r>
            <a:r>
              <a:rPr lang="en-US" b="1" dirty="0"/>
              <a:t>text-conditioned CVAE</a:t>
            </a:r>
            <a:r>
              <a:rPr lang="en-US" dirty="0"/>
              <a:t> model on </a:t>
            </a:r>
            <a:r>
              <a:rPr lang="en-US" b="1" dirty="0"/>
              <a:t>512×512 images</a:t>
            </a:r>
            <a:r>
              <a:rPr lang="en-US" dirty="0"/>
              <a:t> using distributed GPU infrastructure</a:t>
            </a:r>
          </a:p>
          <a:p>
            <a:r>
              <a:rPr lang="en-US" dirty="0"/>
              <a:t>Integrated </a:t>
            </a:r>
            <a:r>
              <a:rPr lang="en-US" b="1" dirty="0"/>
              <a:t>CLIP embeddings</a:t>
            </a:r>
            <a:r>
              <a:rPr lang="en-US" dirty="0"/>
              <a:t> to guide image reconstruction based on class labels</a:t>
            </a:r>
          </a:p>
          <a:p>
            <a:r>
              <a:rPr lang="en-US" dirty="0"/>
              <a:t>Employed </a:t>
            </a:r>
            <a:r>
              <a:rPr lang="en-US" b="1" dirty="0"/>
              <a:t>Fully Sharded Data Parallelism (FSDP)</a:t>
            </a:r>
            <a:r>
              <a:rPr lang="en-US" dirty="0"/>
              <a:t> to scale training across GPUs while reducing memory usage</a:t>
            </a:r>
          </a:p>
          <a:p>
            <a:r>
              <a:rPr lang="en-US" dirty="0"/>
              <a:t>Generated and saved class-conditional samples after every epoch for qualitative analysis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172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6050-5039-5EB9-B6AA-01705BAF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Developed Hands-On Skills in Scalable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D3C3-5177-AA9D-25B1-6D63ADE2D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Gained real-world experience in configuring and launching </a:t>
            </a:r>
            <a:r>
              <a:rPr lang="en-US" b="1" dirty="0"/>
              <a:t>multi-GPU training jobs</a:t>
            </a:r>
            <a:r>
              <a:rPr lang="en-US" dirty="0"/>
              <a:t> using SLURM and </a:t>
            </a:r>
            <a:r>
              <a:rPr lang="en-US" dirty="0" err="1"/>
              <a:t>PyTorch</a:t>
            </a:r>
            <a:r>
              <a:rPr lang="en-US" dirty="0"/>
              <a:t> Distributed</a:t>
            </a:r>
          </a:p>
          <a:p>
            <a:r>
              <a:rPr lang="en-US" dirty="0"/>
              <a:t>Applied </a:t>
            </a:r>
            <a:r>
              <a:rPr lang="en-US" b="1" dirty="0"/>
              <a:t>mixed-precision training</a:t>
            </a:r>
            <a:r>
              <a:rPr lang="en-US" dirty="0"/>
              <a:t>, </a:t>
            </a:r>
            <a:r>
              <a:rPr lang="en-US" b="1" dirty="0"/>
              <a:t>gradient checkpointing</a:t>
            </a:r>
            <a:r>
              <a:rPr lang="en-US" dirty="0"/>
              <a:t>, and </a:t>
            </a:r>
            <a:r>
              <a:rPr lang="en-US" b="1" dirty="0"/>
              <a:t>manual synchronization techniques</a:t>
            </a:r>
            <a:r>
              <a:rPr lang="en-US" dirty="0"/>
              <a:t> for optimization</a:t>
            </a:r>
          </a:p>
          <a:p>
            <a:r>
              <a:rPr lang="en-US" dirty="0"/>
              <a:t>Learned to use and troubleshoot </a:t>
            </a:r>
            <a:r>
              <a:rPr lang="en-US" b="1" dirty="0"/>
              <a:t>FSDP</a:t>
            </a:r>
            <a:r>
              <a:rPr lang="en-US" dirty="0"/>
              <a:t>, handle </a:t>
            </a:r>
            <a:r>
              <a:rPr lang="en-US" b="1" dirty="0"/>
              <a:t>large image processing</a:t>
            </a:r>
            <a:r>
              <a:rPr lang="en-US" dirty="0"/>
              <a:t>, and integrate </a:t>
            </a:r>
            <a:r>
              <a:rPr lang="en-US" b="1" dirty="0"/>
              <a:t>Hugging Face CLIP models</a:t>
            </a:r>
            <a:endParaRPr lang="en-US" dirty="0"/>
          </a:p>
          <a:p>
            <a:r>
              <a:rPr lang="en-US" dirty="0"/>
              <a:t>Built a practical foundation in </a:t>
            </a:r>
            <a:r>
              <a:rPr lang="en-US" b="1" dirty="0"/>
              <a:t>HPC pipelines</a:t>
            </a:r>
            <a:r>
              <a:rPr lang="en-US" dirty="0"/>
              <a:t>, distributed systems, and deep learning model deployment on clusters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87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91B2-0C89-81B7-6FAD-36434097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1A50-8CAE-7429-E2C1-7A78131C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Add Diffusion Model Layer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Extend the current CVAE architecture by integrating a </a:t>
            </a:r>
            <a:r>
              <a:rPr lang="en-US" b="1" dirty="0"/>
              <a:t>denoising diffusion module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Enables the model to </a:t>
            </a:r>
            <a:r>
              <a:rPr lang="en-US" b="1" dirty="0"/>
              <a:t>refine generated images step-by-step</a:t>
            </a:r>
            <a:r>
              <a:rPr lang="en-US" dirty="0"/>
              <a:t> for higher quality and realism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Conditioning the diffusion process on both </a:t>
            </a:r>
            <a:r>
              <a:rPr lang="en-US" b="1" dirty="0"/>
              <a:t>latent vectors and text embeddings</a:t>
            </a:r>
            <a:r>
              <a:rPr lang="en-US" dirty="0"/>
              <a:t> will improve sample diversity and detail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Planned structure:</a:t>
            </a:r>
          </a:p>
          <a:p>
            <a:pPr lvl="1"/>
            <a:r>
              <a:rPr lang="en-US" dirty="0"/>
              <a:t>CVAE for latent encoding</a:t>
            </a:r>
          </a:p>
          <a:p>
            <a:pPr lvl="1"/>
            <a:r>
              <a:rPr lang="en-US" dirty="0"/>
              <a:t>Diffusion U-Net for progressive generation in pixel 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68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ED1-3DA8-9E91-B5D4-419F54A1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Integrate </a:t>
            </a:r>
            <a:r>
              <a:rPr lang="en-US" dirty="0" err="1"/>
              <a:t>DeepSpeed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4A9A8-A0D9-7119-451D-17B39A2C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Explore </a:t>
            </a:r>
            <a:r>
              <a:rPr lang="en-US" b="1" dirty="0"/>
              <a:t>Microsoft’s </a:t>
            </a:r>
            <a:r>
              <a:rPr lang="en-US" b="1" dirty="0" err="1"/>
              <a:t>DeepSpeed</a:t>
            </a:r>
            <a:r>
              <a:rPr lang="en-US" dirty="0"/>
              <a:t>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training </a:t>
            </a:r>
            <a:r>
              <a:rPr lang="en-US" b="1" dirty="0"/>
              <a:t>larger models</a:t>
            </a:r>
            <a:r>
              <a:rPr lang="en-US" dirty="0"/>
              <a:t> with </a:t>
            </a:r>
            <a:r>
              <a:rPr lang="en-US" b="1" dirty="0"/>
              <a:t>ZeRO-3 optimizer state sharding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training </a:t>
            </a:r>
            <a:r>
              <a:rPr lang="en-US" b="1" dirty="0"/>
              <a:t>throughput and memory efficiency</a:t>
            </a:r>
            <a:r>
              <a:rPr lang="en-US" dirty="0"/>
              <a:t> even further</a:t>
            </a:r>
          </a:p>
          <a:p>
            <a:pPr>
              <a:buNone/>
            </a:pPr>
            <a:r>
              <a:rPr lang="en-US" dirty="0"/>
              <a:t>Evaluate and compare performance with FSDP in terms of speed, memory, and convergence</a:t>
            </a:r>
          </a:p>
          <a:p>
            <a:r>
              <a:rPr lang="en-US" dirty="0"/>
              <a:t>Integrate </a:t>
            </a:r>
            <a:r>
              <a:rPr lang="en-US" b="1" dirty="0" err="1"/>
              <a:t>DeepSpeed</a:t>
            </a:r>
            <a:r>
              <a:rPr lang="en-US" b="1" dirty="0"/>
              <a:t> CLI</a:t>
            </a:r>
            <a:r>
              <a:rPr lang="en-US" dirty="0"/>
              <a:t> and config JSONs for dynamic strategy selection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79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9DA9-E428-5B43-145D-E2203558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Expand to Larger Datasets (e.g., MS-COCO)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9EAD-CA8B-58AA-AB23-F8E33733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beyond CIFAR-10 to train on </a:t>
            </a:r>
            <a:r>
              <a:rPr lang="en-US" b="1" dirty="0"/>
              <a:t>rich, diverse datasets</a:t>
            </a:r>
            <a:r>
              <a:rPr lang="en-US" dirty="0"/>
              <a:t> like:</a:t>
            </a:r>
          </a:p>
          <a:p>
            <a:pPr lvl="1"/>
            <a:r>
              <a:rPr lang="en-US" b="1" dirty="0"/>
              <a:t>MS-COCO</a:t>
            </a:r>
            <a:r>
              <a:rPr lang="en-US" dirty="0"/>
              <a:t>: Real-world image-text pairs with captions</a:t>
            </a:r>
          </a:p>
          <a:p>
            <a:pPr lvl="1"/>
            <a:r>
              <a:rPr lang="en-US" b="1" dirty="0"/>
              <a:t>ImageNet subsets</a:t>
            </a:r>
            <a:r>
              <a:rPr lang="en-US" dirty="0"/>
              <a:t> for higher resolution and class variability</a:t>
            </a:r>
          </a:p>
          <a:p>
            <a:r>
              <a:rPr lang="en-US" dirty="0"/>
              <a:t>Will enable:</a:t>
            </a:r>
          </a:p>
          <a:p>
            <a:pPr lvl="1"/>
            <a:r>
              <a:rPr lang="en-US" dirty="0"/>
              <a:t>More meaningful </a:t>
            </a:r>
            <a:r>
              <a:rPr lang="en-US" b="1" dirty="0"/>
              <a:t>text-to-image generation</a:t>
            </a:r>
            <a:endParaRPr lang="en-US" dirty="0"/>
          </a:p>
          <a:p>
            <a:pPr lvl="1"/>
            <a:r>
              <a:rPr lang="en-US" dirty="0"/>
              <a:t>Better </a:t>
            </a:r>
            <a:r>
              <a:rPr lang="en-US" b="1" dirty="0"/>
              <a:t>generalization performance</a:t>
            </a:r>
            <a:endParaRPr lang="en-US" dirty="0"/>
          </a:p>
          <a:p>
            <a:pPr lvl="1"/>
            <a:r>
              <a:rPr lang="en-US" dirty="0"/>
              <a:t>Multi-word prompts and caption-based conditioning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06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E32D-5D85-4E17-653C-1A1D51B4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159F-1032-2E15-5E8A-A899E9CF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8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32B0B-B506-8B15-A2AD-9117563D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0194B-8657-8FDB-0636-13F54F53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800" b="1"/>
              <a:t>The Rise of Deep Generative AI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Recent breakthroughs like DALL·E, Stable Diffusion, and ChatGPT have shown the potential of generative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These models generate text, images, code, and more—transforming industries from healthcare to entertainment.</a:t>
            </a:r>
          </a:p>
          <a:p>
            <a:pPr>
              <a:buNone/>
            </a:pPr>
            <a:r>
              <a:rPr lang="en-US" sz="1800" b="1"/>
              <a:t>Need for Scalable Training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Model sizes and datasets are rapidly expanding.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Single-GPU training is insufficient due to memory, speed, and efficiency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Distributed and parallel computing is critical for training large models effectively.</a:t>
            </a:r>
          </a:p>
          <a:p>
            <a:pPr>
              <a:buNone/>
            </a:pPr>
            <a:r>
              <a:rPr lang="en-US" sz="1800" b="1"/>
              <a:t>Why This Project?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Hands-on experience with distributed AI model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Combines generative modeling (CVAE + diffusion) with real-world tools like </a:t>
            </a:r>
            <a:r>
              <a:rPr lang="en-US" sz="1800" err="1"/>
              <a:t>PyTorch</a:t>
            </a:r>
            <a:r>
              <a:rPr lang="en-US" sz="1800"/>
              <a:t>, CLIP, and FSDP.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Builds key HPC and </a:t>
            </a:r>
            <a:r>
              <a:rPr lang="en-US" sz="1800" err="1"/>
              <a:t>MLOps</a:t>
            </a:r>
            <a:r>
              <a:rPr lang="en-US" sz="1800"/>
              <a:t> skills—valuable for research and careers in AI engineering.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0972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D6312-1248-71AB-605B-EBB05D61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9EA5-CAD0-C786-0D89-97FD6A92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300" b="1"/>
              <a:t>Implement Text-to-Image Generative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/>
              <a:t>Build a deep learning pipeline using a Conditional Variational Autoencoder (CVAE) integrated with a diffusion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/>
              <a:t>Generate high-quality images conditioned on textual input using CLIP embeddings.</a:t>
            </a:r>
          </a:p>
          <a:p>
            <a:pPr>
              <a:buNone/>
            </a:pPr>
            <a:r>
              <a:rPr lang="en-US" sz="1300" b="1"/>
              <a:t>Compare Scalability Across Training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/>
              <a:t>Evaluate performance under multiple parallelism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Data Parallelism (DP)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Distributed Data Parallel (DDP)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Fully Sharded Data Parallel (FSDP)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DeepSpeed (planned/future 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/>
              <a:t>Measure metrics like GPU utilization, training time, memory usage, and power efficiency.</a:t>
            </a:r>
          </a:p>
          <a:p>
            <a:pPr>
              <a:buNone/>
            </a:pPr>
            <a:r>
              <a:rPr lang="en-US" sz="1300" b="1"/>
              <a:t>Hands-On High-Performance Computing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/>
              <a:t>Deploy model training on TACC’s Frontera supercomputer.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/>
              <a:t>Gain practical experience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Multi-GPU distributed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Model wrapping and checkpointing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Image synthesis 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/>
              <a:t>Develop critical HPC and AI engineering skills applicable to cutting-edge research and industry.</a:t>
            </a:r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34947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BA547-85A0-6EB8-3719-65B373B37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Team Kickoff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0BB4-11A7-C26A-430A-82A645DB7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600" b="1"/>
              <a:t>Vision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Develop a text-to-image generative AI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Combine Conditional Variational Autoencoders (CVAE) with local Large Language Models (LLMs).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Push the boundaries of image synthesis using text as the conditioning signal.</a:t>
            </a:r>
          </a:p>
          <a:p>
            <a:pPr>
              <a:buNone/>
            </a:pPr>
            <a:r>
              <a:rPr lang="en-US" sz="1600" b="1"/>
              <a:t>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Use diffusion learning to refine image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Integrate pre-trained CLIP embeddings for semantic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Apply distributed training techniques to accelerate development.</a:t>
            </a:r>
          </a:p>
          <a:p>
            <a:pPr>
              <a:buNone/>
            </a:pPr>
            <a:r>
              <a:rPr lang="en-US" sz="1600" b="1"/>
              <a:t>Skills Developed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High-Performance Computing (HPC) usage with TACC Frontera.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Model tuning, debugging, and parallel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Web scraping and dataset preparation techniques for text-image tasks.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5473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7BF61-317F-9B56-B64B-4A611026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Software &amp;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C227B-9994-B771-05C6-98308F427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000" b="1"/>
              <a:t>Core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/>
              <a:t>PyTorch</a:t>
            </a:r>
            <a:br>
              <a:rPr lang="en-US" sz="1000"/>
            </a:br>
            <a:r>
              <a:rPr lang="en-US" sz="1000"/>
              <a:t>Framework for defining and training the CVAE model</a:t>
            </a:r>
            <a:br>
              <a:rPr lang="en-US" sz="1000"/>
            </a:br>
            <a:r>
              <a:rPr lang="en-US" sz="1000"/>
              <a:t>Supports CUDA operations and gradient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/>
              <a:t>torchvision</a:t>
            </a:r>
            <a:br>
              <a:rPr lang="en-US" sz="1000"/>
            </a:br>
            <a:r>
              <a:rPr lang="en-US" sz="1000"/>
              <a:t>Used for loading and preprocessing the CIFAR-10 dataset</a:t>
            </a:r>
            <a:br>
              <a:rPr lang="en-US" sz="1000"/>
            </a:br>
            <a:r>
              <a:rPr lang="en-US" sz="1000"/>
              <a:t>Includes transforms and utility functions for image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/>
              <a:t>transformers (Hugging Face)</a:t>
            </a:r>
            <a:br>
              <a:rPr lang="en-US" sz="1000"/>
            </a:br>
            <a:r>
              <a:rPr lang="en-US" sz="1000"/>
              <a:t>Loaded </a:t>
            </a:r>
            <a:r>
              <a:rPr lang="en-US" sz="1000" b="1"/>
              <a:t>CLIPTokenizer</a:t>
            </a:r>
            <a:r>
              <a:rPr lang="en-US" sz="1000"/>
              <a:t> and </a:t>
            </a:r>
            <a:r>
              <a:rPr lang="en-US" sz="1000" b="1"/>
              <a:t>CLIPTextModel</a:t>
            </a:r>
            <a:br>
              <a:rPr lang="en-US" sz="1000"/>
            </a:br>
            <a:r>
              <a:rPr lang="en-US" sz="1000"/>
              <a:t>Extracted meaningful text embeddings for label conditioning. </a:t>
            </a:r>
          </a:p>
          <a:p>
            <a:pPr>
              <a:buNone/>
            </a:pPr>
            <a:r>
              <a:rPr lang="en-US" sz="1000" b="1"/>
              <a:t>Parallelism &amp;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/>
              <a:t>Fully Sharded Data Parallel (FSDP)</a:t>
            </a:r>
            <a:br>
              <a:rPr lang="en-US" sz="1000"/>
            </a:br>
            <a:r>
              <a:rPr lang="en-US" sz="1000"/>
              <a:t>From torch.distributed.fsdp</a:t>
            </a:r>
            <a:br>
              <a:rPr lang="en-US" sz="1000"/>
            </a:br>
            <a:r>
              <a:rPr lang="en-US" sz="1000"/>
              <a:t>Used to shard model parameters, gradients, and optimizer states</a:t>
            </a:r>
            <a:br>
              <a:rPr lang="en-US" sz="1000"/>
            </a:br>
            <a:r>
              <a:rPr lang="en-US" sz="1000"/>
              <a:t>Enabled memory-efficient training of large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/>
              <a:t>Mixed Precision Training</a:t>
            </a:r>
            <a:br>
              <a:rPr lang="en-US" sz="1000"/>
            </a:br>
            <a:r>
              <a:rPr lang="en-US" sz="1000"/>
              <a:t>Integrated torch.amp and GradScaler</a:t>
            </a:r>
            <a:br>
              <a:rPr lang="en-US" sz="1000"/>
            </a:br>
            <a:r>
              <a:rPr lang="en-US" sz="1000"/>
              <a:t>Reduced memory footprint and improved throughput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/>
              <a:t>torch.utils.checkpoint</a:t>
            </a:r>
            <a:br>
              <a:rPr lang="en-US" sz="1000"/>
            </a:br>
            <a:r>
              <a:rPr lang="en-US" sz="1000"/>
              <a:t>Used for memory-efficient forward passes</a:t>
            </a:r>
            <a:br>
              <a:rPr lang="en-US" sz="1000"/>
            </a:br>
            <a:r>
              <a:rPr lang="en-US" sz="1000"/>
              <a:t>Applied to encoder layers to reduce GPU memory spikes.</a:t>
            </a:r>
          </a:p>
          <a:p>
            <a:pPr>
              <a:buNone/>
            </a:pPr>
            <a:r>
              <a:rPr lang="en-US" sz="1000" b="1"/>
              <a:t>HPC 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/>
              <a:t>SLURM Scheduler on TACC Frontera</a:t>
            </a:r>
            <a:br>
              <a:rPr lang="en-US" sz="1000"/>
            </a:br>
            <a:r>
              <a:rPr lang="en-US" sz="1000"/>
              <a:t>Job submission and node allocation for distributed runs</a:t>
            </a:r>
            <a:br>
              <a:rPr lang="en-US" sz="1000"/>
            </a:br>
            <a:r>
              <a:rPr lang="en-US" sz="1000"/>
              <a:t>SLURM variables used to configure rank, local rank, and world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b="1"/>
              <a:t>NCCL Backend</a:t>
            </a:r>
            <a:br>
              <a:rPr lang="en-US" sz="1000"/>
            </a:br>
            <a:r>
              <a:rPr lang="en-US" sz="1000"/>
              <a:t>High-speed GPU communication for distributed training</a:t>
            </a:r>
            <a:br>
              <a:rPr lang="en-US" sz="1000"/>
            </a:br>
            <a:r>
              <a:rPr lang="en-US" sz="1000"/>
              <a:t>Used under the hood for FSDP synchronization</a:t>
            </a:r>
          </a:p>
          <a:p>
            <a:pPr marL="0" indent="0">
              <a:buNone/>
            </a:pPr>
            <a:endParaRPr lang="en-US" sz="1000"/>
          </a:p>
          <a:p>
            <a:pPr>
              <a:buFont typeface="Arial" panose="020B0604020202020204" pitchFamily="34" charset="0"/>
              <a:buChar char="•"/>
            </a:pPr>
            <a:endParaRPr lang="en-US" sz="1000"/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88343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CB07D5-7AC6-0710-A9D9-5426BDE6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5" y="643466"/>
            <a:ext cx="927060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57D4C-0C54-4DA7-7B74-A3C51090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Methodologies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2C7EE-FB78-50E0-E9CF-1DE8A661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800" b="1" dirty="0"/>
              <a:t>Data Parallelism (DP)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Model replicated across GPUs; batches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Easy to implement but suffers from high communication overhead.</a:t>
            </a:r>
          </a:p>
          <a:p>
            <a:pPr>
              <a:buNone/>
            </a:pPr>
            <a:r>
              <a:rPr lang="en-US" sz="1800" b="1" dirty="0"/>
              <a:t>Distributed Data Parallelism (DDP)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Model replicated per GPU process; gradients synced via all-reduce.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Improved scalability and GPU utilization.</a:t>
            </a:r>
          </a:p>
          <a:p>
            <a:pPr>
              <a:buNone/>
            </a:pPr>
            <a:r>
              <a:rPr lang="en-US" sz="1800" b="1" dirty="0"/>
              <a:t>Fully Sharded Data Parallelism (FSDP)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Parameters, gradients, and optimizer states are sharded across GPUs.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Optimized for memory efficiency and large model training.</a:t>
            </a:r>
          </a:p>
          <a:p>
            <a:pPr>
              <a:buNone/>
            </a:pPr>
            <a:r>
              <a:rPr lang="en-US" sz="1800" b="1" dirty="0" err="1"/>
              <a:t>DeepSpeed</a:t>
            </a:r>
            <a:r>
              <a:rPr lang="en-US" sz="1800" b="1" dirty="0"/>
              <a:t> </a:t>
            </a:r>
            <a:r>
              <a:rPr lang="en-US" sz="1800" b="1" i="1" dirty="0"/>
              <a:t>(Planned/Future Work)</a:t>
            </a: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Microsoft’s advanced training library.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Enables </a:t>
            </a:r>
            <a:r>
              <a:rPr lang="en-US" sz="1800" dirty="0" err="1"/>
              <a:t>ZeRO</a:t>
            </a:r>
            <a:r>
              <a:rPr lang="en-US" sz="1800" dirty="0"/>
              <a:t> optimization, model/optimizer partitioning, and efficient scaling to billion-parameter models.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13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395D-E3EC-AA7C-57D2-5A3A82D6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Training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6752-8ACB-723E-1BB5-7A2B85F49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1. Mixed Precision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Utilized </a:t>
            </a:r>
            <a:r>
              <a:rPr lang="en-US" b="1" dirty="0"/>
              <a:t>Automatic Mixed Precision (AMP)</a:t>
            </a:r>
            <a:r>
              <a:rPr lang="en-US" dirty="0"/>
              <a:t> from </a:t>
            </a:r>
            <a:r>
              <a:rPr lang="en-US" dirty="0" err="1"/>
              <a:t>torch.amp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Enabled faster computation and reduced memory usage by using float16 where safe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GradScaler</a:t>
            </a:r>
            <a:r>
              <a:rPr lang="en-US" dirty="0"/>
              <a:t> used to prevent underflow during backward pass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Helped stabilize training on high-resolution (512×512)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62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1939</Words>
  <Application>Microsoft Macintosh PowerPoint</Application>
  <PresentationFormat>Widescreen</PresentationFormat>
  <Paragraphs>215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Helvetica Neue</vt:lpstr>
      <vt:lpstr>Menlo</vt:lpstr>
      <vt:lpstr>Wingdings</vt:lpstr>
      <vt:lpstr>Office Theme</vt:lpstr>
      <vt:lpstr>PowerPoint Presentation</vt:lpstr>
      <vt:lpstr>PowerPoint Presentation</vt:lpstr>
      <vt:lpstr>Introduction</vt:lpstr>
      <vt:lpstr>Project Goals</vt:lpstr>
      <vt:lpstr>Team Kickoff</vt:lpstr>
      <vt:lpstr>Software &amp; Tools Used</vt:lpstr>
      <vt:lpstr>PowerPoint Presentation</vt:lpstr>
      <vt:lpstr>Methodologies</vt:lpstr>
      <vt:lpstr>Training Strategy</vt:lpstr>
      <vt:lpstr>PowerPoint Presentation</vt:lpstr>
      <vt:lpstr>PowerPoint Presentation</vt:lpstr>
      <vt:lpstr>Distributed Setup</vt:lpstr>
      <vt:lpstr>PowerPoint Presentation</vt:lpstr>
      <vt:lpstr>PowerPoint Presentation</vt:lpstr>
      <vt:lpstr>Model Training Process</vt:lpstr>
      <vt:lpstr>2. Loss Function: L1 + KLD (CVAE Objective)</vt:lpstr>
      <vt:lpstr>3. Epoch-Wise Training Loop </vt:lpstr>
      <vt:lpstr>Results</vt:lpstr>
      <vt:lpstr>2. Generated Sample Images</vt:lpstr>
      <vt:lpstr>3. Resource Usage Observations</vt:lpstr>
      <vt:lpstr>Challenges Faced</vt:lpstr>
      <vt:lpstr>PowerPoint Presentation</vt:lpstr>
      <vt:lpstr>3. Debugging Across Distributed Processes</vt:lpstr>
      <vt:lpstr>Conclusion</vt:lpstr>
      <vt:lpstr>2. Developed Hands-On Skills in Scalable AI Systems</vt:lpstr>
      <vt:lpstr>Future Work</vt:lpstr>
      <vt:lpstr>2. Integrate DeepSpeed</vt:lpstr>
      <vt:lpstr>3. Expand to Larger Datasets (e.g., MS-COCO)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Putsala, Sai Sri Ganesh</dc:creator>
  <cp:lastModifiedBy>Putsala, Sai Sri Ganesh</cp:lastModifiedBy>
  <cp:revision>3</cp:revision>
  <dcterms:created xsi:type="dcterms:W3CDTF">2025-04-30T00:18:53Z</dcterms:created>
  <dcterms:modified xsi:type="dcterms:W3CDTF">2025-04-30T02:45:45Z</dcterms:modified>
</cp:coreProperties>
</file>