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0DC2-D884-4909-8F07-BFD1309D0000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FF5-C22C-416C-AF25-FFAE5E9F2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28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0DC2-D884-4909-8F07-BFD1309D0000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FF5-C22C-416C-AF25-FFAE5E9F2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0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0DC2-D884-4909-8F07-BFD1309D0000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FF5-C22C-416C-AF25-FFAE5E9F2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17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0DC2-D884-4909-8F07-BFD1309D0000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FF5-C22C-416C-AF25-FFAE5E9F2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9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0DC2-D884-4909-8F07-BFD1309D0000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FF5-C22C-416C-AF25-FFAE5E9F2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42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0DC2-D884-4909-8F07-BFD1309D0000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FF5-C22C-416C-AF25-FFAE5E9F2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54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0DC2-D884-4909-8F07-BFD1309D0000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FF5-C22C-416C-AF25-FFAE5E9F2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84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0DC2-D884-4909-8F07-BFD1309D0000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FF5-C22C-416C-AF25-FFAE5E9F2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92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0DC2-D884-4909-8F07-BFD1309D0000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FF5-C22C-416C-AF25-FFAE5E9F2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6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0DC2-D884-4909-8F07-BFD1309D0000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FF5-C22C-416C-AF25-FFAE5E9F2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64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0DC2-D884-4909-8F07-BFD1309D0000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FF5-C22C-416C-AF25-FFAE5E9F2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59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80DC2-D884-4909-8F07-BFD1309D0000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DFF5-C22C-416C-AF25-FFAE5E9F2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48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819522"/>
          </a:xfrm>
        </p:spPr>
        <p:txBody>
          <a:bodyPr/>
          <a:lstStyle/>
          <a:p>
            <a:r>
              <a:rPr lang="ru-RU" dirty="0" smtClean="0"/>
              <a:t>Рекомендательная система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1196752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Для интернет магазина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27584" y="1844824"/>
            <a:ext cx="7560840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На основе предоставленного заказчиком </a:t>
            </a:r>
            <a:r>
              <a:rPr lang="ru-RU" sz="1800" dirty="0" err="1" smtClean="0">
                <a:solidFill>
                  <a:schemeClr val="tx1"/>
                </a:solidFill>
              </a:rPr>
              <a:t>датасета</a:t>
            </a:r>
            <a:r>
              <a:rPr lang="ru-RU" sz="1800" dirty="0" smtClean="0">
                <a:solidFill>
                  <a:schemeClr val="tx1"/>
                </a:solidFill>
              </a:rPr>
              <a:t>, включающего историю покупок </a:t>
            </a:r>
            <a:r>
              <a:rPr lang="ru-RU" sz="1800" dirty="0" smtClean="0">
                <a:solidFill>
                  <a:schemeClr val="tx1"/>
                </a:solidFill>
              </a:rPr>
              <a:t>клиентами товаров </a:t>
            </a:r>
            <a:r>
              <a:rPr lang="ru-RU" sz="1800" dirty="0" smtClean="0">
                <a:solidFill>
                  <a:schemeClr val="tx1"/>
                </a:solidFill>
              </a:rPr>
              <a:t>за определенный период, свойств товаров, разработать модель машинного обучения, которая </a:t>
            </a:r>
            <a:r>
              <a:rPr lang="ru-RU" sz="1800" dirty="0" smtClean="0">
                <a:solidFill>
                  <a:schemeClr val="tx1"/>
                </a:solidFill>
              </a:rPr>
              <a:t>позволит повысить продажи.</a:t>
            </a:r>
            <a:endParaRPr lang="ru-RU" sz="1800" dirty="0" smtClean="0">
              <a:solidFill>
                <a:schemeClr val="tx1"/>
              </a:solidFill>
            </a:endParaRPr>
          </a:p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Для встраивания рекомендательной системы  в процесс продаж имеется три места для показа товаров на главной странице.  Для </a:t>
            </a:r>
            <a:r>
              <a:rPr lang="ru-RU" sz="1800" dirty="0" err="1" smtClean="0">
                <a:solidFill>
                  <a:schemeClr val="tx1"/>
                </a:solidFill>
              </a:rPr>
              <a:t>залогиненного</a:t>
            </a:r>
            <a:r>
              <a:rPr lang="ru-RU" sz="1800" dirty="0" smtClean="0">
                <a:solidFill>
                  <a:schemeClr val="tx1"/>
                </a:solidFill>
              </a:rPr>
              <a:t> пользователя из ассортимента интернет магазина требуется определить </a:t>
            </a:r>
            <a:r>
              <a:rPr lang="ru-RU" sz="1800" dirty="0" smtClean="0">
                <a:solidFill>
                  <a:schemeClr val="tx1"/>
                </a:solidFill>
              </a:rPr>
              <a:t>топ 3 товара (</a:t>
            </a:r>
            <a:r>
              <a:rPr lang="en-US" sz="1800" dirty="0" err="1" smtClean="0">
                <a:solidFill>
                  <a:schemeClr val="tx1"/>
                </a:solidFill>
              </a:rPr>
              <a:t>itemid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r>
              <a:rPr lang="ru-RU" sz="1800" dirty="0" smtClean="0">
                <a:solidFill>
                  <a:schemeClr val="tx1"/>
                </a:solidFill>
              </a:rPr>
              <a:t>, </a:t>
            </a:r>
            <a:r>
              <a:rPr lang="ru-RU" sz="1800" dirty="0" smtClean="0">
                <a:solidFill>
                  <a:schemeClr val="tx1"/>
                </a:solidFill>
              </a:rPr>
              <a:t>которые наиболее вероятно пожелает купить данный </a:t>
            </a:r>
            <a:r>
              <a:rPr lang="ru-RU" sz="1800" dirty="0" smtClean="0">
                <a:solidFill>
                  <a:schemeClr val="tx1"/>
                </a:solidFill>
              </a:rPr>
              <a:t>клиент (</a:t>
            </a:r>
            <a:r>
              <a:rPr lang="en-US" sz="1800" dirty="0" err="1" smtClean="0">
                <a:solidFill>
                  <a:schemeClr val="tx1"/>
                </a:solidFill>
              </a:rPr>
              <a:t>visitorid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  <a:endParaRPr lang="ru-RU" sz="1800" dirty="0" smtClean="0">
              <a:solidFill>
                <a:schemeClr val="tx1"/>
              </a:solidFill>
            </a:endParaRPr>
          </a:p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Качество рекомендательной системы определять по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технической метрике </a:t>
            </a:r>
            <a:r>
              <a:rPr lang="en-US" sz="1800" dirty="0" smtClean="0">
                <a:solidFill>
                  <a:schemeClr val="tx1"/>
                </a:solidFill>
              </a:rPr>
              <a:t>Precision@3.</a:t>
            </a:r>
            <a:endParaRPr lang="ru-RU" sz="1800" dirty="0" smtClean="0">
              <a:solidFill>
                <a:schemeClr val="tx1"/>
              </a:solidFill>
            </a:endParaRPr>
          </a:p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Бизнес метрикой будет являться факт повышения продаж с целевым показателем 20%.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24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2664296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err="1"/>
              <a:t>events</a:t>
            </a:r>
            <a:r>
              <a:rPr lang="ru-RU" b="1" dirty="0"/>
              <a:t> — </a:t>
            </a:r>
            <a:r>
              <a:rPr lang="ru-RU" b="1" dirty="0" err="1"/>
              <a:t>датасет</a:t>
            </a:r>
            <a:r>
              <a:rPr lang="ru-RU" b="1" dirty="0"/>
              <a:t> с событиями. Колонки:</a:t>
            </a:r>
            <a:endParaRPr lang="ru-RU" dirty="0"/>
          </a:p>
          <a:p>
            <a:r>
              <a:rPr lang="ru-RU" dirty="0" err="1"/>
              <a:t>timestamp</a:t>
            </a:r>
            <a:r>
              <a:rPr lang="ru-RU" dirty="0"/>
              <a:t> — время события</a:t>
            </a:r>
          </a:p>
          <a:p>
            <a:r>
              <a:rPr lang="ru-RU" dirty="0" err="1"/>
              <a:t>visitorid</a:t>
            </a:r>
            <a:r>
              <a:rPr lang="ru-RU" dirty="0"/>
              <a:t> — идентификатор пользователя</a:t>
            </a:r>
          </a:p>
          <a:p>
            <a:r>
              <a:rPr lang="ru-RU" dirty="0" err="1"/>
              <a:t>event</a:t>
            </a:r>
            <a:r>
              <a:rPr lang="ru-RU" dirty="0"/>
              <a:t> — тип </a:t>
            </a:r>
            <a:r>
              <a:rPr lang="ru-RU" dirty="0" smtClean="0"/>
              <a:t>события </a:t>
            </a:r>
            <a:r>
              <a:rPr lang="en-US" dirty="0"/>
              <a:t>['view', '</a:t>
            </a:r>
            <a:r>
              <a:rPr lang="en-US" dirty="0" err="1"/>
              <a:t>addtocart</a:t>
            </a:r>
            <a:r>
              <a:rPr lang="en-US" dirty="0"/>
              <a:t>', 'transaction</a:t>
            </a:r>
            <a:r>
              <a:rPr lang="en-US" dirty="0" smtClean="0"/>
              <a:t>']</a:t>
            </a:r>
            <a:r>
              <a:rPr lang="ru-RU" dirty="0" smtClean="0"/>
              <a:t> (товар просмотрен, положен в корзину, куплен)</a:t>
            </a:r>
            <a:endParaRPr lang="ru-RU" dirty="0"/>
          </a:p>
          <a:p>
            <a:r>
              <a:rPr lang="ru-RU" dirty="0" err="1"/>
              <a:t>itemid</a:t>
            </a:r>
            <a:r>
              <a:rPr lang="ru-RU" dirty="0"/>
              <a:t> — идентификатор объекта</a:t>
            </a:r>
          </a:p>
          <a:p>
            <a:r>
              <a:rPr lang="ru-RU" dirty="0" err="1"/>
              <a:t>transactionid</a:t>
            </a:r>
            <a:r>
              <a:rPr lang="ru-RU" dirty="0"/>
              <a:t> — идентификатор транзакции, если она проходила</a:t>
            </a:r>
          </a:p>
          <a:p>
            <a:endParaRPr lang="ru-RU" b="1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33773"/>
            <a:ext cx="753286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2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данных (продолжение)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err="1" smtClean="0"/>
              <a:t>category_tree</a:t>
            </a:r>
            <a:r>
              <a:rPr lang="ru-RU" b="1" dirty="0" smtClean="0"/>
              <a:t> — файл с деревом категорий. Колонки:</a:t>
            </a:r>
            <a:endParaRPr lang="ru-RU" dirty="0" smtClean="0"/>
          </a:p>
          <a:p>
            <a:r>
              <a:rPr lang="ru-RU" dirty="0" err="1" smtClean="0"/>
              <a:t>category_id</a:t>
            </a:r>
            <a:r>
              <a:rPr lang="ru-RU" dirty="0" smtClean="0"/>
              <a:t> — идентификатор категорий</a:t>
            </a:r>
          </a:p>
          <a:p>
            <a:r>
              <a:rPr lang="ru-RU" dirty="0" err="1" smtClean="0"/>
              <a:t>parent_id</a:t>
            </a:r>
            <a:r>
              <a:rPr lang="ru-RU" dirty="0" smtClean="0"/>
              <a:t> — идентификатор родительской категории</a:t>
            </a:r>
          </a:p>
          <a:p>
            <a:endParaRPr lang="ru-RU" b="1" dirty="0" smtClean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31" y="2852936"/>
            <a:ext cx="7956325" cy="159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556893" y="4941168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/>
              <a:t>Примечание:</a:t>
            </a:r>
          </a:p>
          <a:p>
            <a:pPr marL="0" indent="0">
              <a:buNone/>
            </a:pPr>
            <a:r>
              <a:rPr lang="ru-RU" sz="1800" dirty="0" err="1" smtClean="0"/>
              <a:t>Датасет</a:t>
            </a:r>
            <a:r>
              <a:rPr lang="ru-RU" sz="1800" dirty="0" smtClean="0"/>
              <a:t> категорий позволяет установить связи между товарами, но эти данные не были использованы в конечной модели.</a:t>
            </a:r>
            <a:endParaRPr lang="ru-RU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37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данных (продолжение)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err="1" smtClean="0"/>
              <a:t>item_properties</a:t>
            </a:r>
            <a:r>
              <a:rPr lang="ru-RU" b="1" dirty="0" smtClean="0"/>
              <a:t> — файл с свойствами товаров. Колонки:</a:t>
            </a:r>
            <a:endParaRPr lang="ru-RU" dirty="0" smtClean="0"/>
          </a:p>
          <a:p>
            <a:r>
              <a:rPr lang="ru-RU" dirty="0" err="1" smtClean="0"/>
              <a:t>timestamp</a:t>
            </a:r>
            <a:r>
              <a:rPr lang="ru-RU" dirty="0" smtClean="0"/>
              <a:t> — момент записи значения свойства</a:t>
            </a:r>
          </a:p>
          <a:p>
            <a:r>
              <a:rPr lang="ru-RU" dirty="0" err="1" smtClean="0"/>
              <a:t>item_id</a:t>
            </a:r>
            <a:r>
              <a:rPr lang="ru-RU" dirty="0" smtClean="0"/>
              <a:t> — идентификатор объекта</a:t>
            </a:r>
          </a:p>
          <a:p>
            <a:r>
              <a:rPr lang="ru-RU" dirty="0" err="1" smtClean="0"/>
              <a:t>property</a:t>
            </a:r>
            <a:r>
              <a:rPr lang="ru-RU" dirty="0" smtClean="0"/>
              <a:t> — свойство (числовой код)</a:t>
            </a:r>
          </a:p>
          <a:p>
            <a:r>
              <a:rPr lang="ru-RU" dirty="0" err="1" smtClean="0"/>
              <a:t>value</a:t>
            </a:r>
            <a:r>
              <a:rPr lang="ru-RU" dirty="0" smtClean="0"/>
              <a:t> — значение свойства (список </a:t>
            </a:r>
            <a:r>
              <a:rPr lang="ru-RU" dirty="0" err="1" smtClean="0"/>
              <a:t>буквенночисловых</a:t>
            </a:r>
            <a:r>
              <a:rPr lang="ru-RU" dirty="0" smtClean="0"/>
              <a:t> кодов)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56992"/>
            <a:ext cx="7257749" cy="228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81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XGBoost</a:t>
            </a:r>
            <a:r>
              <a:rPr lang="en-US" b="1" dirty="0"/>
              <a:t> </a:t>
            </a:r>
            <a:r>
              <a:rPr lang="ru-RU" b="1" dirty="0"/>
              <a:t>для задачи классификации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Целевой признак принимает два значения: предложенный заданному покупателю товар 0(не купят), 1 (вероятно купят).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Краткий сценарий подготовки модели:</a:t>
            </a:r>
          </a:p>
          <a:p>
            <a:r>
              <a:rPr lang="ru-RU" dirty="0" smtClean="0"/>
              <a:t>Очистка некорректных записей.</a:t>
            </a:r>
          </a:p>
          <a:p>
            <a:r>
              <a:rPr lang="ru-RU" dirty="0" smtClean="0"/>
              <a:t>Уменьшение общей размерности </a:t>
            </a:r>
            <a:r>
              <a:rPr lang="ru-RU" dirty="0" err="1" smtClean="0"/>
              <a:t>датасетов</a:t>
            </a:r>
            <a:r>
              <a:rPr lang="ru-RU" dirty="0" smtClean="0"/>
              <a:t> за счет отбрасывания никогда не покупаемых товаров и редких свойств товаров.</a:t>
            </a:r>
          </a:p>
          <a:p>
            <a:r>
              <a:rPr lang="ru-RU" dirty="0" smtClean="0"/>
              <a:t>Генерация новых признаков.</a:t>
            </a:r>
          </a:p>
          <a:p>
            <a:r>
              <a:rPr lang="ru-RU" dirty="0" smtClean="0"/>
              <a:t>Обучение модели.</a:t>
            </a:r>
          </a:p>
          <a:p>
            <a:r>
              <a:rPr lang="ru-RU" dirty="0" smtClean="0"/>
              <a:t>Подготовка </a:t>
            </a:r>
            <a:r>
              <a:rPr lang="ru-RU" dirty="0" smtClean="0"/>
              <a:t>сервиса</a:t>
            </a:r>
            <a:r>
              <a:rPr lang="ru-RU" dirty="0" smtClean="0"/>
              <a:t>, возвращающего </a:t>
            </a:r>
            <a:r>
              <a:rPr lang="ru-RU" dirty="0" smtClean="0"/>
              <a:t>рекомендуемые 3 товара на основе обученной модели и идентификатора пользователя.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Достигнутое значение технической метрики: </a:t>
            </a:r>
            <a:r>
              <a:rPr lang="en-US" dirty="0" smtClean="0"/>
              <a:t>Precision@3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en-US" dirty="0"/>
              <a:t>0.3245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4663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311</Words>
  <Application>Microsoft Office PowerPoint</Application>
  <PresentationFormat>Экран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Рекомендательная система</vt:lpstr>
      <vt:lpstr>Описание данных</vt:lpstr>
      <vt:lpstr>Описание данных (продолжение)</vt:lpstr>
      <vt:lpstr>Описание данных (продолжение)</vt:lpstr>
      <vt:lpstr>Используемая модель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Рекомендательная система</dc:title>
  <dc:creator>Волков Всеволод Викторович</dc:creator>
  <cp:lastModifiedBy>Волков Всеволод Викторович</cp:lastModifiedBy>
  <cp:revision>12</cp:revision>
  <dcterms:created xsi:type="dcterms:W3CDTF">2024-05-29T08:14:29Z</dcterms:created>
  <dcterms:modified xsi:type="dcterms:W3CDTF">2024-06-03T12:05:07Z</dcterms:modified>
</cp:coreProperties>
</file>