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Montserrat Medium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Medium-bold.fntdata"/><Relationship Id="rId23" Type="http://schemas.openxmlformats.org/officeDocument/2006/relationships/font" Target="fonts/MontserratMedium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boldItalic.fntdata"/><Relationship Id="rId25" Type="http://schemas.openxmlformats.org/officeDocument/2006/relationships/font" Target="fonts/MontserratMedium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bace415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bace415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93a6aa67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493a6aa67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ace415e5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ace415e5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ace415e5b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ace415e5b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ace415e5b_0_6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ace415e5b_0_6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bace415e5b_0_6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ace415e5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ace415e5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ace415e5b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bace415e5b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ace415e5b_0_2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bace415e5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93a6aa67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93a6aa67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93a6aa67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93a6aa67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ace415e5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bace415e5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ace415e5b_0_4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2bace415e5b_0_4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2bace415e5b_0_4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93a6aa673_1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493a6aa673_1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3493a6aa673_1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2589213" y="2438400"/>
            <a:ext cx="8915400" cy="272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0"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2589213" y="5181600"/>
            <a:ext cx="8915400" cy="7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None/>
              <a:defRPr>
                <a:solidFill>
                  <a:srgbClr val="595959"/>
                </a:solidFill>
              </a:defRPr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09600" y="6356351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165600" y="6356351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531812" y="4983087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5.png"/><Relationship Id="rId7" Type="http://schemas.openxmlformats.org/officeDocument/2006/relationships/image" Target="../media/image8.png"/><Relationship Id="rId8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1667" l="8824" r="8857" t="7199"/>
          <a:stretch/>
        </p:blipFill>
        <p:spPr>
          <a:xfrm>
            <a:off x="7727993" y="1213600"/>
            <a:ext cx="3862830" cy="253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9629212" y="1792438"/>
            <a:ext cx="2539750" cy="138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9424486" y="1580539"/>
            <a:ext cx="2532577" cy="179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549892" y="374958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Oswald"/>
                <a:ea typeface="Oswald"/>
                <a:cs typeface="Oswald"/>
                <a:sym typeface="Oswald"/>
              </a:rPr>
              <a:t>ВОЛКОВ ВСЕВОЛОД ВИКТОРОВИЧ</a:t>
            </a:r>
            <a:endParaRPr sz="1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 rot="10800000">
            <a:off x="601800" y="945800"/>
            <a:ext cx="10988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 txBox="1"/>
          <p:nvPr>
            <p:ph type="ctrTitle"/>
          </p:nvPr>
        </p:nvSpPr>
        <p:spPr>
          <a:xfrm>
            <a:off x="507475" y="3918500"/>
            <a:ext cx="11340600" cy="233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ru-RU" sz="4000">
                <a:latin typeface="Oswald"/>
                <a:ea typeface="Oswald"/>
                <a:cs typeface="Oswald"/>
                <a:sym typeface="Oswald"/>
              </a:rPr>
              <a:t>Нейро-консультант для автоматизации помощи студентам в реализации проектов, а также для поддержки на стажировках на основе речевых моделей (GPT)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107" name="Google Shape;107;p16"/>
          <p:cNvGrpSpPr/>
          <p:nvPr/>
        </p:nvGrpSpPr>
        <p:grpSpPr>
          <a:xfrm>
            <a:off x="11100545" y="440206"/>
            <a:ext cx="490242" cy="238025"/>
            <a:chOff x="291051" y="6104250"/>
            <a:chExt cx="752250" cy="365350"/>
          </a:xfrm>
        </p:grpSpPr>
        <p:pic>
          <p:nvPicPr>
            <p:cNvPr id="108" name="Google Shape;108;p16"/>
            <p:cNvPicPr preferRelativeResize="0"/>
            <p:nvPr/>
          </p:nvPicPr>
          <p:blipFill rotWithShape="1">
            <a:blip r:embed="rId6">
              <a:alphaModFix/>
            </a:blip>
            <a:srcRect b="0" l="0" r="80985" t="0"/>
            <a:stretch/>
          </p:blipFill>
          <p:spPr>
            <a:xfrm>
              <a:off x="291051" y="6104250"/>
              <a:ext cx="527275" cy="365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6"/>
            <p:cNvPicPr preferRelativeResize="0"/>
            <p:nvPr/>
          </p:nvPicPr>
          <p:blipFill rotWithShape="1">
            <a:blip r:embed="rId6">
              <a:alphaModFix/>
            </a:blip>
            <a:srcRect b="0" l="22416" r="69470" t="0"/>
            <a:stretch/>
          </p:blipFill>
          <p:spPr>
            <a:xfrm>
              <a:off x="818325" y="6104250"/>
              <a:ext cx="224977" cy="3653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16"/>
          <p:cNvPicPr preferRelativeResize="0"/>
          <p:nvPr/>
        </p:nvPicPr>
        <p:blipFill rotWithShape="1">
          <a:blip r:embed="rId7">
            <a:alphaModFix/>
          </a:blip>
          <a:srcRect b="0" l="59496" r="0" t="0"/>
          <a:stretch/>
        </p:blipFill>
        <p:spPr>
          <a:xfrm rot="-5400000">
            <a:off x="9864450" y="2102377"/>
            <a:ext cx="2457299" cy="83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7896217" y="6085558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Oswald"/>
                <a:ea typeface="Oswald"/>
                <a:cs typeface="Oswald"/>
                <a:sym typeface="Oswald"/>
              </a:rPr>
              <a:t>руководитель Татьяна Некрасова (DS, CV, GPT)</a:t>
            </a:r>
            <a:endParaRPr sz="1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2" name="Google Shape;112;p16"/>
          <p:cNvCxnSpPr/>
          <p:nvPr/>
        </p:nvCxnSpPr>
        <p:spPr>
          <a:xfrm rot="10800000">
            <a:off x="601800" y="5981375"/>
            <a:ext cx="10988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6"/>
          <p:cNvSpPr txBox="1"/>
          <p:nvPr/>
        </p:nvSpPr>
        <p:spPr>
          <a:xfrm>
            <a:off x="549900" y="6085550"/>
            <a:ext cx="4905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latin typeface="Oswald"/>
                <a:ea typeface="Oswald"/>
                <a:cs typeface="Oswald"/>
                <a:sym typeface="Oswald"/>
              </a:rPr>
              <a:t>старт обучения 04.2024, выход на защиту 04.2025</a:t>
            </a:r>
            <a:endParaRPr sz="1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4" name="Google Shape;114;p16" title="insMind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6276" y="1213600"/>
            <a:ext cx="7085548" cy="253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8126725" y="373800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95" name="Google Shape;195;p25"/>
          <p:cNvCxnSpPr/>
          <p:nvPr/>
        </p:nvCxnSpPr>
        <p:spPr>
          <a:xfrm rot="10800000">
            <a:off x="-25550" y="554025"/>
            <a:ext cx="896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5"/>
          <p:cNvCxnSpPr/>
          <p:nvPr/>
        </p:nvCxnSpPr>
        <p:spPr>
          <a:xfrm>
            <a:off x="922525" y="12750"/>
            <a:ext cx="0" cy="6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5"/>
          <p:cNvSpPr txBox="1"/>
          <p:nvPr>
            <p:ph idx="4294967295" type="title"/>
          </p:nvPr>
        </p:nvSpPr>
        <p:spPr>
          <a:xfrm>
            <a:off x="922525" y="554025"/>
            <a:ext cx="11269500" cy="630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Системные промпты созданы для разных агентов LLM (показаны основные):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500">
                <a:solidFill>
                  <a:schemeClr val="dk1"/>
                </a:solidFill>
              </a:rPr>
              <a:t>1. Агент-аналитик (менеджер проекта) </a:t>
            </a:r>
            <a:r>
              <a:rPr b="1" lang="ru-RU" sz="1300">
                <a:solidFill>
                  <a:schemeClr val="dk1"/>
                </a:solidFill>
              </a:rPr>
              <a:t>Задача:</a:t>
            </a:r>
            <a:r>
              <a:rPr lang="ru-RU" sz="1300">
                <a:solidFill>
                  <a:schemeClr val="dk1"/>
                </a:solidFill>
              </a:rPr>
              <a:t> Менеджер проекта и координатор профильных агентов в мультиагентной системе. Отвечает за организацию продвижения разработки AI-проекта, адаптирует план, назначает профильных агентов и формулирует для них задания. Контролирует эффективность движения к MVP.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500">
                <a:solidFill>
                  <a:schemeClr val="dk1"/>
                </a:solidFill>
              </a:rPr>
              <a:t>2</a:t>
            </a:r>
            <a:r>
              <a:rPr b="1" lang="ru-RU" sz="1500">
                <a:solidFill>
                  <a:schemeClr val="dk1"/>
                </a:solidFill>
              </a:rPr>
              <a:t>. Coder-агенты. </a:t>
            </a:r>
            <a:r>
              <a:rPr b="1" lang="ru-RU" sz="1300">
                <a:solidFill>
                  <a:schemeClr val="dk1"/>
                </a:solidFill>
              </a:rPr>
              <a:t>Задача:</a:t>
            </a:r>
            <a:r>
              <a:rPr lang="ru-RU" sz="1300">
                <a:solidFill>
                  <a:schemeClr val="dk1"/>
                </a:solidFill>
              </a:rPr>
              <a:t> Разработчики кода на Python (Software Developer, Data Engineer, Data Scientist, ML Engineer, DevOps Engineer, QA Engineer), которые предлагают шаги для продвижения проекта, разрабатывают код и запрашивают уточнения. Приоритет - создание MVP и проактивное продвижение проекта.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500">
                <a:solidFill>
                  <a:schemeClr val="dk1"/>
                </a:solidFill>
              </a:rPr>
              <a:t>3</a:t>
            </a:r>
            <a:r>
              <a:rPr b="1" lang="ru-RU" sz="1500">
                <a:solidFill>
                  <a:schemeClr val="dk1"/>
                </a:solidFill>
              </a:rPr>
              <a:t>. Отладчик кода. </a:t>
            </a:r>
            <a:r>
              <a:rPr b="1" lang="ru-RU" sz="1300">
                <a:solidFill>
                  <a:schemeClr val="dk1"/>
                </a:solidFill>
              </a:rPr>
              <a:t>Задача:</a:t>
            </a:r>
            <a:r>
              <a:rPr lang="ru-RU" sz="1300">
                <a:solidFill>
                  <a:schemeClr val="dk1"/>
                </a:solidFill>
              </a:rPr>
              <a:t> Эксперт по Python, исправляющий ошибки выполнения кода клиента. Анализирует код, сообщения об ошибках, историю ошибок и дополнительную информацию для локализации и исправления проблем. Генерирует работоспособный код без изменения работающих частей.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500">
                <a:solidFill>
                  <a:schemeClr val="dk1"/>
                </a:solidFill>
              </a:rPr>
              <a:t>4</a:t>
            </a:r>
            <a:r>
              <a:rPr b="1" lang="ru-RU" sz="1500">
                <a:solidFill>
                  <a:schemeClr val="dk1"/>
                </a:solidFill>
              </a:rPr>
              <a:t>. Help-генератор. </a:t>
            </a:r>
            <a:r>
              <a:rPr b="1" lang="ru-RU" sz="1300">
                <a:solidFill>
                  <a:schemeClr val="dk1"/>
                </a:solidFill>
              </a:rPr>
              <a:t>Задача:</a:t>
            </a:r>
            <a:r>
              <a:rPr lang="ru-RU" sz="1300">
                <a:solidFill>
                  <a:schemeClr val="dk1"/>
                </a:solidFill>
              </a:rPr>
              <a:t> Эксперт, специализирующийся на диагностике ошибок через встроенную функцию help(). Локализует ошибку в коде и добавляет вызовом </a:t>
            </a:r>
            <a:r>
              <a:rPr lang="ru-RU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help()</a:t>
            </a:r>
            <a:r>
              <a:rPr lang="ru-RU" sz="1300">
                <a:solidFill>
                  <a:schemeClr val="dk1"/>
                </a:solidFill>
              </a:rPr>
              <a:t> для проблемной сущности.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500">
                <a:solidFill>
                  <a:schemeClr val="dk1"/>
                </a:solidFill>
              </a:rPr>
              <a:t>5</a:t>
            </a:r>
            <a:r>
              <a:rPr b="1" lang="ru-RU" sz="1500">
                <a:solidFill>
                  <a:schemeClr val="dk1"/>
                </a:solidFill>
              </a:rPr>
              <a:t>. Интернет-поисковик. </a:t>
            </a:r>
            <a:r>
              <a:rPr b="1" lang="ru-RU" sz="1300">
                <a:solidFill>
                  <a:schemeClr val="dk1"/>
                </a:solidFill>
              </a:rPr>
              <a:t>Задача:</a:t>
            </a:r>
            <a:r>
              <a:rPr lang="ru-RU" sz="1300">
                <a:solidFill>
                  <a:schemeClr val="dk1"/>
                </a:solidFill>
              </a:rPr>
              <a:t> Специалист по поисковым запросам, формулирующий точное описание проблемы в коде для поиска релевантных интернет-ресурсов. Генерирует репрезентативный фрагмент кода, суммаризирует ошибку и составляет поисковый запрос.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500">
                <a:solidFill>
                  <a:schemeClr val="dk1"/>
                </a:solidFill>
              </a:rPr>
              <a:t>6. Анализатор интернет-результатов. </a:t>
            </a:r>
            <a:r>
              <a:rPr b="1" lang="ru-RU" sz="1300">
                <a:solidFill>
                  <a:schemeClr val="dk1"/>
                </a:solidFill>
              </a:rPr>
              <a:t>Задача:</a:t>
            </a:r>
            <a:r>
              <a:rPr lang="ru-RU" sz="1300">
                <a:solidFill>
                  <a:schemeClr val="dk1"/>
                </a:solidFill>
              </a:rPr>
              <a:t> Специалист по разработке AI-проектов, анализирующий найденную в интернете информацию. Определяет, содержит ли контент новую информацию для решения проблемы, и формирует код-решение на основе найденных примеров.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300">
                <a:solidFill>
                  <a:schemeClr val="dk1"/>
                </a:solidFill>
              </a:rPr>
              <a:t>Почти все промпты используют дополнительные инструкции, стимулирующие простую модель думать, как продвинутая; почти все промпты реализуют структурированный вывод.</a:t>
            </a:r>
            <a:endParaRPr b="1"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/>
        </p:nvSpPr>
        <p:spPr>
          <a:xfrm>
            <a:off x="8126725" y="373800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03" name="Google Shape;203;p26"/>
          <p:cNvCxnSpPr/>
          <p:nvPr/>
        </p:nvCxnSpPr>
        <p:spPr>
          <a:xfrm rot="10800000">
            <a:off x="-25550" y="554025"/>
            <a:ext cx="896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6"/>
          <p:cNvCxnSpPr/>
          <p:nvPr/>
        </p:nvCxnSpPr>
        <p:spPr>
          <a:xfrm>
            <a:off x="520325" y="12750"/>
            <a:ext cx="0" cy="6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6"/>
          <p:cNvSpPr txBox="1"/>
          <p:nvPr>
            <p:ph idx="4294967295" type="title"/>
          </p:nvPr>
        </p:nvSpPr>
        <p:spPr>
          <a:xfrm>
            <a:off x="4382225" y="642525"/>
            <a:ext cx="7809900" cy="102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ru-RU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Эффективность более простых промптов для gpt-4o-mini </a:t>
            </a:r>
            <a:r>
              <a:rPr lang="ru-RU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(показаны 2 варианта для одной и той же задачи)</a:t>
            </a:r>
            <a:endParaRPr sz="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6336201" y="3116775"/>
            <a:ext cx="50841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318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609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609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31800" lvl="0" marL="609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</a:pPr>
            <a:r>
              <a:rPr lang="ru-RU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Текст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6096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Google Shape;207;p26" title="sysprompt.png"/>
          <p:cNvPicPr preferRelativeResize="0"/>
          <p:nvPr/>
        </p:nvPicPr>
        <p:blipFill rotWithShape="1">
          <a:blip r:embed="rId3">
            <a:alphaModFix/>
          </a:blip>
          <a:srcRect b="0" l="0" r="0" t="1273"/>
          <a:stretch/>
        </p:blipFill>
        <p:spPr>
          <a:xfrm>
            <a:off x="699375" y="721900"/>
            <a:ext cx="3632000" cy="6136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 title="sysprompt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7575" y="1619100"/>
            <a:ext cx="7750875" cy="52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27"/>
          <p:cNvPicPr preferRelativeResize="0"/>
          <p:nvPr/>
        </p:nvPicPr>
        <p:blipFill rotWithShape="1">
          <a:blip r:embed="rId3">
            <a:alphaModFix/>
          </a:blip>
          <a:srcRect b="0" l="24265" r="24260" t="0"/>
          <a:stretch/>
        </p:blipFill>
        <p:spPr>
          <a:xfrm>
            <a:off x="8500425" y="1855673"/>
            <a:ext cx="3691576" cy="403407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7"/>
          <p:cNvSpPr txBox="1"/>
          <p:nvPr/>
        </p:nvSpPr>
        <p:spPr>
          <a:xfrm>
            <a:off x="8126725" y="373800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15" name="Google Shape;215;p27"/>
          <p:cNvCxnSpPr/>
          <p:nvPr/>
        </p:nvCxnSpPr>
        <p:spPr>
          <a:xfrm rot="10800000">
            <a:off x="-25550" y="554025"/>
            <a:ext cx="896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7"/>
          <p:cNvCxnSpPr/>
          <p:nvPr/>
        </p:nvCxnSpPr>
        <p:spPr>
          <a:xfrm>
            <a:off x="922525" y="12750"/>
            <a:ext cx="0" cy="6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7"/>
          <p:cNvSpPr txBox="1"/>
          <p:nvPr>
            <p:ph idx="4294967295" type="title"/>
          </p:nvPr>
        </p:nvSpPr>
        <p:spPr>
          <a:xfrm>
            <a:off x="1742275" y="560200"/>
            <a:ext cx="1836300" cy="669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ru-RU" sz="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Вывод</a:t>
            </a:r>
            <a:endParaRPr sz="3900">
              <a:solidFill>
                <a:srgbClr val="2064F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922525" y="1246075"/>
            <a:ext cx="7513200" cy="56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200">
                <a:latin typeface="Montserrat"/>
                <a:ea typeface="Montserrat"/>
                <a:cs typeface="Montserrat"/>
                <a:sym typeface="Montserrat"/>
              </a:rPr>
              <a:t>Проект нейро-консультант был начат в рамках стажировки и был продолжен для представления в качестве дипломного проекта.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ru-RU" sz="2200">
                <a:latin typeface="Montserrat"/>
                <a:ea typeface="Montserrat"/>
                <a:cs typeface="Montserrat"/>
                <a:sym typeface="Montserrat"/>
              </a:rPr>
              <a:t>В процессе разработки дипломной части акцент был сделан на доработку отладочного модуля. Сам по себе данный модуль стал необходим по причинам ограниченных возможностей gpt-4o-mini, которыми очень хотелось обойтись в решении всех поставленных перед нейро-консультантом задач.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ru-RU" sz="2200">
                <a:latin typeface="Montserrat"/>
                <a:ea typeface="Montserrat"/>
                <a:cs typeface="Montserrat"/>
                <a:sym typeface="Montserrat"/>
              </a:rPr>
              <a:t>В итоге достигнуто работоспособное состояние отладочного модуля, интегрированного в общую систему нейро-консультанта, которое компенсировало недостатки gpt-4o-mini, обнаруженные на первой стадии (в рамках стажировки) создания помощника в разработке АИ проектов.</a:t>
            </a:r>
            <a:endParaRPr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/>
        </p:nvSpPr>
        <p:spPr>
          <a:xfrm rot="-5400000">
            <a:off x="-1071375" y="4647925"/>
            <a:ext cx="3158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25" name="Google Shape;225;p28"/>
          <p:cNvCxnSpPr/>
          <p:nvPr/>
        </p:nvCxnSpPr>
        <p:spPr>
          <a:xfrm>
            <a:off x="363600" y="17425"/>
            <a:ext cx="0" cy="347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6" name="Google Shape;22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650" y="0"/>
            <a:ext cx="38576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8"/>
          <p:cNvSpPr txBox="1"/>
          <p:nvPr/>
        </p:nvSpPr>
        <p:spPr>
          <a:xfrm>
            <a:off x="4785125" y="-75"/>
            <a:ext cx="7407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Заключение</a:t>
            </a:r>
            <a:r>
              <a:rPr lang="ru-RU" sz="2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</a:t>
            </a:r>
            <a:br>
              <a:rPr lang="ru-RU" sz="1700">
                <a:solidFill>
                  <a:schemeClr val="dk1"/>
                </a:solidFill>
              </a:rPr>
            </a:br>
            <a:r>
              <a:rPr lang="ru-RU" sz="1800">
                <a:solidFill>
                  <a:schemeClr val="dk1"/>
                </a:solidFill>
              </a:rPr>
              <a:t>В процессе работы над проектом, проблема выполнения 4o-mini комплексных запросов становилась принципиальной, т.к. иногда непросто разделить сложную задачу на 2 отдельных вызова LLM. Данный аспект надо учитывать на ранних стадиях проектирования приложения, что не было сделано в данном проекте по причинам отсутствия опыта работы с 4o-mini.</a:t>
            </a:r>
            <a:endParaRPr sz="18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</a:rPr>
              <a:t>Некоторые экспериментальные наблюдения: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стоимость использования GPT-4o-mini в среднем ~30 раз ниже, чем GPT-4o.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GPT-4o заметно лучше справляются с комплексными запросами.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GPT-4o “имеет больше знаний” в вопросах генерации кода (это не экспериментально подтвержденный факт, а субъективное мнение на основе ряда наблюдений).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GPT-4o-mini может генерировать противоречивую выдачу.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GPT-4o-mini может игнорировать прямые инструкции.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GPT-4o-mini не может определить идентичность двух фрагментов кода, даже если они посимвольно совпадают.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19082" r="9874" t="0"/>
          <a:stretch/>
        </p:blipFill>
        <p:spPr>
          <a:xfrm flipH="1">
            <a:off x="7430100" y="1291100"/>
            <a:ext cx="4761902" cy="502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1072650" y="641102"/>
            <a:ext cx="49308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Постановка задачи</a:t>
            </a:r>
            <a:endParaRPr sz="5100">
              <a:solidFill>
                <a:srgbClr val="1F1F1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8126725" y="373800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22" name="Google Shape;122;p17"/>
          <p:cNvCxnSpPr/>
          <p:nvPr/>
        </p:nvCxnSpPr>
        <p:spPr>
          <a:xfrm rot="10800000">
            <a:off x="-25550" y="554025"/>
            <a:ext cx="896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/>
          <p:nvPr/>
        </p:nvCxnSpPr>
        <p:spPr>
          <a:xfrm>
            <a:off x="520325" y="12750"/>
            <a:ext cx="0" cy="6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7"/>
          <p:cNvSpPr txBox="1"/>
          <p:nvPr>
            <p:ph idx="4294967295" type="body"/>
          </p:nvPr>
        </p:nvSpPr>
        <p:spPr>
          <a:xfrm>
            <a:off x="881800" y="1784100"/>
            <a:ext cx="6178500" cy="488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интерактивного инструмента на базе jupyter notebook, использующего</a:t>
            </a:r>
            <a:r>
              <a:rPr lang="ru-RU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LLM от OpenAI</a:t>
            </a:r>
            <a:br>
              <a:rPr lang="ru-RU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ru-RU" sz="2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для помощи студентам при создании AI-проектов (разработка и отладка кода python)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ctrTitle"/>
          </p:nvPr>
        </p:nvSpPr>
        <p:spPr>
          <a:xfrm>
            <a:off x="4279800" y="221775"/>
            <a:ext cx="7084800" cy="73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5300">
                <a:latin typeface="Oswald"/>
                <a:ea typeface="Oswald"/>
                <a:cs typeface="Oswald"/>
                <a:sym typeface="Oswald"/>
              </a:rPr>
              <a:t>Цель</a:t>
            </a:r>
            <a:endParaRPr sz="5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4279800" y="1060175"/>
            <a:ext cx="6935700" cy="5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5085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Montserrat Medium"/>
              <a:buChar char="•"/>
            </a:pPr>
            <a:r>
              <a:rPr lang="ru-RU" sz="2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Разработать комплексный инструмент для удобного взаимодействия с LLM в режиме консультации; максимально автоматизировать процесс отладки кода, сократив требуемое время на внешнее взаимодействие (</a:t>
            </a:r>
            <a:r>
              <a:rPr lang="ru-RU" sz="2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переключения между приложениями, поиск дополнительной информации и </a:t>
            </a:r>
            <a:r>
              <a:rPr lang="ru-RU" sz="2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копипаст операции)</a:t>
            </a:r>
            <a:endParaRPr sz="2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450850" lvl="0" marL="609600" rtl="0" algn="l">
              <a:lnSpc>
                <a:spcPct val="150000"/>
              </a:lnSpc>
              <a:spcBef>
                <a:spcPts val="2700"/>
              </a:spcBef>
              <a:spcAft>
                <a:spcPts val="2700"/>
              </a:spcAft>
              <a:buClr>
                <a:schemeClr val="dk1"/>
              </a:buClr>
              <a:buSzPts val="2300"/>
              <a:buFont typeface="Montserrat Medium"/>
              <a:buChar char="•"/>
            </a:pPr>
            <a:r>
              <a:rPr lang="ru-RU" sz="2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Использовать экономичную модель</a:t>
            </a:r>
            <a:endParaRPr sz="23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 rot="-5400000">
            <a:off x="10291892" y="1258592"/>
            <a:ext cx="31587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>
            <a:off x="11726867" y="3389325"/>
            <a:ext cx="0" cy="347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3" name="Google Shape;133;p18" title="photo_2025-04-08_08-56-05.jpg"/>
          <p:cNvPicPr preferRelativeResize="0"/>
          <p:nvPr/>
        </p:nvPicPr>
        <p:blipFill rotWithShape="1">
          <a:blip r:embed="rId3">
            <a:alphaModFix/>
          </a:blip>
          <a:srcRect b="0" l="19571" r="20132" t="0"/>
          <a:stretch/>
        </p:blipFill>
        <p:spPr>
          <a:xfrm>
            <a:off x="0" y="3825"/>
            <a:ext cx="413510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 rotWithShape="1">
          <a:blip r:embed="rId3">
            <a:alphaModFix/>
          </a:blip>
          <a:srcRect b="0" l="25514" r="49915" t="0"/>
          <a:stretch/>
        </p:blipFill>
        <p:spPr>
          <a:xfrm>
            <a:off x="-8" y="1098633"/>
            <a:ext cx="2238771" cy="5759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9"/>
          <p:cNvCxnSpPr/>
          <p:nvPr/>
        </p:nvCxnSpPr>
        <p:spPr>
          <a:xfrm rot="10800000">
            <a:off x="14075" y="329950"/>
            <a:ext cx="8937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9"/>
          <p:cNvSpPr txBox="1"/>
          <p:nvPr/>
        </p:nvSpPr>
        <p:spPr>
          <a:xfrm>
            <a:off x="8084525" y="157600"/>
            <a:ext cx="3819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19"/>
          <p:cNvSpPr txBox="1"/>
          <p:nvPr>
            <p:ph type="ctrTitle"/>
          </p:nvPr>
        </p:nvSpPr>
        <p:spPr>
          <a:xfrm>
            <a:off x="6305725" y="523917"/>
            <a:ext cx="5939700" cy="73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ru-RU" sz="5300">
                <a:latin typeface="Oswald"/>
                <a:ea typeface="Oswald"/>
                <a:cs typeface="Oswald"/>
                <a:sym typeface="Oswald"/>
              </a:rPr>
              <a:t>Задачи</a:t>
            </a:r>
            <a:endParaRPr sz="53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2379300" y="1322100"/>
            <a:ext cx="9667800" cy="54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noAutofit/>
          </a:bodyPr>
          <a:lstStyle/>
          <a:p>
            <a:pPr indent="-42545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•"/>
            </a:pPr>
            <a:r>
              <a:rPr lang="ru-RU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основного консультационного контура </a:t>
            </a:r>
            <a:r>
              <a:rPr lang="ru-RU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 менеджером проекта и профильными агентами.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0" marL="609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ontserrat"/>
              <a:buChar char="•"/>
            </a:pPr>
            <a:r>
              <a:rPr lang="ru-RU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отдельного контура отладки</a:t>
            </a:r>
            <a:r>
              <a:rPr lang="ru-RU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для эффективного исправления ошибок в коде.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1" marL="1219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ru-RU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Реализация механизмов для подготовки изолированной среды и запуска в ней кода.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1" marL="1219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ru-RU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Реализация механизмов для передачи отладочной информации в LLM.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1" marL="1219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ru-RU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Интеграция с интернет-поиском для получения дополнительных сведений.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25450" lvl="0" marL="6096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Montserrat"/>
              <a:buChar char="•"/>
            </a:pPr>
            <a:r>
              <a:rPr lang="ru-RU" sz="1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Разработка удобного интерфейса для взаимодействия с системой.</a:t>
            </a:r>
            <a:endParaRPr sz="1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/>
        </p:nvSpPr>
        <p:spPr>
          <a:xfrm>
            <a:off x="8126725" y="373800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48" name="Google Shape;148;p20"/>
          <p:cNvCxnSpPr/>
          <p:nvPr/>
        </p:nvCxnSpPr>
        <p:spPr>
          <a:xfrm rot="10800000">
            <a:off x="-25550" y="554025"/>
            <a:ext cx="896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0"/>
          <p:cNvCxnSpPr/>
          <p:nvPr/>
        </p:nvCxnSpPr>
        <p:spPr>
          <a:xfrm>
            <a:off x="922525" y="12750"/>
            <a:ext cx="0" cy="6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0" name="Google Shape;15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725" y="630225"/>
            <a:ext cx="5832475" cy="6320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 title="Screenshot 2025-04-08 09073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9875" y="1225850"/>
            <a:ext cx="5217600" cy="5648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0"/>
          <p:cNvSpPr txBox="1"/>
          <p:nvPr/>
        </p:nvSpPr>
        <p:spPr>
          <a:xfrm>
            <a:off x="4011675" y="554025"/>
            <a:ext cx="81162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Архитектура системы: основной  контур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/>
        </p:nvSpPr>
        <p:spPr>
          <a:xfrm>
            <a:off x="8126725" y="373800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58" name="Google Shape;158;p21"/>
          <p:cNvCxnSpPr/>
          <p:nvPr/>
        </p:nvCxnSpPr>
        <p:spPr>
          <a:xfrm rot="10800000">
            <a:off x="-25550" y="554025"/>
            <a:ext cx="896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922525" y="12750"/>
            <a:ext cx="0" cy="6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725" y="1408074"/>
            <a:ext cx="9547800" cy="522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/>
          <p:nvPr/>
        </p:nvSpPr>
        <p:spPr>
          <a:xfrm>
            <a:off x="8217450" y="2751225"/>
            <a:ext cx="3974700" cy="40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●"/>
            </a:pPr>
            <a:r>
              <a:rPr lang="ru-RU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Изолированная среда для запуска кода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●"/>
            </a:pPr>
            <a:r>
              <a:rPr lang="ru-RU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Интеграция с инструментами получения доп. информации (отладочной и интернет ресурсов)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swald"/>
              <a:buChar char="●"/>
            </a:pPr>
            <a:r>
              <a:rPr lang="ru-RU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Анализ ошибок и дополнительной информации и генерация решений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922525" y="554025"/>
            <a:ext cx="85653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lang="ru-RU" sz="4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Архитектура системы: отладочный контур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8126725" y="373800"/>
            <a:ext cx="38196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68" name="Google Shape;168;p22"/>
          <p:cNvCxnSpPr/>
          <p:nvPr/>
        </p:nvCxnSpPr>
        <p:spPr>
          <a:xfrm rot="10800000">
            <a:off x="-25550" y="554025"/>
            <a:ext cx="8962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2"/>
          <p:cNvCxnSpPr/>
          <p:nvPr/>
        </p:nvCxnSpPr>
        <p:spPr>
          <a:xfrm>
            <a:off x="922525" y="12750"/>
            <a:ext cx="0" cy="68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2"/>
          <p:cNvSpPr txBox="1"/>
          <p:nvPr>
            <p:ph idx="4294967295" type="title"/>
          </p:nvPr>
        </p:nvSpPr>
        <p:spPr>
          <a:xfrm>
            <a:off x="922525" y="554025"/>
            <a:ext cx="111126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ru-RU" sz="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Технические аспекты реализации системы</a:t>
            </a:r>
            <a:endParaRPr sz="3900">
              <a:solidFill>
                <a:srgbClr val="2064FB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1" name="Google Shape;171;p22" title="tech_implement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525" y="2003565"/>
            <a:ext cx="11269475" cy="44419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23"/>
          <p:cNvCxnSpPr/>
          <p:nvPr/>
        </p:nvCxnSpPr>
        <p:spPr>
          <a:xfrm rot="10800000">
            <a:off x="14075" y="434725"/>
            <a:ext cx="8937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3"/>
          <p:cNvSpPr txBox="1"/>
          <p:nvPr/>
        </p:nvSpPr>
        <p:spPr>
          <a:xfrm>
            <a:off x="8084525" y="262375"/>
            <a:ext cx="3819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5" y="584175"/>
            <a:ext cx="7121874" cy="6230749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7310175" y="584175"/>
            <a:ext cx="4673400" cy="6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200">
                <a:solidFill>
                  <a:schemeClr val="dk1"/>
                </a:solidFill>
              </a:rPr>
              <a:t>Интерфейс и компоненты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</a:rPr>
              <a:t>Основные окна системы: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>
                <a:solidFill>
                  <a:schemeClr val="dk1"/>
                </a:solidFill>
              </a:rPr>
              <a:t>Форматированная история диалога (отправители и получатели запросов)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>
                <a:solidFill>
                  <a:schemeClr val="dk1"/>
                </a:solidFill>
              </a:rPr>
              <a:t>Код Python/план разработки проекта (с переключением)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>
                <a:solidFill>
                  <a:schemeClr val="dk1"/>
                </a:solidFill>
              </a:rPr>
              <a:t>Ввод запроса клиента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>
                <a:solidFill>
                  <a:schemeClr val="dk1"/>
                </a:solidFill>
              </a:rPr>
              <a:t>Отображение процесса подготовки среды и запуска кода, готовность передать ошибку на следующую итерацию отладки.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-RU" sz="1600">
                <a:solidFill>
                  <a:schemeClr val="dk1"/>
                </a:solidFill>
              </a:rPr>
              <a:t>Дополнительное окно для запуска произвольного кода.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</a:rPr>
              <a:t>Дополнительные функции: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600">
                <a:solidFill>
                  <a:schemeClr val="dk1"/>
                </a:solidFill>
              </a:rPr>
              <a:t>Сохранение/восстановление сеанса из файла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600">
                <a:solidFill>
                  <a:schemeClr val="dk1"/>
                </a:solidFill>
              </a:rPr>
              <a:t>Фильтрация событий диалога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-RU" sz="1600">
                <a:solidFill>
                  <a:schemeClr val="dk1"/>
                </a:solidFill>
              </a:rPr>
              <a:t>Контроль стоимости использования API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6" name="Google Shape;186;p24"/>
          <p:cNvCxnSpPr/>
          <p:nvPr/>
        </p:nvCxnSpPr>
        <p:spPr>
          <a:xfrm rot="10800000">
            <a:off x="14075" y="434725"/>
            <a:ext cx="8937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4"/>
          <p:cNvSpPr txBox="1"/>
          <p:nvPr/>
        </p:nvSpPr>
        <p:spPr>
          <a:xfrm>
            <a:off x="8084525" y="262375"/>
            <a:ext cx="38196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УНИВЕРСИТЕТ ИСКУССТВЕННОГО ИНТЕЛЛЕКТА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5991725" y="584175"/>
            <a:ext cx="6094800" cy="6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ru-RU" sz="2200">
                <a:solidFill>
                  <a:schemeClr val="dk1"/>
                </a:solidFill>
              </a:rPr>
              <a:t>Интерфейс и компоненты</a:t>
            </a:r>
            <a:br>
              <a:rPr b="1" lang="ru-RU" sz="2200">
                <a:solidFill>
                  <a:schemeClr val="dk1"/>
                </a:solidFill>
              </a:rPr>
            </a:br>
            <a:r>
              <a:rPr b="1" lang="ru-RU" sz="2200">
                <a:solidFill>
                  <a:schemeClr val="dk1"/>
                </a:solidFill>
              </a:rPr>
              <a:t>(продолжение)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</a:rPr>
              <a:t>Секция результатов интернет-поиска, формируется сервисами</a:t>
            </a:r>
            <a:r>
              <a:rPr b="1" lang="ru-RU" sz="1600">
                <a:solidFill>
                  <a:schemeClr val="dk1"/>
                </a:solidFill>
              </a:rPr>
              <a:t>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ru-RU" sz="1300">
                <a:solidFill>
                  <a:schemeClr val="dk1"/>
                </a:solidFill>
              </a:rPr>
              <a:t>LLM Формулировщик исходных для интернет-поиска.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</a:rPr>
              <a:t>Формулирует точное описание проблемы в коде для поиска релевантных интернет-ресурсов. Генерирует репрезентативный фрагмент кода, суммаризирует ошибку и составляет поисковый запрос.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ru-RU" sz="1300">
                <a:solidFill>
                  <a:schemeClr val="dk1"/>
                </a:solidFill>
              </a:rPr>
              <a:t>Поиск ссылок с помощью DuckDuckGo или Tavily, парсинг ресурсов.</a:t>
            </a:r>
            <a:endParaRPr b="1" sz="13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ru-RU" sz="1300">
                <a:solidFill>
                  <a:schemeClr val="dk1"/>
                </a:solidFill>
              </a:rPr>
              <a:t>LLM Анализатор интернет-ресурсов, генератор решений.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</a:rPr>
              <a:t>Определяет, содержит ли контент новую информацию для решения проблемы, </a:t>
            </a:r>
            <a:r>
              <a:rPr lang="ru-RU" sz="1100">
                <a:solidFill>
                  <a:schemeClr val="dk1"/>
                </a:solidFill>
              </a:rPr>
              <a:t>и формирует код-решение на основе найденных примеров.возвращает фрагмент альтернативного  решения.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ru-RU" sz="1100">
                <a:solidFill>
                  <a:schemeClr val="dk1"/>
                </a:solidFill>
              </a:rPr>
              <a:t>(была цель - отбрасывать решения, похожие на </a:t>
            </a:r>
            <a:r>
              <a:rPr lang="ru-RU" sz="1100">
                <a:solidFill>
                  <a:schemeClr val="dk1"/>
                </a:solidFill>
              </a:rPr>
              <a:t>репрезентативный фрагмент</a:t>
            </a:r>
            <a:r>
              <a:rPr lang="ru-RU" sz="1100">
                <a:solidFill>
                  <a:schemeClr val="dk1"/>
                </a:solidFill>
              </a:rPr>
              <a:t>, но это не удалось из-за сложности запроса для простой модели.)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u-RU" sz="1100">
                <a:solidFill>
                  <a:schemeClr val="dk1"/>
                </a:solidFill>
              </a:rPr>
              <a:t>Анализ представленной информации выполняется действиями пользователя, т.к. качественная обработка интернет результатов всего двумя агентами не удалась. (установлено, что комплексные задачи  gpt-4o-mini не решает; их следует разделять на несколько простых подзадач)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89" name="Google Shape;189;p24"/>
          <p:cNvPicPr preferRelativeResize="0"/>
          <p:nvPr/>
        </p:nvPicPr>
        <p:blipFill rotWithShape="1">
          <a:blip r:embed="rId3">
            <a:alphaModFix/>
          </a:blip>
          <a:srcRect b="0" l="26367" r="0" t="0"/>
          <a:stretch/>
        </p:blipFill>
        <p:spPr>
          <a:xfrm>
            <a:off x="0" y="510925"/>
            <a:ext cx="5934132" cy="64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