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69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3" r:id="rId15"/>
    <p:sldId id="284" r:id="rId16"/>
    <p:sldId id="285" r:id="rId17"/>
    <p:sldId id="279" r:id="rId18"/>
    <p:sldId id="280" r:id="rId19"/>
    <p:sldId id="281" r:id="rId20"/>
    <p:sldId id="282" r:id="rId21"/>
    <p:sldId id="268" r:id="rId22"/>
    <p:sldId id="286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18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9T14:51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24575,'17'0'0,"3"0"0,18 0 0,17 0 0,11 0 0,17 0 0,-9 0 0,-10 0 0,6 0 0,-4 0 0,-9 7 0,2 2-472,23 6 472,-20-1 0,-1 3 0,15 10 0,8-5 0,-3 10 0,-7-10 0,8 12 0,-8-2 0,6-3 0,-14 2 0,5-5 0,-8-1 0,0 0 0,0 0 0,-8-1 0,7 1 0,-15-2 472,14 2-472,-13-7 0,13 6 0,-14-6 0,14 7 0,-13-7 0,13 5 0,-14-5 0,14 7 0,-13-7 0,5 5 0,0 1 0,-6 0 0,6 6 0,-7-8 0,0 1 0,1 7 0,7-5 0,-4 5 0,11-5 0,-6 4 0,7-2 0,10 4 0,-7-5 0,6 6 0,-8-6 0,0 5 0,0-6 0,0 6 0,0-5 0,-1 5 0,-5-1 0,5-3 0,-5 9 0,15-8 0,-7 3 0,6 1 0,-8-11 0,0 8 0,0-9 0,-7-1 0,5-1 0,-14-2 0,7-3 0,-15 3 0,4-4 0,-10-2 0,4 1 0,0 4 0,-4-3 0,11 9 0,11-1 0,3 4 0,6-4 0,-3 4 0,3-4 0,30 8 0,-23-2 0,-21-11 0,-1-1 0,18 12 0,15-5 0,1 5 0,0 2 0,-9 0-378,-24-7 1,0 0 377,29 8 0,-28-11 0,0 0 0,31 16 0,1-5 0,-9 3-247,6-5 247,-6 0 0,9 0 0,-9 0 0,6 0 0,-15-1 0,-1-2 0,-3-4 0,-14-4 0,0-4 746,-3-1-746,-12-1 256,5 1-256,-6-1 0,0 0 0,6 1 0,2 4 0,6-2 0,0 8 0,8-2 0,15 9 0,-2-2 0,2-3 0,-15 0 0,-14-11 0,-2 3 0,-6-4 0,-6-2 0,4 1 0,-10-1 0,11 1 0,-11-1 0,10 2 0,-4-2 0,0 1 0,5 0 0,-11-1 0,5 0 0,-6 0 0,0 0 0,0-4 0,-5 3 0,4-7 0,-8 6 0,3-6 0,1 2 0,-4 1 0,3-4 0,0 4 0,-3-4 0,4 3 0,-6-2 0,1 6 0,0-2 0,-4 2 0,0 1 0,-4 0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9T14:51:2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3158 24575,'28'0'0,"-3"0"0,26 0 0,7 0 0,16 0 0,9-12-383,-31 8 0,-1-3 383,29-18 0,-20 9 0,2 0 0,27-14 0,-33 11 0,3 0-468,5-1 1,0 0 467,-4 0 0,1 0 0,9-1 0,2-1 0,-1-7 0,-2 2 0,-18 11 0,1-1 0,29-17 0,-4 1 0,0 3 0,-14 3 0,0-1-344,10-6 344,10-7 0,-10 7 0,8-6 0,-16 7 0,7 0 0,-9 2 0,0 6 0,0-6 535,0 10-535,-1-14 0,1 19 1135,-8-12-1135,-2 10 375,0-6-375,-5 1 0,13-2 0,-13 1 0,5 0 0,-14 3 0,5-2 0,-5 1 0,6-1 0,1 5 0,-1-3 0,8 2 0,-5-4 0,13-2 0,-6 1 0,8-1 0,0-1 0,0 1 0,-8 1 0,6-6 0,-14 5 0,6-5 0,-7 7 0,0 1 0,-1-1 0,1 0 0,8-7 0,-7 5 0,7-4 0,-1 5 0,-4-6 0,5 5 0,1-6 0,-7 8 0,8-8 0,-10 7 0,1-6 0,-1 7 0,-1 0 0,1 0 0,0 0 0,-1 6 0,1-5 0,-7 5 0,5-5 0,-5 0 0,6-1 0,1 0 0,0 0 0,-1 0 0,9-1 0,-7 6 0,14-6 0,-5 5 0,1-12 0,4 5 0,-11-4 0,11-1 0,-14 7 0,14-7 0,-20 9 0,13-8 0,-15 6 0,8-5 0,-1 6 0,-1 1 0,1-1 0,-1 0 0,1 0 0,7-1 0,-6 6 0,34-16 0,-20 12 0,14-7 0,-15 6 0,-12 10 0,5-10 0,-8 10 0,1-3 0,-1 4 0,1 1 0,-1-1 0,-6 1 0,5 0 0,-5 0 0,7 0 0,-1-1 0,1 0 0,7 6 0,-5-4 0,13 3 0,-13-5 0,13 5 0,-14-3 0,7 4 0,-9-1 0,-6-2 0,5 7 0,-11-7 0,4 8 0,-6-8 0,-1 8 0,1-8 0,6 3 0,-5 0 0,0-3 0,4 8 0,-9-8 0,10 8 0,-12-8 0,4 8 0,-4-7 0,6 7 0,-6-8 0,4 8 0,-4-8 0,0 8 0,4-3 0,-9 0 0,3 3 0,-5-3 0,0 0 0,0 3 0,0-4 0,-4 5 0,-2-3 0,1 2 0,-4-2 0,3-1 0,-4 3 0,-1-2 0,5-1 0,-4 3 0,4-2 0,-5 0 0,-2 2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9T14:51:2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24575,'19'15'0,"16"6"0,27 25 0,16 4-916,-33-21 1,0 2 915,0 2 0,0 1 0,5-3 0,0 2 0,3 9 0,1 2-1018,10 0 0,1 2 1018,2 10 0,3 4-749,-2-7 1,6 2 0,-3-1 748,-11-6 0,-2 0 0,2 0 0,7 5 0,3 0 0,-2 1 0,-4-1 0,-1 1 0,0 0 0,-5-3 0,1 1 0,1 2-985,11 10 0,4 4 0,-1-2 985,-2-3 0,0-2 0,1 1 0,-14-12 0,0 1 0,1 0 0,-1-2 0,13 9 0,-1-1 0,1 1 0,2 7 0,0 2 0,0-3 0,-4-9 0,0-3 0,-3 2 0,-7 2 0,-2 2 0,1-3-327,0-6 1,1-4 0,-3 2 326,15 22 0,-4 0 28,-1-10 1,0-1-29,-6-2 0,-1 0 0,1 1 0,0-2 0,0-1 0,0-1 0,-1 3 0,2 0 0,4-2 0,1-1 0,2 1 0,-1 1 0,0 2 0,0 1 0,0-3 0,-2 0 0,-5 1 0,-1-1 0,1-2 0,0-1 0,-6-2 0,0 0 0,3-3 0,-1-1 755,-7 2 1,-1 0-756,1-8 0,1 0 0,2 8 0,0 1 0,-1-8 0,0-2 0,6 7 0,0-1 0,-2-5 0,1 1 0,1 4 0,1 1 0,-2-5 0,0 1 0,2 4 0,-1 0 0,-4-2 0,-2 0 0,0-4 0,-3-1 1431,-11-4 1,-1-1-1432,3 1 0,-2-1 0,26 25 0,-27-22 0,0 0 0,36 29 0,-36-29 0,0-1 0,33 21 0,-7 0 0,-4-6 0,-9-12 2174,-2-2-2174,-7-9 1881,3-5-1881,-11-3 1229,4 2-1229,-6-6 331,-6 2-331,4-7 0,-10 2 0,5-3 0,0 4 0,1-4 0,0 9 0,4-4 0,-4 4 0,6 2 0,-6-2 0,4 1 0,-10-1 0,5 0 0,-11-6 0,4 4 0,-7-3 0,3 4 0,-4 0 0,-1-5 0,1-1 0,-5-4 0,3 0 0,-6 0 0,2 0 0,-3-1 0,4-2 0,-3-2 0,2-3 0</inkml:trace>
  <inkml:trace contextRef="#ctx0" brushRef="#br0" timeOffset="2066">0 7023 24575,'34'-21'0,"3"-9"0,4-11 0,3-6-2067,-4 2 0,3-2 2067,3 2 0,5-3 0,0 0-842,-2-3 0,-1 0 0,4 0 842,10-1 0,3 1 0,2-3-477,-13 4 0,2-2 0,-1-1 0,1 1 477,18-11 0,-1 1 0,1-3 0,-14 8 0,1-3 0,-1-2 0,1 2-779,0 1 1,0 0 0,0 0 0,1-2 778,4-5 0,1-1 0,0-1 0,1 2 0,3 0 0,1 1 0,0 0 0,-1 0 0,-2-2 0,-1 0 0,-1 0 0,-2 5-306,7 0 1,-2 3-1,-2-3 306,-15 5 0,0-4 0,-2 0 0,0 3 0,10-5 0,-1 2 0,0-4-168,-7 3 1,0-3 0,1-1 0,0 1 167,0 4 0,0 0 0,1 1 0,-2 0 0,12-15 0,-2 0 0,-1 2 179,-2 8 0,0 2 1,-2 1-180,-3 3 0,-1 2 0,-1 1 0,-5 8 0,-1 1 0,0 0 835,22-22 1,-1 2-836,-7 8 0,-1 4 0,-6 5 0,-1 2 830,1-2 1,-1 2-831,-7 9 0,-1 0 0,-2-3 0,0-1 0,-2 5 0,0 1 1650,-3-1 0,-1 1-1650,21-27 0,4-6 0,-6 7 0,-1 2 0,-19 24 0,0 1 0,35-28 0,-12 7 0,15-4 0,-20 15 0,-15 14 0,0-1 0,17-15 0,-9 12 0,0-1 0,14-20 0,-16 19 0,2-2 0,-9 3 0,-2-1 0,2 1 0,-1 0 0,0-1 0,1 1 0,-1 0 0,0 0 0,1-2 0,-1 2 0,20-19 0,-12 9 0,1 2 0,5 0 0,-6 2 0,0 3 0,13 0 0,11-14 0,-6 15 0,-3-7 2751,-6 15-2751,-13 2 1948,3 7-1948,-17 2 1187,3 4-1187,-12 3 211,-5 4-211,-1 4 0,-4-2 0,0 6 0,0-2 0,-4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5eea8cb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5eea8cb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5eea8cb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5eea8cb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9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699f4b5c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699f4b5c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699f4b5c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699f4b5c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699f4b5c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699f4b5c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699f4b5c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699f4b5c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99f4b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99f4b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9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699f4b5c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699f4b5c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11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699f4b5c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699f4b5c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97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699f4b5c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699f4b5c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8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gustafson.net/pdfs/BeatingFloatingPoint.pdf" TargetMode="External"/><Relationship Id="rId2" Type="http://schemas.openxmlformats.org/officeDocument/2006/relationships/hyperlink" Target="https://posithub.org/docs/Posits4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Chisel and Posits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Sam Waddell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532B-AA60-C946-A1B0-AFA4E7E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Posits vs Floats: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5A51-54BC-B145-9756-A9AD9DC1A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8-bit multiply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3F96A15-6E64-0D40-8EAC-34F10A43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2" y="2045435"/>
            <a:ext cx="8667656" cy="26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 Multiply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6021609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 focused on implementing a Posit Multiplier in Chisel, based off of existing Verilog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-US" sz="2000" dirty="0"/>
              <a:t>Major Components: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Multiplication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Round to Nearest Even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Converting between packed and unpacked posits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3F95F5-F934-7344-84E4-20E2519D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31" y="458025"/>
            <a:ext cx="2281269" cy="43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360F-B006-BD4D-95EE-63E6ADB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 Multiply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F9A0-EC89-C649-BA3E-23CD39D2D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979EE-B710-6345-A167-76C5A068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901"/>
            <a:ext cx="9144000" cy="39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Chisel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learned a new Scala-based hardware construction language to make this multiplier. It’s a Java-like way of writing (synthesizable) Verilog.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At first my Chisel code was a fairly direct translation of the Verilog, but since then I’ve been learning that Chisel has a lot more power than that.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31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AEB1-17FA-7F45-BE6F-6CEAEEC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Chisel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9D39E-668B-3240-AE63-13A24585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703187" cy="3078900"/>
          </a:xfrm>
        </p:spPr>
        <p:txBody>
          <a:bodyPr/>
          <a:lstStyle/>
          <a:p>
            <a:r>
              <a:rPr lang="en-US" dirty="0"/>
              <a:t>Implicit Parameters: set params in 1 class and pass them into all others implicitly</a:t>
            </a:r>
          </a:p>
          <a:p>
            <a:r>
              <a:rPr lang="en-US" dirty="0"/>
              <a:t>Type inference: declare and assign wires, logic, etc. in 1 line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98BFA2-3DC4-6E4C-A951-42351E17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12" y="272254"/>
            <a:ext cx="3274670" cy="3865553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2BC08-E72A-874B-BD63-70D4EF53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8" y="3644577"/>
            <a:ext cx="5139192" cy="1086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F44DC8-36EF-E144-90D7-A14368256DE7}"/>
                  </a:ext>
                </a:extLst>
              </p14:cNvPr>
              <p14:cNvContentPartPr/>
              <p14:nvPr/>
            </p14:nvContentPartPr>
            <p14:xfrm>
              <a:off x="5709826" y="310471"/>
              <a:ext cx="2920320" cy="1041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F44DC8-36EF-E144-90D7-A14368256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0826" y="301471"/>
                <a:ext cx="293796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CBBAAC-BF87-2D46-ADEF-8674BDAF5A79}"/>
                  </a:ext>
                </a:extLst>
              </p14:cNvPr>
              <p14:cNvContentPartPr/>
              <p14:nvPr/>
            </p14:nvContentPartPr>
            <p14:xfrm>
              <a:off x="5664106" y="260431"/>
              <a:ext cx="3057480" cy="113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CBBAAC-BF87-2D46-ADEF-8674BDAF5A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5106" y="251791"/>
                <a:ext cx="307512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9B8DF5-BBAF-D04A-B787-0A1BD43CBE49}"/>
                  </a:ext>
                </a:extLst>
              </p14:cNvPr>
              <p14:cNvContentPartPr/>
              <p14:nvPr/>
            </p14:nvContentPartPr>
            <p14:xfrm>
              <a:off x="5664826" y="1536271"/>
              <a:ext cx="2887920" cy="252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9B8DF5-BBAF-D04A-B787-0A1BD43CB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5826" y="1527270"/>
                <a:ext cx="2905560" cy="2546283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9B04D18-CFFF-B24E-905B-1ABC4CC4DBBE}"/>
              </a:ext>
            </a:extLst>
          </p:cNvPr>
          <p:cNvCxnSpPr/>
          <p:nvPr/>
        </p:nvCxnSpPr>
        <p:spPr>
          <a:xfrm rot="10800000" flipV="1">
            <a:off x="3024560" y="1701208"/>
            <a:ext cx="2876511" cy="2190307"/>
          </a:xfrm>
          <a:prstGeom prst="curvedConnector3">
            <a:avLst>
              <a:gd name="adj1" fmla="val 337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CF0D-DEDF-0B4E-A7B7-2DEECB49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Chisel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26FB-07DD-7443-9105-C52663508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More simplification…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5D721-853D-924D-804A-41F59890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00" y="3606323"/>
            <a:ext cx="7797800" cy="1308100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0ACB61-2D1B-814B-897B-D84657DC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00" y="563274"/>
            <a:ext cx="5651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C9DA-C33B-D14E-8C70-785C7A40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Chisel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3DF1-351E-8942-AA88-CE88C410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14130"/>
            <a:ext cx="8368200" cy="3154594"/>
          </a:xfrm>
        </p:spPr>
        <p:txBody>
          <a:bodyPr/>
          <a:lstStyle/>
          <a:p>
            <a:r>
              <a:rPr lang="en-US" sz="2000" dirty="0"/>
              <a:t>Bundles help organize/carry data</a:t>
            </a:r>
          </a:p>
          <a:p>
            <a:r>
              <a:rPr lang="en-US" sz="2000" dirty="0"/>
              <a:t>Type casting makes it easy to assign to bundles and other structures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B1A133-BF37-7E4F-92F3-1C87F0A0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20" y="2322668"/>
            <a:ext cx="6326225" cy="23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Chisel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Chisel it’s easier to make complex, highly parameterized designs: both circuits and </a:t>
            </a:r>
            <a:r>
              <a:rPr lang="en" b="1" dirty="0"/>
              <a:t>circuit generators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e.g., FIR Filter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Results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 full Packed to Packed multiplication working like the Verilog version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a unittest, written in chisel, for major cases and random multiplications, based off map of all 256 numbers represented by 8-bit Posit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tested (8,1) Posits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517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Results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3-stage pipeline (manual pipelining), multiplier runs up to ~ 133 MHz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run 8 multipliers in parallel on a PYNQ board at this frequency ( less resources than floating point multiplication)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Good news for using posits for training, etc., but…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1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Posits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 Multiply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Chisel Pros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Current Results and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will require </a:t>
            </a:r>
            <a:r>
              <a:rPr lang="en" dirty="0" err="1"/>
              <a:t>PositAdd</a:t>
            </a:r>
            <a:r>
              <a:rPr lang="en" dirty="0"/>
              <a:t>, which still needs to be implemented and tested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Posit operations can be deterministic, but this requires using the quire with add, which makes it more complex than the multiplier I implemented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Also: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Extensively test other sized Posits for comparison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Need to implement better </a:t>
            </a:r>
            <a:r>
              <a:rPr lang="en-US" dirty="0"/>
              <a:t>testing outside of chisel to handle rounding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74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15D-F01F-8047-9DE6-26F4A5F0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41834-6649-0345-A6F6-6F8FEC39F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B527-1F23-DA46-BA6F-4A7AD92C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DEC0-16FC-0D40-9076-FD132495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Posit Arithmetic: </a:t>
            </a:r>
            <a:r>
              <a:rPr lang="en-US" dirty="0">
                <a:hlinkClick r:id="rId2"/>
              </a:rPr>
              <a:t>https://posithub.org/docs/Posits4.pdf</a:t>
            </a:r>
            <a:endParaRPr lang="en-US" dirty="0"/>
          </a:p>
          <a:p>
            <a:r>
              <a:rPr lang="en-US" dirty="0"/>
              <a:t>Beating Floating Point at its Own Game: Posit Arithmetic: </a:t>
            </a:r>
            <a:r>
              <a:rPr lang="en-US" dirty="0">
                <a:hlinkClick r:id="rId3"/>
              </a:rPr>
              <a:t>http://www.johngustafson.net/pdfs/BeatingFloatingPoint.pdf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96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Posits?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“Floating Point is dead…” and Posits are an alternative.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2000" dirty="0"/>
              <a:t>Specify with a bit width n, and max number of exponent bits es</a:t>
            </a:r>
            <a:endParaRPr sz="2000"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" sz="2000" dirty="0"/>
              <a:t>R</a:t>
            </a:r>
            <a:r>
              <a:rPr lang="en-US" sz="2000" dirty="0"/>
              <a:t>e</a:t>
            </a:r>
            <a:r>
              <a:rPr lang="en" sz="2000" dirty="0"/>
              <a:t>al Number = (-1)</a:t>
            </a:r>
            <a:r>
              <a:rPr lang="en" sz="2000" baseline="30000" dirty="0"/>
              <a:t>sign</a:t>
            </a:r>
            <a:r>
              <a:rPr lang="en" sz="2000" dirty="0"/>
              <a:t> × 2</a:t>
            </a:r>
            <a:r>
              <a:rPr lang="en" sz="2000" baseline="30000" dirty="0"/>
              <a:t>integer power</a:t>
            </a:r>
            <a:r>
              <a:rPr lang="en" sz="2000" dirty="0"/>
              <a:t> × (1 + binary fraction)</a:t>
            </a:r>
            <a:endParaRPr sz="20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7547BA6-B5B8-3743-B750-AD5CC625A3C5}"/>
              </a:ext>
            </a:extLst>
          </p:cNvPr>
          <p:cNvSpPr/>
          <p:nvPr/>
        </p:nvSpPr>
        <p:spPr>
          <a:xfrm>
            <a:off x="3648892" y="3249657"/>
            <a:ext cx="217714" cy="48495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07639-3C16-9842-A6E8-4102E0555904}"/>
              </a:ext>
            </a:extLst>
          </p:cNvPr>
          <p:cNvSpPr txBox="1"/>
          <p:nvPr/>
        </p:nvSpPr>
        <p:spPr>
          <a:xfrm>
            <a:off x="1741812" y="373461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ts val="1800"/>
            </a:pPr>
            <a:r>
              <a:rPr lang="en-US" sz="1800" dirty="0">
                <a:solidFill>
                  <a:srgbClr val="FFFFFF"/>
                </a:solidFill>
                <a:latin typeface="Roboto" panose="02000000000000000000" pitchFamily="2" charset="0"/>
              </a:rPr>
              <a:t>Determined by exponent and regime…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05CB-D00F-B347-955E-F29183BD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Posits?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43458-80EE-6E4E-9965-8E340D52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3236552"/>
            <a:ext cx="8368200" cy="1750118"/>
          </a:xfrm>
        </p:spPr>
        <p:txBody>
          <a:bodyPr/>
          <a:lstStyle/>
          <a:p>
            <a:r>
              <a:rPr lang="en-US" sz="2000" dirty="0"/>
              <a:t>The regime comes after the sign bit, in any length</a:t>
            </a:r>
          </a:p>
          <a:p>
            <a:r>
              <a:rPr lang="en-US" sz="2000" dirty="0"/>
              <a:t>The exponent takes up to es bits, but could be less</a:t>
            </a:r>
          </a:p>
          <a:p>
            <a:r>
              <a:rPr lang="en-US" sz="2000" dirty="0"/>
              <a:t>Any remaining bits are the fraction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FF336341-6CC0-E444-BBE2-03EAB3D5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489823"/>
            <a:ext cx="7524206" cy="16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05CB-D00F-B347-955E-F29183BD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Posits?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E43458-80EE-6E4E-9965-8E340D5226B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7900" y="3119594"/>
                <a:ext cx="8368200" cy="175011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𝑟𝑒𝑔𝑖𝑚𝑒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𝑟𝑒𝑔𝑖𝑚𝑒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useed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1143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𝑢𝑠𝑒𝑒𝑑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∗(1.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E43458-80EE-6E4E-9965-8E340D522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7900" y="3119594"/>
                <a:ext cx="8368200" cy="1750118"/>
              </a:xfrm>
              <a:blipFill>
                <a:blip r:embed="rId2"/>
                <a:stretch>
                  <a:fillRect t="-78986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FF336341-6CC0-E444-BBE2-03EAB3D5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" y="1489823"/>
            <a:ext cx="7524206" cy="16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Posits vs Floats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Google Shape;88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7900" y="1489824"/>
                <a:ext cx="4471179" cy="307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The r</a:t>
                </a:r>
                <a:r>
                  <a:rPr lang="en-US" sz="2000" dirty="0"/>
                  <a:t>e</a:t>
                </a:r>
                <a:r>
                  <a:rPr lang="en" sz="2000" dirty="0" err="1"/>
                  <a:t>gime</a:t>
                </a:r>
                <a:r>
                  <a:rPr lang="en" sz="2000" dirty="0"/>
                  <a:t> provides tapered accuracy (more accurate with lower exponents)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Symmetric around 1 (from 0 to </a:t>
                </a:r>
                <a14:m>
                  <m:oMath xmlns:m="http://schemas.openxmlformats.org/officeDocument/2006/math">
                    <m:r>
                      <a:rPr lang="e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" sz="2000" dirty="0"/>
                  <a:t>)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88" name="Google Shape;88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7900" y="1489824"/>
                <a:ext cx="4471179" cy="3078900"/>
              </a:xfrm>
              <a:prstGeom prst="rect">
                <a:avLst/>
              </a:prstGeom>
              <a:blipFill>
                <a:blip r:embed="rId3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D1B9F2F-5E73-1647-BDB1-6A0AF05FF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85" r="18351"/>
          <a:stretch/>
        </p:blipFill>
        <p:spPr>
          <a:xfrm>
            <a:off x="4959901" y="567873"/>
            <a:ext cx="4003346" cy="4361755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E964B96-191B-F542-A5D4-BFF85B9E19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5" t="16075" r="10231"/>
          <a:stretch/>
        </p:blipFill>
        <p:spPr>
          <a:xfrm>
            <a:off x="202018" y="3748759"/>
            <a:ext cx="4572001" cy="1180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Posits vs Floats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94;p1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000" dirty="0"/>
                  <a:t>Other Posit advantages:</a:t>
                </a:r>
              </a:p>
              <a:p>
                <a:pPr marL="342900"/>
                <a:r>
                  <a:rPr lang="en" sz="2000" dirty="0"/>
                  <a:t>No redundant patterns – only one representation for 0, and </a:t>
                </a:r>
                <a14:m>
                  <m:oMath xmlns:m="http://schemas.openxmlformats.org/officeDocument/2006/math">
                    <m:r>
                      <a:rPr lang="e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" sz="2000" dirty="0"/>
                  <a:t>/</a:t>
                </a:r>
                <a:r>
                  <a:rPr lang="en" sz="2000" dirty="0" err="1"/>
                  <a:t>NaN</a:t>
                </a:r>
                <a:r>
                  <a:rPr lang="en" sz="2000" dirty="0"/>
                  <a:t>, every </a:t>
                </a:r>
                <a:r>
                  <a:rPr lang="en" sz="2000" dirty="0" err="1"/>
                  <a:t>possibil</a:t>
                </a:r>
                <a:r>
                  <a:rPr lang="en-US" sz="2000" dirty="0" err="1"/>
                  <a:t>i</a:t>
                </a:r>
                <a:r>
                  <a:rPr lang="en" sz="2000" dirty="0"/>
                  <a:t>ty specifies a unique number</a:t>
                </a:r>
                <a:endParaRPr sz="2000" dirty="0"/>
              </a:p>
              <a:p>
                <a:pPr marL="342900">
                  <a:spcBef>
                    <a:spcPts val="1600"/>
                  </a:spcBef>
                </a:pPr>
                <a:r>
                  <a:rPr lang="en" sz="2000" dirty="0"/>
                  <a:t>No overflow to infinity or underflow to 0</a:t>
                </a:r>
                <a:endParaRPr sz="2000" dirty="0"/>
              </a:p>
              <a:p>
                <a:pPr marL="342900">
                  <a:spcBef>
                    <a:spcPts val="1600"/>
                  </a:spcBef>
                </a:pPr>
                <a:r>
                  <a:rPr lang="en" sz="2000" dirty="0"/>
                  <a:t>Use of quire allows for reproducible results (rounding is deferred)</a:t>
                </a:r>
                <a:endParaRPr sz="2000" dirty="0"/>
              </a:p>
            </p:txBody>
          </p:sp>
        </mc:Choice>
        <mc:Fallback>
          <p:sp>
            <p:nvSpPr>
              <p:cNvPr id="94" name="Google Shape;9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759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9C07-275E-C146-AD12-CAD089F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Posits vs Floats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7EB1-81ED-054A-AC48-F05979841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Overall, Posits require simpler hardware for operations, and provide parameterizable accuracy and range.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Possible to get the same accuracy as floating point with fewer bits, or better accuracy without more bits.</a:t>
            </a:r>
          </a:p>
        </p:txBody>
      </p:sp>
    </p:spTree>
    <p:extLst>
      <p:ext uri="{BB962C8B-B14F-4D97-AF65-F5344CB8AC3E}">
        <p14:creationId xmlns:p14="http://schemas.microsoft.com/office/powerpoint/2010/main" val="6002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532B-AA60-C946-A1B0-AFA4E7E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Posits vs Floats: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5A51-54BC-B145-9756-A9AD9DC1A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8-bit add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11A73D-9485-764B-BD27-E427D58B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9" y="2045435"/>
            <a:ext cx="8662341" cy="26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761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Custom 1">
      <a:dk1>
        <a:srgbClr val="FFFFFF"/>
      </a:dk1>
      <a:lt1>
        <a:srgbClr val="674DA7"/>
      </a:lt1>
      <a:dk2>
        <a:srgbClr val="674DA6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625</Words>
  <Application>Microsoft Macintosh PowerPoint</Application>
  <PresentationFormat>On-screen Show (16:9)</PresentationFormat>
  <Paragraphs>78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Roboto</vt:lpstr>
      <vt:lpstr>Arial</vt:lpstr>
      <vt:lpstr>Wingdings</vt:lpstr>
      <vt:lpstr>Roboto Slab</vt:lpstr>
      <vt:lpstr>Marina</vt:lpstr>
      <vt:lpstr>Chisel and Posits</vt:lpstr>
      <vt:lpstr>Overview</vt:lpstr>
      <vt:lpstr>What are Posits?</vt:lpstr>
      <vt:lpstr>What are Posits?</vt:lpstr>
      <vt:lpstr>What are Posits?</vt:lpstr>
      <vt:lpstr>Posits vs Floats</vt:lpstr>
      <vt:lpstr>Posits vs Floats</vt:lpstr>
      <vt:lpstr>Posits vs Floats</vt:lpstr>
      <vt:lpstr>Posits vs Floats: Some Examples</vt:lpstr>
      <vt:lpstr>Posits vs Floats: Some Examples</vt:lpstr>
      <vt:lpstr>Posit Multiply</vt:lpstr>
      <vt:lpstr>Posit Multiply</vt:lpstr>
      <vt:lpstr>Chisel</vt:lpstr>
      <vt:lpstr>Chisel</vt:lpstr>
      <vt:lpstr>Chisel</vt:lpstr>
      <vt:lpstr>Chisel</vt:lpstr>
      <vt:lpstr>Chisel</vt:lpstr>
      <vt:lpstr>Current Results</vt:lpstr>
      <vt:lpstr>Current Results</vt:lpstr>
      <vt:lpstr>Future Work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 and Posits</dc:title>
  <cp:lastModifiedBy>samsow</cp:lastModifiedBy>
  <cp:revision>28</cp:revision>
  <dcterms:modified xsi:type="dcterms:W3CDTF">2019-09-09T23:50:51Z</dcterms:modified>
</cp:coreProperties>
</file>