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30" r:id="rId2"/>
    <p:sldId id="529" r:id="rId3"/>
    <p:sldId id="531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154100-FD47-43DF-8DD7-17A1C839D8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AF5A57-20E2-485F-A49A-6F57FF8246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5124730-6E8C-4B5A-94A2-3ACB5E987E78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0A9597EC-7C95-47C2-8DEA-73DD1D2ABB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155F468C-2F63-4DD2-8ACE-4A7529E2D30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866E68-A6D5-4569-8F57-C2BA889BBD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389434-E6C6-472C-BAA0-B6366D9939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45C89BA-5F97-484B-80E7-A71F931319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12BA1-DAD6-4FBB-A3DC-D9869166C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A4180-0166-4D92-A52D-647DC141F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6 meetings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34CF2-2EAE-47FE-9C3C-7E1601FC9A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F48E07-53A9-4F57-80C4-DCC5F2DF2EBD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46EC-1B88-4F52-A0A3-86155464E0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CBAA05-3812-4DE3-B0CA-FD6B467AE9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2EBD2-2A28-4756-8D27-103255643C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1DADBE-E144-4B06-BDD0-39A72A08AE2B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9EC56F-3A42-4E0B-83F7-5F3C2170A6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E4DEB-25F2-442B-8113-9F70926F39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434EA0-DDDB-468E-92F2-0FB57BA6C9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5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AA0F4-5C2F-4CB8-9877-BEF88ACB44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150795-54A7-4EC6-9F22-B7197A2DEF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49243-A10E-4C39-842A-1F56514AB0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327FBD-838F-470B-82F4-56267C19E31C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834B8-D297-49F6-9407-5E3C710E37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AEE22E-C76A-42FD-8FA2-AA436E6C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53F38F-0E90-4E86-9F44-B8476B87A1A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4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250E76-A97E-4836-B9E4-1363C2DA1E5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8B572A-C283-446E-9160-C32865B1E2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18E9A8-CD9F-4F18-AB89-F6017464F0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92700D-3C21-4408-B107-C8D6579BE0FE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1CDAD4-555B-4FA3-8248-99F9E96BA2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D8BF4-32A2-4D19-9AA6-7C75A1F576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0A64E-D64F-4650-B853-DFE8079757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08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, image and 3 Co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EC21745-B733-4BD6-8C14-4AD344B900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7986" y="1564638"/>
            <a:ext cx="11376022" cy="4420237"/>
          </a:xfrm>
        </p:spPr>
        <p:txBody>
          <a:bodyPr lIns="71999"/>
          <a:lstStyle>
            <a:lvl1pPr marL="285750" indent="-285750">
              <a:buClr>
                <a:srgbClr val="44546A"/>
              </a:buClr>
              <a:defRPr lang="en-US"/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1330F96-C317-4C3B-99BA-0F78C7BDBF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71999" tIns="0" rIns="0" bIns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CEAF16F-2A69-457F-A874-3B81F15A4CE0}"/>
              </a:ext>
            </a:extLst>
          </p:cNvPr>
          <p:cNvSpPr txBox="1"/>
          <p:nvPr/>
        </p:nvSpPr>
        <p:spPr>
          <a:xfrm>
            <a:off x="11277596" y="6383865"/>
            <a:ext cx="31326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D86383-173A-4726-A8B7-EF0C77F79A50}" type="slidenum">
              <a:t>‹N°›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63873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cial Gray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352C31-3F57-4A81-A811-855E7B3D86FD}"/>
              </a:ext>
            </a:extLst>
          </p:cNvPr>
          <p:cNvSpPr/>
          <p:nvPr/>
        </p:nvSpPr>
        <p:spPr>
          <a:xfrm>
            <a:off x="0" y="0"/>
            <a:ext cx="12191996" cy="2331025"/>
          </a:xfrm>
          <a:prstGeom prst="rect">
            <a:avLst/>
          </a:prstGeom>
          <a:solidFill>
            <a:srgbClr val="C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26F957-CF42-4F71-9FA1-B643B7085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704" y="266703"/>
            <a:ext cx="11431490" cy="1721422"/>
          </a:xfrm>
        </p:spPr>
        <p:txBody>
          <a:bodyPr anchor="b"/>
          <a:lstStyle>
            <a:lvl1pPr>
              <a:defRPr lang="en-US" sz="2600" spc="-30">
                <a:solidFill>
                  <a:srgbClr val="FFFFFF"/>
                </a:solidFill>
                <a:latin typeface="Calibri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790D-4877-43A2-AFE6-930A8E83C9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81551" y="6300334"/>
            <a:ext cx="9267096" cy="365129"/>
          </a:xfrm>
        </p:spPr>
        <p:txBody>
          <a:bodyPr anchor="b" anchorCtr="0"/>
          <a:lstStyle>
            <a:lvl1pPr algn="l">
              <a:defRPr lang="en-US" sz="900">
                <a:solidFill>
                  <a:srgbClr val="00000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9C278-9A54-47A5-899C-A4FDA1618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56892" y="6492697"/>
            <a:ext cx="355601" cy="168277"/>
          </a:xfrm>
        </p:spPr>
        <p:txBody>
          <a:bodyPr anchor="b"/>
          <a:lstStyle>
            <a:lvl1pPr>
              <a:defRPr lang="en-US" sz="1000">
                <a:solidFill>
                  <a:srgbClr val="EEECE1"/>
                </a:solidFill>
              </a:defRPr>
            </a:lvl1pPr>
          </a:lstStyle>
          <a:p>
            <a:pPr lvl="0"/>
            <a:fld id="{05B306DD-9A34-438F-B296-1FBC4368EF2F}" type="slidenum">
              <a:t>‹N°›</a:t>
            </a:fld>
            <a:endParaRPr lang="en-US"/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B8885B5C-0EDF-44AF-8088-392AF90F7B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0704" y="2673925"/>
            <a:ext cx="11426635" cy="3498274"/>
          </a:xfrm>
        </p:spPr>
        <p:txBody>
          <a:bodyPr/>
          <a:lstStyle>
            <a:lvl1pPr>
              <a:lnSpc>
                <a:spcPct val="114000"/>
              </a:lnSpc>
              <a:spcAft>
                <a:spcPts val="1000"/>
              </a:spcAft>
              <a:defRPr lang="en-US" sz="2000"/>
            </a:lvl1pPr>
            <a:lvl2pPr>
              <a:lnSpc>
                <a:spcPct val="114000"/>
              </a:lnSpc>
              <a:spcAft>
                <a:spcPts val="1000"/>
              </a:spcAft>
              <a:defRPr lang="en-US" sz="1800"/>
            </a:lvl2pPr>
            <a:lvl3pPr>
              <a:lnSpc>
                <a:spcPct val="114000"/>
              </a:lnSpc>
              <a:spcAft>
                <a:spcPts val="1000"/>
              </a:spcAft>
              <a:defRPr lang="en-US" sz="1400"/>
            </a:lvl3pPr>
            <a:lvl4pPr>
              <a:lnSpc>
                <a:spcPct val="114000"/>
              </a:lnSpc>
              <a:spcAft>
                <a:spcPts val="1000"/>
              </a:spcAft>
              <a:defRPr lang="en-US" sz="1400"/>
            </a:lvl4pPr>
            <a:lvl5pPr marL="1108984">
              <a:lnSpc>
                <a:spcPct val="114000"/>
              </a:lnSpc>
              <a:spcAft>
                <a:spcPts val="1000"/>
              </a:spcAft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E74C1-3617-4BB2-84AA-1AFFAA1B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4" y="6362696"/>
            <a:ext cx="1202582" cy="3017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70982859-ED50-4C68-A5D3-7A21BCDCCAE5}"/>
              </a:ext>
            </a:extLst>
          </p:cNvPr>
          <p:cNvSpPr/>
          <p:nvPr/>
        </p:nvSpPr>
        <p:spPr>
          <a:xfrm>
            <a:off x="342900" y="5924553"/>
            <a:ext cx="1476371" cy="828675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5745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CF89-6957-45E5-B5CB-BA61307263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E3D42-29A7-417A-B29E-04C7463B2A0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688C44-0F12-4D2C-B6AC-D20BC45AA6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F8F1D-41B5-453E-A72F-1C834FA7FF34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5D859-B1FB-4D53-8321-9B16B19252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6CD64-FBD3-4BE2-BE0E-158C0788F8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225A7-7E1E-4AD3-8929-C53641ACAB4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76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EF435-5015-4F3A-9023-79ADE6DA1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67FE9-B315-442C-8E1A-77B57548BF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0C02C-ACAA-4E70-A647-77F45B2B8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75C91A-CD7D-4739-BB06-C6F7AFB00CA9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2D5412-C5F9-4178-90DE-E4F983F0E1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E616-4482-421A-BA88-04DC78E24C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4A7D0A-0A9F-46E9-89C9-76C5335BC9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F5C71-C644-4CF2-A235-1A5A157BA1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461BB-B872-4F16-B5AC-E5B94A3817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F22F3A-54EC-4E17-ABDE-A87AC7F7A56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2A31A-A969-4196-94C9-B968B2B84E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C11CAA-653C-49E7-8C40-670DE7C4AC98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314833-1512-4C38-9E68-E6CFB9F0B8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2D4821-CA9E-4267-9455-C749871E20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152BBF-6C20-4F76-8A4C-7F265D20B7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24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7A61F-1475-418A-98A9-56712B13FE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AF906-4312-4A51-A7B6-0E500631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1C60A5-BF1D-491A-9B3B-5CCB5859082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473AA7-6082-4CFA-89A8-0D7CD66D139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10EF0-E90A-4C62-90E8-A7698E7A0C2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7F6282-81E8-4C18-AA28-E531ADAAC3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7B1C57-787E-498E-AE4F-3A3C3F6E64B9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51732A-677C-4D23-B0C3-326B385AC9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690D91-3E73-4F71-AD70-D2FA30C71D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DFD303-8621-442E-BD4A-C30B164F8A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9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75015-5AB7-4593-BCE9-BCF9E29869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C0322E-3001-4FAE-86FB-0B27200669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A9F178-834B-40E7-93C8-930378378892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24583A-9D64-4C73-9A83-F0056A1CFD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468B21-1954-492B-B9B5-3D358B90A1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21C094-326F-40B3-AFF0-16EB850025A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7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A6EA6D-0534-4806-8169-ACE170D3C1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9C23C3-FBA1-4ED1-9D5F-108AD4F774CE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4EC56A-77DA-4CA4-ACEB-71E104D50A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60FFFD-8E80-49A4-846B-35DC1099A0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5AF462-DB07-4C0E-AA93-655BB06C40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3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3C3AB-7AED-433A-BFF5-3E0A9E18C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462D-6826-4DF0-BF66-6973A86751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066AF0-C816-4B17-AD9A-59B6ADA3F5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31CDA-4467-4C1F-8FA6-265C82D825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379DBD-FAD4-4E97-8359-65CA8C6370AE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8D1BE4-26F7-479E-8533-143C4EB91B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77B70-51AA-43DE-9EF7-40574AB79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D00C7C-C3BB-4594-97DD-4061AC173D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1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C6465-A24B-46BA-AA84-ADF3D687E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AE0B4E-7981-4D69-9C94-7BA1C12C72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7D9A7D-EA69-4A6E-B497-CB1E7E74CE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EC122-B295-4BEE-B172-68C45FE616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77AD6A-FD8D-4173-8CFA-ABCBCDB9E9E6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B202E-7DEB-4076-AC43-1119F339C8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E2E5D8-3339-4212-A84C-95F8BDD25B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A8FE3-A060-479B-976F-F2234E84DB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0C6F37-3BDE-445C-B8A4-C09A6354D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BE279D-C019-417A-B213-66CF6DA91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F411A9-BCF6-4B2F-BD2E-2348EDE8CBE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DFD3615-F716-4CE1-AE5C-18FB1BD441D0}" type="datetime1">
              <a:rPr lang="fr-FR"/>
              <a:pPr lvl="0"/>
              <a:t>13/11/2021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F03D4-5A08-4CB3-BDF2-8846017485A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1183E-739B-49AF-AB0B-EEEC8D432B8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D182777-684C-4A4E-A5CD-D4A0C773BF0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>
            <a:extLst>
              <a:ext uri="{FF2B5EF4-FFF2-40B4-BE49-F238E27FC236}">
                <a16:creationId xmlns:a16="http://schemas.microsoft.com/office/drawing/2014/main" id="{19926558-2786-47B8-8E4B-C7A597DCAA35}"/>
              </a:ext>
            </a:extLst>
          </p:cNvPr>
          <p:cNvGraphicFramePr/>
          <p:nvPr/>
        </p:nvGraphicFramePr>
        <p:xfrm>
          <a:off x="2121" y="2121"/>
          <a:ext cx="2121" cy="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5787" imgH="5787" progId="">
                  <p:embed/>
                </p:oleObj>
              </mc:Choice>
              <mc:Fallback>
                <p:oleObj r:id="rId4" imgW="5787" imgH="578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1" y="2121"/>
                        <a:ext cx="2121" cy="212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 hidden="1">
            <a:extLst>
              <a:ext uri="{FF2B5EF4-FFF2-40B4-BE49-F238E27FC236}">
                <a16:creationId xmlns:a16="http://schemas.microsoft.com/office/drawing/2014/main" id="{B0DB1565-26FF-4E50-8782-A995DAFBCE2A}"/>
              </a:ext>
            </a:extLst>
          </p:cNvPr>
          <p:cNvSpPr/>
          <p:nvPr/>
        </p:nvSpPr>
        <p:spPr>
          <a:xfrm>
            <a:off x="0" y="0"/>
            <a:ext cx="211665" cy="211665"/>
          </a:xfrm>
          <a:prstGeom prst="rect">
            <a:avLst/>
          </a:prstGeom>
          <a:solidFill>
            <a:srgbClr val="4F81BD"/>
          </a:solidFill>
          <a:ln w="25402" cap="flat">
            <a:solidFill>
              <a:srgbClr val="385D8A"/>
            </a:solidFill>
            <a:prstDash val="solid"/>
            <a:miter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600" b="1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683649-29F8-412A-A1FE-8BD1278FA5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 				Test Apprentissage chez Verisure</a:t>
            </a:r>
            <a:br>
              <a:rPr lang="en-GB"/>
            </a:br>
            <a:r>
              <a:rPr lang="en-GB"/>
              <a:t>			</a:t>
            </a:r>
          </a:p>
        </p:txBody>
      </p:sp>
      <p:sp>
        <p:nvSpPr>
          <p:cNvPr id="5" name="TextBox 83">
            <a:extLst>
              <a:ext uri="{FF2B5EF4-FFF2-40B4-BE49-F238E27FC236}">
                <a16:creationId xmlns:a16="http://schemas.microsoft.com/office/drawing/2014/main" id="{EF72F9E9-567E-4218-9D59-41CA60FCF61A}"/>
              </a:ext>
            </a:extLst>
          </p:cNvPr>
          <p:cNvSpPr txBox="1"/>
          <p:nvPr/>
        </p:nvSpPr>
        <p:spPr>
          <a:xfrm>
            <a:off x="4826642" y="2907700"/>
            <a:ext cx="2722205" cy="31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67" b="0" i="1" u="none" strike="noStrike" kern="1200" cap="none" spc="0" baseline="0">
                <a:solidFill>
                  <a:srgbClr val="000000"/>
                </a:solidFill>
                <a:uFillTx/>
                <a:latin typeface="Arial Rounded MT Bold"/>
              </a:rPr>
              <a:t>By Salif SAWADOGO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1A7B8C5B-8BEE-42DD-9A0C-E4C370798CC8}"/>
              </a:ext>
            </a:extLst>
          </p:cNvPr>
          <p:cNvSpPr txBox="1"/>
          <p:nvPr/>
        </p:nvSpPr>
        <p:spPr>
          <a:xfrm>
            <a:off x="10096978" y="6406624"/>
            <a:ext cx="419003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Novembre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6FCDF125-931C-4251-91BB-750E35618910}"/>
              </a:ext>
            </a:extLst>
          </p:cNvPr>
          <p:cNvSpPr txBox="1"/>
          <p:nvPr/>
        </p:nvSpPr>
        <p:spPr>
          <a:xfrm>
            <a:off x="1041400" y="132377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Outils et Hypothèses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7C10B1-09F8-4FE9-BAC8-55E981516C05}"/>
              </a:ext>
            </a:extLst>
          </p:cNvPr>
          <p:cNvSpPr txBox="1"/>
          <p:nvPr/>
        </p:nvSpPr>
        <p:spPr>
          <a:xfrm>
            <a:off x="931333" y="679981"/>
            <a:ext cx="10329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Pour résoudre ce problème, nous pouvons le faire sur SQL ou sur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Toutes les étapes de calculs sont bien renseignées dans le notebook python (généré sous format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Néanmoins, pour </a:t>
            </a:r>
            <a:r>
              <a:rPr lang="fr-FR" sz="1800" dirty="0" err="1"/>
              <a:t>sql</a:t>
            </a:r>
            <a:r>
              <a:rPr lang="fr-FR" sz="1800" dirty="0"/>
              <a:t> un script est fourni et nous supposons ce qui suit: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A2B3A4-D007-47A1-891C-07631EDA8658}"/>
              </a:ext>
            </a:extLst>
          </p:cNvPr>
          <p:cNvSpPr txBox="1"/>
          <p:nvPr/>
        </p:nvSpPr>
        <p:spPr>
          <a:xfrm>
            <a:off x="3979334" y="2218266"/>
            <a:ext cx="355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Base de données : </a:t>
            </a:r>
            <a:r>
              <a:rPr lang="fr-FR" b="1" dirty="0"/>
              <a:t>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7A609-A296-47B9-9212-C3F239482C2B}"/>
              </a:ext>
            </a:extLst>
          </p:cNvPr>
          <p:cNvSpPr txBox="1"/>
          <p:nvPr/>
        </p:nvSpPr>
        <p:spPr>
          <a:xfrm>
            <a:off x="6857999" y="3668713"/>
            <a:ext cx="24606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Tables: </a:t>
            </a:r>
            <a:r>
              <a:rPr lang="fr-FR" b="1" dirty="0"/>
              <a:t>Sales (RDV-Ventes-</a:t>
            </a:r>
            <a:r>
              <a:rPr lang="fr-FR" b="1" dirty="0" err="1"/>
              <a:t>install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CF03C1-7538-4EFF-BA9A-41F295B62859}"/>
              </a:ext>
            </a:extLst>
          </p:cNvPr>
          <p:cNvSpPr txBox="1"/>
          <p:nvPr/>
        </p:nvSpPr>
        <p:spPr>
          <a:xfrm>
            <a:off x="3098801" y="3668713"/>
            <a:ext cx="152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Tables: </a:t>
            </a:r>
            <a:r>
              <a:rPr lang="fr-FR" b="1" dirty="0" err="1"/>
              <a:t>Users</a:t>
            </a:r>
            <a:endParaRPr lang="fr-FR" b="1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FBAF97-0123-4E28-8618-CD19C7DB6EF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860801" y="2587598"/>
            <a:ext cx="1896533" cy="108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62A45DE-CCF8-4A59-9827-FD0484DD657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57334" y="2587598"/>
            <a:ext cx="2330996" cy="1081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F5E5648-7379-457E-BF53-E3D79B003C16}"/>
              </a:ext>
            </a:extLst>
          </p:cNvPr>
          <p:cNvSpPr txBox="1"/>
          <p:nvPr/>
        </p:nvSpPr>
        <p:spPr>
          <a:xfrm>
            <a:off x="2675467" y="5044831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nom des variables dans les deux tables, nous gardons les racines des noms des colonnes d’origine (fichier </a:t>
            </a:r>
            <a:r>
              <a:rPr lang="fr-FR" dirty="0" err="1"/>
              <a:t>excel</a:t>
            </a:r>
            <a:r>
              <a:rPr lang="fr-FR" dirty="0"/>
              <a:t>).</a:t>
            </a:r>
          </a:p>
          <a:p>
            <a:r>
              <a:rPr lang="fr-FR" dirty="0"/>
              <a:t>En général, nous supprimons les espaces par un séparateur ‘ _ ’ .</a:t>
            </a:r>
          </a:p>
          <a:p>
            <a:r>
              <a:rPr lang="fr-FR" dirty="0"/>
              <a:t>Exemple : la colonne Code Agence devient </a:t>
            </a:r>
            <a:r>
              <a:rPr lang="fr-FR" dirty="0" err="1"/>
              <a:t>Code_agence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5335B5-1A7B-41C7-97DF-72718757E69A}"/>
              </a:ext>
            </a:extLst>
          </p:cNvPr>
          <p:cNvSpPr txBox="1"/>
          <p:nvPr/>
        </p:nvSpPr>
        <p:spPr>
          <a:xfrm>
            <a:off x="2277533" y="2266680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8EE0122-0BBE-45E1-81C6-85CB5FC29672}"/>
              </a:ext>
            </a:extLst>
          </p:cNvPr>
          <p:cNvSpPr txBox="1"/>
          <p:nvPr/>
        </p:nvSpPr>
        <p:spPr>
          <a:xfrm>
            <a:off x="2192865" y="5044831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D9F4AB2-E8E6-4887-9E5B-1555B94D9D2B}"/>
              </a:ext>
            </a:extLst>
          </p:cNvPr>
          <p:cNvSpPr txBox="1"/>
          <p:nvPr/>
        </p:nvSpPr>
        <p:spPr>
          <a:xfrm>
            <a:off x="1176865" y="330201"/>
            <a:ext cx="4461933" cy="4975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dirty="0">
                <a:solidFill>
                  <a:srgbClr val="C00000"/>
                </a:solidFill>
              </a:rPr>
              <a:t>Définition de la région de l’analyse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225363-30D6-48F0-974E-BCC9AC659A02}"/>
              </a:ext>
            </a:extLst>
          </p:cNvPr>
          <p:cNvSpPr txBox="1"/>
          <p:nvPr/>
        </p:nvSpPr>
        <p:spPr>
          <a:xfrm>
            <a:off x="2918715" y="1482022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La </a:t>
            </a:r>
            <a:r>
              <a:rPr lang="fr-FR" sz="1800" dirty="0" err="1"/>
              <a:t>region</a:t>
            </a:r>
            <a:r>
              <a:rPr lang="fr-FR" sz="1800" dirty="0"/>
              <a:t> IDF Ouest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les fiches vendues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130936-1814-44DF-9D68-EC7027C243F3}"/>
              </a:ext>
            </a:extLst>
          </p:cNvPr>
          <p:cNvSpPr txBox="1"/>
          <p:nvPr/>
        </p:nvSpPr>
        <p:spPr>
          <a:xfrm>
            <a:off x="2754328" y="4607906"/>
            <a:ext cx="412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La </a:t>
            </a:r>
            <a:r>
              <a:rPr lang="fr-FR" sz="1800" dirty="0" err="1"/>
              <a:t>region</a:t>
            </a:r>
            <a:r>
              <a:rPr lang="fr-FR" sz="1800" dirty="0"/>
              <a:t> IDF Ouest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Les divisions concernées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Les fonctions </a:t>
            </a:r>
            <a:r>
              <a:rPr lang="fr-FR" dirty="0" err="1"/>
              <a:t>considerées</a:t>
            </a:r>
            <a:r>
              <a:rPr lang="fr-FR" dirty="0"/>
              <a:t> comme </a:t>
            </a:r>
            <a:r>
              <a:rPr lang="fr-FR" dirty="0" err="1"/>
              <a:t>etp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25A17D-E0AA-4A93-9BBB-062331EFAE8D}"/>
              </a:ext>
            </a:extLst>
          </p:cNvPr>
          <p:cNvSpPr txBox="1"/>
          <p:nvPr/>
        </p:nvSpPr>
        <p:spPr>
          <a:xfrm>
            <a:off x="2003461" y="1033315"/>
            <a:ext cx="305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Table :RDV-Ventes-</a:t>
            </a:r>
            <a:r>
              <a:rPr lang="fr-FR" i="1" dirty="0" err="1"/>
              <a:t>Instals</a:t>
            </a:r>
            <a:endParaRPr lang="fr-FR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52D2AB-CE64-4A74-864D-0C634C52BE6C}"/>
              </a:ext>
            </a:extLst>
          </p:cNvPr>
          <p:cNvSpPr txBox="1"/>
          <p:nvPr/>
        </p:nvSpPr>
        <p:spPr>
          <a:xfrm>
            <a:off x="2004315" y="4238574"/>
            <a:ext cx="305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Table :USERS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D1D820B0-5BC9-4F76-8131-66CF9F57C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53543"/>
              </p:ext>
            </p:extLst>
          </p:nvPr>
        </p:nvGraphicFramePr>
        <p:xfrm>
          <a:off x="9181387" y="710200"/>
          <a:ext cx="1473200" cy="200533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9852109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2363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Agence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616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418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643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4706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532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345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976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07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07664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59ABBB99-F3EE-462E-B670-BAFD6ECD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95549"/>
              </p:ext>
            </p:extLst>
          </p:nvPr>
        </p:nvGraphicFramePr>
        <p:xfrm>
          <a:off x="9273285" y="4142471"/>
          <a:ext cx="1459786" cy="1854200"/>
        </p:xfrm>
        <a:graphic>
          <a:graphicData uri="http://schemas.openxmlformats.org/drawingml/2006/table">
            <a:tbl>
              <a:tblPr/>
              <a:tblGrid>
                <a:gridCol w="729893">
                  <a:extLst>
                    <a:ext uri="{9D8B030D-6E8A-4147-A177-3AD203B41FA5}">
                      <a16:colId xmlns:a16="http://schemas.microsoft.com/office/drawing/2014/main" val="3738143311"/>
                    </a:ext>
                  </a:extLst>
                </a:gridCol>
                <a:gridCol w="729893">
                  <a:extLst>
                    <a:ext uri="{9D8B030D-6E8A-4147-A177-3AD203B41FA5}">
                      <a16:colId xmlns:a16="http://schemas.microsoft.com/office/drawing/2014/main" val="42398947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ETP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935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0309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210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8296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004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011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50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57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05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53134"/>
                  </a:ext>
                </a:extLst>
              </a:tr>
            </a:tbl>
          </a:graphicData>
        </a:graphic>
      </p:graphicFrame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DB86400-3852-4BBE-BA1D-633E67B80307}"/>
              </a:ext>
            </a:extLst>
          </p:cNvPr>
          <p:cNvSpPr/>
          <p:nvPr/>
        </p:nvSpPr>
        <p:spPr>
          <a:xfrm>
            <a:off x="7417942" y="1561672"/>
            <a:ext cx="739739" cy="3184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output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F577A908-2C57-4F68-94C6-30E12354A93E}"/>
              </a:ext>
            </a:extLst>
          </p:cNvPr>
          <p:cNvSpPr/>
          <p:nvPr/>
        </p:nvSpPr>
        <p:spPr>
          <a:xfrm>
            <a:off x="7459039" y="4751072"/>
            <a:ext cx="739739" cy="3184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821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9C2F1-62CA-4C9E-AC2B-079DBE8F6AF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041" y="-68661"/>
            <a:ext cx="7934888" cy="729510"/>
          </a:xfrm>
        </p:spPr>
        <p:txBody>
          <a:bodyPr>
            <a:normAutofit/>
          </a:bodyPr>
          <a:lstStyle/>
          <a:p>
            <a:pPr lvl="0"/>
            <a:r>
              <a:rPr lang="fr-FR" sz="1800" dirty="0">
                <a:latin typeface="+mn-lt"/>
              </a:rPr>
              <a:t>Pour calculer le nombre de ventes par personnes, il nous faut les deux tables</a:t>
            </a:r>
          </a:p>
        </p:txBody>
      </p:sp>
      <p:grpSp>
        <p:nvGrpSpPr>
          <p:cNvPr id="3" name="Diagramme 4">
            <a:extLst>
              <a:ext uri="{FF2B5EF4-FFF2-40B4-BE49-F238E27FC236}">
                <a16:creationId xmlns:a16="http://schemas.microsoft.com/office/drawing/2014/main" id="{E467B6CD-C345-4CA0-8DCD-6B2752598609}"/>
              </a:ext>
            </a:extLst>
          </p:cNvPr>
          <p:cNvGrpSpPr/>
          <p:nvPr/>
        </p:nvGrpSpPr>
        <p:grpSpPr>
          <a:xfrm>
            <a:off x="1171254" y="745072"/>
            <a:ext cx="5837365" cy="4135120"/>
            <a:chOff x="3666185" y="1464740"/>
            <a:chExt cx="4800472" cy="575320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39B719D0-DA23-48D0-8E15-282BE3D6FA9C}"/>
                </a:ext>
              </a:extLst>
            </p:cNvPr>
            <p:cNvSpPr/>
            <p:nvPr/>
          </p:nvSpPr>
          <p:spPr>
            <a:xfrm>
              <a:off x="3904826" y="1659462"/>
              <a:ext cx="4368802" cy="151722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6CCBE">
                <a:alpha val="4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FF6143F-8837-408B-A58C-1FA8A59372FE}"/>
                </a:ext>
              </a:extLst>
            </p:cNvPr>
            <p:cNvSpPr/>
            <p:nvPr/>
          </p:nvSpPr>
          <p:spPr>
            <a:xfrm>
              <a:off x="5672663" y="5374642"/>
              <a:ext cx="846670" cy="541864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-270"/>
                <a:gd name="f11" fmla="+- 0 0 -90"/>
                <a:gd name="f12" fmla="*/ f5 1 21600"/>
                <a:gd name="f13" fmla="*/ f6 1 21600"/>
                <a:gd name="f14" fmla="pin 0 f1 10800"/>
                <a:gd name="f15" fmla="pin 0 f0 21600"/>
                <a:gd name="f16" fmla="*/ f10 f2 1"/>
                <a:gd name="f17" fmla="*/ f11 f2 1"/>
                <a:gd name="f18" fmla="val f14"/>
                <a:gd name="f19" fmla="val f15"/>
                <a:gd name="f20" fmla="+- 21600 0 f14"/>
                <a:gd name="f21" fmla="*/ f14 f12 1"/>
                <a:gd name="f22" fmla="*/ f15 f13 1"/>
                <a:gd name="f23" fmla="*/ 0 f13 1"/>
                <a:gd name="f24" fmla="*/ 0 f12 1"/>
                <a:gd name="f25" fmla="*/ f16 1 f4"/>
                <a:gd name="f26" fmla="*/ 21600 f12 1"/>
                <a:gd name="f27" fmla="*/ f17 1 f4"/>
                <a:gd name="f28" fmla="+- 21600 0 f19"/>
                <a:gd name="f29" fmla="*/ f18 f12 1"/>
                <a:gd name="f30" fmla="*/ f20 f12 1"/>
                <a:gd name="f31" fmla="*/ f19 f13 1"/>
                <a:gd name="f32" fmla="+- f25 0 f3"/>
                <a:gd name="f33" fmla="+- f27 0 f3"/>
                <a:gd name="f34" fmla="*/ f28 f18 1"/>
                <a:gd name="f35" fmla="*/ f34 1 10800"/>
                <a:gd name="f36" fmla="+- f19 f35 0"/>
                <a:gd name="f37" fmla="*/ f36 f13 1"/>
              </a:gdLst>
              <a:ahLst>
                <a:ahXY gdRefX="f1" minX="f7" maxX="f9" gdRefY="f0" minY="f7" maxY="f8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4" y="f31"/>
                </a:cxn>
                <a:cxn ang="f33">
                  <a:pos x="f26" y="f31"/>
                </a:cxn>
              </a:cxnLst>
              <a:rect l="f29" t="f23" r="f30" b="f37"/>
              <a:pathLst>
                <a:path w="21600" h="21600">
                  <a:moveTo>
                    <a:pt x="f18" y="f7"/>
                  </a:moveTo>
                  <a:lnTo>
                    <a:pt x="f18" y="f19"/>
                  </a:lnTo>
                  <a:lnTo>
                    <a:pt x="f7" y="f19"/>
                  </a:lnTo>
                  <a:lnTo>
                    <a:pt x="f9" y="f8"/>
                  </a:lnTo>
                  <a:lnTo>
                    <a:pt x="f8" y="f19"/>
                  </a:lnTo>
                  <a:lnTo>
                    <a:pt x="f20" y="f19"/>
                  </a:lnTo>
                  <a:lnTo>
                    <a:pt x="f20" y="f7"/>
                  </a:lnTo>
                  <a:close/>
                </a:path>
              </a:pathLst>
            </a:custGeom>
            <a:solidFill>
              <a:srgbClr val="E1E1E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49F4ECC-B5FF-489D-9ED8-ECDF0BB7FE9C}"/>
                </a:ext>
              </a:extLst>
            </p:cNvPr>
            <p:cNvSpPr/>
            <p:nvPr/>
          </p:nvSpPr>
          <p:spPr>
            <a:xfrm>
              <a:off x="3725329" y="6201943"/>
              <a:ext cx="4402661" cy="1015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64000"/>
                <a:gd name="f7" fmla="val 1016000"/>
                <a:gd name="f8" fmla="+- 0 0 -90"/>
                <a:gd name="f9" fmla="*/ f3 1 4064000"/>
                <a:gd name="f10" fmla="*/ f4 1 10160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4064000"/>
                <a:gd name="f19" fmla="*/ f15 1 1016000"/>
                <a:gd name="f20" fmla="*/ 0 f16 1"/>
                <a:gd name="f21" fmla="*/ 0 f15 1"/>
                <a:gd name="f22" fmla="*/ 4064000 f16 1"/>
                <a:gd name="f23" fmla="*/ 1016000 f15 1"/>
                <a:gd name="f24" fmla="+- f17 0 f1"/>
                <a:gd name="f25" fmla="*/ f20 1 4064000"/>
                <a:gd name="f26" fmla="*/ f21 1 1016000"/>
                <a:gd name="f27" fmla="*/ f22 1 4064000"/>
                <a:gd name="f28" fmla="*/ f23 1 10160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4064000" h="1016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70691" tIns="170691" rIns="170691" bIns="170691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      nombre de ventes par personnes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58A4220-2DB1-4A55-969F-CA3EF5B32F64}"/>
                </a:ext>
              </a:extLst>
            </p:cNvPr>
            <p:cNvSpPr/>
            <p:nvPr/>
          </p:nvSpPr>
          <p:spPr>
            <a:xfrm>
              <a:off x="5493175" y="3293869"/>
              <a:ext cx="1524003" cy="152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24000"/>
                <a:gd name="f7" fmla="val 762000"/>
                <a:gd name="f8" fmla="val 341159"/>
                <a:gd name="f9" fmla="val 1182841"/>
                <a:gd name="f10" fmla="+- 0 0 -90"/>
                <a:gd name="f11" fmla="*/ f3 1 1524000"/>
                <a:gd name="f12" fmla="*/ f4 1 1524000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1524000"/>
                <a:gd name="f19" fmla="*/ 0 f16 1"/>
                <a:gd name="f20" fmla="*/ 762000 f16 1"/>
                <a:gd name="f21" fmla="*/ 1524000 f16 1"/>
                <a:gd name="f22" fmla="+- f17 0 f1"/>
                <a:gd name="f23" fmla="*/ f19 1 1524000"/>
                <a:gd name="f24" fmla="*/ f20 1 1524000"/>
                <a:gd name="f25" fmla="*/ f21 1 1524000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1524000" h="1524000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53663" tIns="253663" rIns="253663" bIns="25366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RDV-Ventes-Instals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C0C04CFD-E620-436C-852D-FCAA867D68B7}"/>
                </a:ext>
              </a:extLst>
            </p:cNvPr>
            <p:cNvSpPr/>
            <p:nvPr/>
          </p:nvSpPr>
          <p:spPr>
            <a:xfrm>
              <a:off x="4402662" y="2150531"/>
              <a:ext cx="1524003" cy="152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24000"/>
                <a:gd name="f7" fmla="val 762000"/>
                <a:gd name="f8" fmla="val 341159"/>
                <a:gd name="f9" fmla="val 1182841"/>
                <a:gd name="f10" fmla="+- 0 0 -90"/>
                <a:gd name="f11" fmla="*/ f3 1 1524000"/>
                <a:gd name="f12" fmla="*/ f4 1 1524000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1524000"/>
                <a:gd name="f19" fmla="*/ 0 f16 1"/>
                <a:gd name="f20" fmla="*/ 762000 f16 1"/>
                <a:gd name="f21" fmla="*/ 1524000 f16 1"/>
                <a:gd name="f22" fmla="+- f17 0 f1"/>
                <a:gd name="f23" fmla="*/ f19 1 1524000"/>
                <a:gd name="f24" fmla="*/ f20 1 1524000"/>
                <a:gd name="f25" fmla="*/ f21 1 1524000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1524000" h="1524000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B43500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53663" tIns="253663" rIns="253663" bIns="25366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Users</a:t>
              </a:r>
              <a:endParaRPr lang="fr-FR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E470C32-4414-40AD-9202-EFB46C0DFCCA}"/>
                </a:ext>
              </a:extLst>
            </p:cNvPr>
            <p:cNvSpPr/>
            <p:nvPr/>
          </p:nvSpPr>
          <p:spPr>
            <a:xfrm>
              <a:off x="3666185" y="1464740"/>
              <a:ext cx="4800472" cy="3793068"/>
            </a:xfrm>
            <a:custGeom>
              <a:avLst/>
              <a:gdLst>
                <a:gd name="f0" fmla="val 10800000"/>
                <a:gd name="f1" fmla="val 5400000"/>
                <a:gd name="f2" fmla="val w"/>
                <a:gd name="f3" fmla="val h"/>
                <a:gd name="f4" fmla="val ss"/>
                <a:gd name="f5" fmla="val 0"/>
                <a:gd name="f6" fmla="*/ 5419351 1 1725033"/>
                <a:gd name="f7" fmla="*/ 0 0 1"/>
                <a:gd name="f8" fmla="+- 0 0 21600000"/>
                <a:gd name="f9" fmla="abs f2"/>
                <a:gd name="f10" fmla="abs f3"/>
                <a:gd name="f11" fmla="abs f4"/>
                <a:gd name="f12" fmla="val f5"/>
                <a:gd name="f13" fmla="+- 480000 f1 0"/>
                <a:gd name="f14" fmla="?: f9 f2 1"/>
                <a:gd name="f15" fmla="?: f10 f3 1"/>
                <a:gd name="f16" fmla="?: f11 f4 1"/>
                <a:gd name="f17" fmla="*/ f13 f6 1"/>
                <a:gd name="f18" fmla="*/ f14 1 21600"/>
                <a:gd name="f19" fmla="*/ f15 1 21600"/>
                <a:gd name="f20" fmla="*/ 21600 f14 1"/>
                <a:gd name="f21" fmla="*/ 21600 f15 1"/>
                <a:gd name="f22" fmla="*/ f17 1 f0"/>
                <a:gd name="f23" fmla="min f19 f18"/>
                <a:gd name="f24" fmla="*/ f20 1 f16"/>
                <a:gd name="f25" fmla="*/ f21 1 f16"/>
                <a:gd name="f26" fmla="+- 0 0 f22"/>
                <a:gd name="f27" fmla="val f24"/>
                <a:gd name="f28" fmla="val f25"/>
                <a:gd name="f29" fmla="+- 0 0 f26"/>
                <a:gd name="f30" fmla="*/ f12 f23 1"/>
                <a:gd name="f31" fmla="+- f28 0 f12"/>
                <a:gd name="f32" fmla="+- f27 0 f12"/>
                <a:gd name="f33" fmla="*/ f29 f0 1"/>
                <a:gd name="f34" fmla="*/ f27 f23 1"/>
                <a:gd name="f35" fmla="*/ f28 f23 1"/>
                <a:gd name="f36" fmla="*/ f31 1 4"/>
                <a:gd name="f37" fmla="*/ f32 1 2"/>
                <a:gd name="f38" fmla="min f32 f31"/>
                <a:gd name="f39" fmla="*/ f33 1 f6"/>
                <a:gd name="f40" fmla="+- f12 f37 0"/>
                <a:gd name="f41" fmla="*/ f38 1 20"/>
                <a:gd name="f42" fmla="+- f39 0 f1"/>
                <a:gd name="f43" fmla="*/ f37 1 4"/>
                <a:gd name="f44" fmla="*/ f36 1 4"/>
                <a:gd name="f45" fmla="*/ f37 f36 1"/>
                <a:gd name="f46" fmla="*/ f37 f23 1"/>
                <a:gd name="f47" fmla="*/ f36 f23 1"/>
                <a:gd name="f48" fmla="+- f37 0 f41"/>
                <a:gd name="f49" fmla="+- f36 0 f41"/>
                <a:gd name="f50" fmla="cos 1 f42"/>
                <a:gd name="f51" fmla="sin 1 f42"/>
                <a:gd name="f52" fmla="*/ f43 f44 1"/>
                <a:gd name="f53" fmla="+- f28 0 f44"/>
                <a:gd name="f54" fmla="*/ f43 f23 1"/>
                <a:gd name="f55" fmla="*/ f44 f23 1"/>
                <a:gd name="f56" fmla="+- 0 0 f50"/>
                <a:gd name="f57" fmla="+- 0 0 f51"/>
                <a:gd name="f58" fmla="+- f37 0 f48"/>
                <a:gd name="f59" fmla="*/ f48 f23 1"/>
                <a:gd name="f60" fmla="*/ f49 f23 1"/>
                <a:gd name="f61" fmla="+- 0 0 f56"/>
                <a:gd name="f62" fmla="+- 0 0 f57"/>
                <a:gd name="f63" fmla="*/ f58 f23 1"/>
                <a:gd name="f64" fmla="*/ f61 f37 1"/>
                <a:gd name="f65" fmla="*/ f62 f36 1"/>
                <a:gd name="f66" fmla="+- 0 0 f64"/>
                <a:gd name="f67" fmla="+- 0 0 f65"/>
                <a:gd name="f68" fmla="+- 0 0 f66"/>
                <a:gd name="f69" fmla="+- 0 0 f67"/>
                <a:gd name="f70" fmla="at2 f68 f69"/>
                <a:gd name="f71" fmla="+- f70 f1 0"/>
                <a:gd name="f72" fmla="*/ f71 f6 1"/>
                <a:gd name="f73" fmla="*/ f72 1 f0"/>
                <a:gd name="f74" fmla="+- 0 0 f73"/>
                <a:gd name="f75" fmla="val f74"/>
                <a:gd name="f76" fmla="+- 0 0 f75"/>
                <a:gd name="f77" fmla="*/ f76 f0 1"/>
                <a:gd name="f78" fmla="*/ f77 1 f6"/>
                <a:gd name="f79" fmla="+- f78 0 f1"/>
                <a:gd name="f80" fmla="*/ f79 2 1"/>
                <a:gd name="f81" fmla="+- f0 0 f79"/>
                <a:gd name="f82" fmla="+- f79 f1 0"/>
                <a:gd name="f83" fmla="+- f0 f80 0"/>
                <a:gd name="f84" fmla="+- f0 0 f80"/>
                <a:gd name="f85" fmla="+- f81 f1 0"/>
                <a:gd name="f86" fmla="*/ f82 f6 1"/>
                <a:gd name="f87" fmla="*/ f85 f6 1"/>
                <a:gd name="f88" fmla="*/ f86 1 f0"/>
                <a:gd name="f89" fmla="*/ f87 1 f0"/>
                <a:gd name="f90" fmla="+- 0 0 f88"/>
                <a:gd name="f91" fmla="+- 0 0 f89"/>
                <a:gd name="f92" fmla="+- 0 0 f90"/>
                <a:gd name="f93" fmla="+- 0 0 f91"/>
                <a:gd name="f94" fmla="*/ f92 f0 1"/>
                <a:gd name="f95" fmla="*/ f93 f0 1"/>
                <a:gd name="f96" fmla="*/ f94 1 f6"/>
                <a:gd name="f97" fmla="*/ f95 1 f6"/>
                <a:gd name="f98" fmla="+- f96 0 f1"/>
                <a:gd name="f99" fmla="+- f97 0 f1"/>
                <a:gd name="f100" fmla="cos 1 f98"/>
                <a:gd name="f101" fmla="sin 1 f98"/>
                <a:gd name="f102" fmla="cos 1 f99"/>
                <a:gd name="f103" fmla="sin 1 f99"/>
                <a:gd name="f104" fmla="+- 0 0 f100"/>
                <a:gd name="f105" fmla="+- 0 0 f101"/>
                <a:gd name="f106" fmla="+- 0 0 f102"/>
                <a:gd name="f107" fmla="+- 0 0 f103"/>
                <a:gd name="f108" fmla="+- 0 0 f104"/>
                <a:gd name="f109" fmla="+- 0 0 f105"/>
                <a:gd name="f110" fmla="+- 0 0 f106"/>
                <a:gd name="f111" fmla="+- 0 0 f107"/>
                <a:gd name="f112" fmla="*/ f108 f44 1"/>
                <a:gd name="f113" fmla="*/ f109 f43 1"/>
                <a:gd name="f114" fmla="*/ f110 f36 1"/>
                <a:gd name="f115" fmla="*/ f111 f37 1"/>
                <a:gd name="f116" fmla="*/ f112 f112 1"/>
                <a:gd name="f117" fmla="*/ f113 f113 1"/>
                <a:gd name="f118" fmla="*/ f114 f114 1"/>
                <a:gd name="f119" fmla="*/ f115 f115 1"/>
                <a:gd name="f120" fmla="+- f116 f117 0"/>
                <a:gd name="f121" fmla="+- f118 f119 0"/>
                <a:gd name="f122" fmla="+- f120 f7 0"/>
                <a:gd name="f123" fmla="+- f121 f7 0"/>
                <a:gd name="f124" fmla="sqrt f122"/>
                <a:gd name="f125" fmla="sqrt f123"/>
                <a:gd name="f126" fmla="*/ f52 1 f124"/>
                <a:gd name="f127" fmla="*/ f45 1 f125"/>
                <a:gd name="f128" fmla="*/ f108 f126 1"/>
                <a:gd name="f129" fmla="*/ f109 f126 1"/>
                <a:gd name="f130" fmla="*/ f110 f127 1"/>
                <a:gd name="f131" fmla="*/ f111 f127 1"/>
                <a:gd name="f132" fmla="+- f40 f128 0"/>
                <a:gd name="f133" fmla="+- f53 f129 0"/>
                <a:gd name="f134" fmla="+- f40 f130 0"/>
                <a:gd name="f135" fmla="+- f36 f131 0"/>
                <a:gd name="f136" fmla="*/ f132 f23 1"/>
                <a:gd name="f137" fmla="*/ f133 f23 1"/>
                <a:gd name="f138" fmla="*/ f134 f23 1"/>
                <a:gd name="f139" fmla="*/ f135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0" r="f34" b="f35"/>
              <a:pathLst>
                <a:path>
                  <a:moveTo>
                    <a:pt x="f138" y="f139"/>
                  </a:moveTo>
                  <a:arcTo wR="f46" hR="f47" stAng="f81" swAng="f83"/>
                  <a:lnTo>
                    <a:pt x="f136" y="f137"/>
                  </a:lnTo>
                  <a:arcTo wR="f54" hR="f55" stAng="f79" swAng="f84"/>
                  <a:close/>
                  <a:moveTo>
                    <a:pt x="f63" y="f47"/>
                  </a:moveTo>
                  <a:arcTo wR="f59" hR="f60" stAng="f0" swAng="f8"/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6345" cap="flat">
              <a:solidFill>
                <a:srgbClr val="ED7D31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A623B11-E78B-4F12-A10B-9303AE7F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86512"/>
              </p:ext>
            </p:extLst>
          </p:nvPr>
        </p:nvGraphicFramePr>
        <p:xfrm>
          <a:off x="2245335" y="4800484"/>
          <a:ext cx="3670300" cy="18542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71872791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47395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75166637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41960991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Agence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ETP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by person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94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982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91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73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041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325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240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912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444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7206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A2D5687-8C06-4769-89E6-424C67DD5010}"/>
              </a:ext>
            </a:extLst>
          </p:cNvPr>
          <p:cNvSpPr txBox="1"/>
          <p:nvPr/>
        </p:nvSpPr>
        <p:spPr>
          <a:xfrm>
            <a:off x="3434185" y="3989258"/>
            <a:ext cx="138343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279</Words>
  <Application>Microsoft Office PowerPoint</Application>
  <PresentationFormat>Grand écran</PresentationFormat>
  <Paragraphs>112</Paragraphs>
  <Slides>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Thème Office</vt:lpstr>
      <vt:lpstr>     Test Apprentissage chez Verisure    </vt:lpstr>
      <vt:lpstr>Présentation PowerPoint</vt:lpstr>
      <vt:lpstr>Présentation PowerPoint</vt:lpstr>
      <vt:lpstr>Pour calculer le nombre de ventes par personnes, il nous faut les deux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Salif Sawadogo</dc:creator>
  <cp:lastModifiedBy>Salif Sawadogo</cp:lastModifiedBy>
  <cp:revision>19</cp:revision>
  <dcterms:created xsi:type="dcterms:W3CDTF">2021-10-19T17:55:26Z</dcterms:created>
  <dcterms:modified xsi:type="dcterms:W3CDTF">2021-11-13T01:11:29Z</dcterms:modified>
</cp:coreProperties>
</file>