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62"/>
  </p:sldMasterIdLst>
  <p:notesMasterIdLst>
    <p:notesMasterId r:id="rId103"/>
  </p:notesMasterIdLst>
  <p:handoutMasterIdLst>
    <p:handoutMasterId r:id="rId104"/>
  </p:handoutMasterIdLst>
  <p:sldIdLst>
    <p:sldId id="257" r:id="rId63"/>
    <p:sldId id="258" r:id="rId64"/>
    <p:sldId id="259" r:id="rId65"/>
    <p:sldId id="266" r:id="rId66"/>
    <p:sldId id="293" r:id="rId67"/>
    <p:sldId id="331" r:id="rId68"/>
    <p:sldId id="332" r:id="rId69"/>
    <p:sldId id="294" r:id="rId70"/>
    <p:sldId id="334" r:id="rId71"/>
    <p:sldId id="336" r:id="rId72"/>
    <p:sldId id="333" r:id="rId73"/>
    <p:sldId id="337" r:id="rId74"/>
    <p:sldId id="338" r:id="rId75"/>
    <p:sldId id="286" r:id="rId76"/>
    <p:sldId id="339" r:id="rId77"/>
    <p:sldId id="340" r:id="rId78"/>
    <p:sldId id="341" r:id="rId79"/>
    <p:sldId id="342" r:id="rId80"/>
    <p:sldId id="343" r:id="rId81"/>
    <p:sldId id="344" r:id="rId82"/>
    <p:sldId id="292" r:id="rId83"/>
    <p:sldId id="345" r:id="rId84"/>
    <p:sldId id="346" r:id="rId85"/>
    <p:sldId id="295" r:id="rId86"/>
    <p:sldId id="296" r:id="rId87"/>
    <p:sldId id="347" r:id="rId88"/>
    <p:sldId id="348" r:id="rId89"/>
    <p:sldId id="349" r:id="rId90"/>
    <p:sldId id="297" r:id="rId91"/>
    <p:sldId id="350" r:id="rId92"/>
    <p:sldId id="357" r:id="rId93"/>
    <p:sldId id="352" r:id="rId94"/>
    <p:sldId id="351" r:id="rId95"/>
    <p:sldId id="298" r:id="rId96"/>
    <p:sldId id="299" r:id="rId97"/>
    <p:sldId id="353" r:id="rId98"/>
    <p:sldId id="300" r:id="rId99"/>
    <p:sldId id="355" r:id="rId100"/>
    <p:sldId id="356" r:id="rId101"/>
    <p:sldId id="271" r:id="rId102"/>
  </p:sldIdLst>
  <p:sldSz cx="9144000" cy="6858000" type="screen4x3"/>
  <p:notesSz cx="6669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434" autoAdjust="0"/>
  </p:normalViewPr>
  <p:slideViewPr>
    <p:cSldViewPr>
      <p:cViewPr varScale="1">
        <p:scale>
          <a:sx n="67" d="100"/>
          <a:sy n="67" d="100"/>
        </p:scale>
        <p:origin x="55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.xml"/><Relationship Id="rId68" Type="http://schemas.openxmlformats.org/officeDocument/2006/relationships/slide" Target="slides/slide6.xml"/><Relationship Id="rId84" Type="http://schemas.openxmlformats.org/officeDocument/2006/relationships/slide" Target="slides/slide22.xml"/><Relationship Id="rId89" Type="http://schemas.openxmlformats.org/officeDocument/2006/relationships/slide" Target="slides/slide27.xml"/><Relationship Id="rId16" Type="http://schemas.openxmlformats.org/officeDocument/2006/relationships/customXml" Target="../customXml/item16.xml"/><Relationship Id="rId107" Type="http://schemas.openxmlformats.org/officeDocument/2006/relationships/theme" Target="theme/theme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12.xml"/><Relationship Id="rId79" Type="http://schemas.openxmlformats.org/officeDocument/2006/relationships/slide" Target="slides/slide17.xml"/><Relationship Id="rId102" Type="http://schemas.openxmlformats.org/officeDocument/2006/relationships/slide" Target="slides/slide40.xml"/><Relationship Id="rId5" Type="http://schemas.openxmlformats.org/officeDocument/2006/relationships/customXml" Target="../customXml/item5.xml"/><Relationship Id="rId90" Type="http://schemas.openxmlformats.org/officeDocument/2006/relationships/slide" Target="slides/slide28.xml"/><Relationship Id="rId95" Type="http://schemas.openxmlformats.org/officeDocument/2006/relationships/slide" Target="slides/slide33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slide" Target="slides/slide2.xml"/><Relationship Id="rId69" Type="http://schemas.openxmlformats.org/officeDocument/2006/relationships/slide" Target="slides/slide7.xml"/><Relationship Id="rId80" Type="http://schemas.openxmlformats.org/officeDocument/2006/relationships/slide" Target="slides/slide18.xml"/><Relationship Id="rId85" Type="http://schemas.openxmlformats.org/officeDocument/2006/relationships/slide" Target="slides/slide2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Master" Target="slideMasters/slideMaster1.xml"/><Relationship Id="rId70" Type="http://schemas.openxmlformats.org/officeDocument/2006/relationships/slide" Target="slides/slide8.xml"/><Relationship Id="rId75" Type="http://schemas.openxmlformats.org/officeDocument/2006/relationships/slide" Target="slides/slide13.xml"/><Relationship Id="rId83" Type="http://schemas.openxmlformats.org/officeDocument/2006/relationships/slide" Target="slides/slide21.xml"/><Relationship Id="rId88" Type="http://schemas.openxmlformats.org/officeDocument/2006/relationships/slide" Target="slides/slide26.xml"/><Relationship Id="rId91" Type="http://schemas.openxmlformats.org/officeDocument/2006/relationships/slide" Target="slides/slide29.xml"/><Relationship Id="rId96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3.xml"/><Relationship Id="rId73" Type="http://schemas.openxmlformats.org/officeDocument/2006/relationships/slide" Target="slides/slide11.xml"/><Relationship Id="rId78" Type="http://schemas.openxmlformats.org/officeDocument/2006/relationships/slide" Target="slides/slide16.xml"/><Relationship Id="rId81" Type="http://schemas.openxmlformats.org/officeDocument/2006/relationships/slide" Target="slides/slide19.xml"/><Relationship Id="rId86" Type="http://schemas.openxmlformats.org/officeDocument/2006/relationships/slide" Target="slides/slide24.xml"/><Relationship Id="rId94" Type="http://schemas.openxmlformats.org/officeDocument/2006/relationships/slide" Target="slides/slide32.xml"/><Relationship Id="rId99" Type="http://schemas.openxmlformats.org/officeDocument/2006/relationships/slide" Target="slides/slide37.xml"/><Relationship Id="rId101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4.xml"/><Relationship Id="rId97" Type="http://schemas.openxmlformats.org/officeDocument/2006/relationships/slide" Target="slides/slide35.xml"/><Relationship Id="rId10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9.xml"/><Relationship Id="rId92" Type="http://schemas.openxmlformats.org/officeDocument/2006/relationships/slide" Target="slides/slide3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4.xml"/><Relationship Id="rId87" Type="http://schemas.openxmlformats.org/officeDocument/2006/relationships/slide" Target="slides/slide25.xml"/><Relationship Id="rId61" Type="http://schemas.openxmlformats.org/officeDocument/2006/relationships/customXml" Target="../customXml/item61.xml"/><Relationship Id="rId82" Type="http://schemas.openxmlformats.org/officeDocument/2006/relationships/slide" Target="slides/slide20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15.xml"/><Relationship Id="rId100" Type="http://schemas.openxmlformats.org/officeDocument/2006/relationships/slide" Target="slides/slide38.xml"/><Relationship Id="rId105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0.xml"/><Relationship Id="rId93" Type="http://schemas.openxmlformats.org/officeDocument/2006/relationships/slide" Target="slides/slide31.xml"/><Relationship Id="rId98" Type="http://schemas.openxmlformats.org/officeDocument/2006/relationships/slide" Target="slides/slide36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LFO\Downloads\API_FP.CPI.TOTL.ZG_DS2_fr_excel_v2_1226787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lasseur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0" i="0" baseline="0">
                <a:effectLst/>
              </a:rPr>
              <a:t>Taux d'inflation moyen annuel (IPC) (en %)</a:t>
            </a:r>
            <a:endParaRPr lang="fr-FR" sz="120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Data!$E$4:$AW$4</c:f>
              <c:strCache>
                <c:ptCount val="4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</c:strCache>
            </c:strRef>
          </c:cat>
          <c:val>
            <c:numRef>
              <c:f>Data!$E$22:$AW$22</c:f>
              <c:numCache>
                <c:formatCode>General</c:formatCode>
                <c:ptCount val="45"/>
                <c:pt idx="0">
                  <c:v>7.7881619937688598</c:v>
                </c:pt>
                <c:pt idx="1">
                  <c:v>18.5621387281079</c:v>
                </c:pt>
                <c:pt idx="2">
                  <c:v>1.6759095614017301</c:v>
                </c:pt>
                <c:pt idx="3">
                  <c:v>5.5742028291509902</c:v>
                </c:pt>
                <c:pt idx="4">
                  <c:v>1.84512319774994</c:v>
                </c:pt>
                <c:pt idx="5">
                  <c:v>-0.73025252266139495</c:v>
                </c:pt>
                <c:pt idx="6">
                  <c:v>2.3641060198333901</c:v>
                </c:pt>
                <c:pt idx="7">
                  <c:v>-4.3337539085690402</c:v>
                </c:pt>
                <c:pt idx="8">
                  <c:v>-0.28671368777002298</c:v>
                </c:pt>
                <c:pt idx="9">
                  <c:v>9.6555293576211607</c:v>
                </c:pt>
                <c:pt idx="10">
                  <c:v>1.7726033145133999</c:v>
                </c:pt>
                <c:pt idx="11">
                  <c:v>2.0612181799522702</c:v>
                </c:pt>
                <c:pt idx="12">
                  <c:v>-2.9233565586795698</c:v>
                </c:pt>
                <c:pt idx="13">
                  <c:v>7.6038903625430603</c:v>
                </c:pt>
                <c:pt idx="14">
                  <c:v>8.7196094542842193</c:v>
                </c:pt>
                <c:pt idx="15">
                  <c:v>18.756946605863401</c:v>
                </c:pt>
                <c:pt idx="16">
                  <c:v>-8.4007187782054409</c:v>
                </c:pt>
                <c:pt idx="17">
                  <c:v>29.9861042997141</c:v>
                </c:pt>
                <c:pt idx="18">
                  <c:v>8.2691400721404698</c:v>
                </c:pt>
                <c:pt idx="19">
                  <c:v>14.9934659503595</c:v>
                </c:pt>
                <c:pt idx="20">
                  <c:v>12.2026364968298</c:v>
                </c:pt>
                <c:pt idx="21">
                  <c:v>7.5557056044094404</c:v>
                </c:pt>
                <c:pt idx="22">
                  <c:v>12.059765208133699</c:v>
                </c:pt>
                <c:pt idx="23">
                  <c:v>8.1537627742042709</c:v>
                </c:pt>
                <c:pt idx="24">
                  <c:v>4.8469576818608502</c:v>
                </c:pt>
                <c:pt idx="25">
                  <c:v>6.90605782140464</c:v>
                </c:pt>
                <c:pt idx="26">
                  <c:v>-2.6117429247678299</c:v>
                </c:pt>
                <c:pt idx="27">
                  <c:v>-2.6817842351159502</c:v>
                </c:pt>
                <c:pt idx="28">
                  <c:v>4.2556160178594196</c:v>
                </c:pt>
                <c:pt idx="29">
                  <c:v>-0.48179871520332701</c:v>
                </c:pt>
                <c:pt idx="30">
                  <c:v>-0.50430338891893001</c:v>
                </c:pt>
                <c:pt idx="31">
                  <c:v>2.1626005271342401</c:v>
                </c:pt>
                <c:pt idx="32">
                  <c:v>-1.99113580736895</c:v>
                </c:pt>
                <c:pt idx="33">
                  <c:v>0.55345572354191697</c:v>
                </c:pt>
                <c:pt idx="34">
                  <c:v>25.1778762249963</c:v>
                </c:pt>
                <c:pt idx="35">
                  <c:v>7.4588449782832296</c:v>
                </c:pt>
                <c:pt idx="36">
                  <c:v>6.09780439121743</c:v>
                </c:pt>
                <c:pt idx="37">
                  <c:v>2.3186906217668199</c:v>
                </c:pt>
                <c:pt idx="38">
                  <c:v>5.0843334414532304</c:v>
                </c:pt>
                <c:pt idx="39">
                  <c:v>-1.0726136275953499</c:v>
                </c:pt>
                <c:pt idx="40">
                  <c:v>-0.304212168486795</c:v>
                </c:pt>
                <c:pt idx="41">
                  <c:v>5.0074329082237403</c:v>
                </c:pt>
                <c:pt idx="42">
                  <c:v>2.1756948066460802</c:v>
                </c:pt>
                <c:pt idx="43">
                  <c:v>2.0345657405381501</c:v>
                </c:pt>
                <c:pt idx="44">
                  <c:v>-0.40022870211547501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79-417B-8387-1C42D08F8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5455232"/>
        <c:axId val="345903488"/>
      </c:lineChart>
      <c:catAx>
        <c:axId val="34545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5903488"/>
        <c:crosses val="autoZero"/>
        <c:auto val="1"/>
        <c:lblAlgn val="ctr"/>
        <c:lblOffset val="100"/>
        <c:noMultiLvlLbl val="0"/>
      </c:catAx>
      <c:valAx>
        <c:axId val="34590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545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C4-41C8-868C-F58F79AD611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C4-41C8-868C-F58F79AD611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2C4-41C8-868C-F58F79AD611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2C4-41C8-868C-F58F79AD611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2C4-41C8-868C-F58F79AD611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2C4-41C8-868C-F58F79AD611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2C4-41C8-868C-F58F79AD611B}"/>
              </c:ext>
            </c:extLst>
          </c:dPt>
          <c:dLbls>
            <c:dLbl>
              <c:idx val="0"/>
              <c:layout>
                <c:manualLayout>
                  <c:x val="-1.3791221148012943E-2"/>
                  <c:y val="0.1217333761453675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C4-41C8-868C-F58F79AD611B}"/>
                </c:ext>
              </c:extLst>
            </c:dLbl>
            <c:dLbl>
              <c:idx val="1"/>
              <c:layout>
                <c:manualLayout>
                  <c:x val="-5.3555767081409446E-2"/>
                  <c:y val="0.1043021660159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C4-41C8-868C-F58F79AD611B}"/>
                </c:ext>
              </c:extLst>
            </c:dLbl>
            <c:dLbl>
              <c:idx val="2"/>
              <c:layout>
                <c:manualLayout>
                  <c:x val="-9.3959992137927009E-2"/>
                  <c:y val="6.24995272330706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611845854053112E-2"/>
                      <c:h val="8.496893301785975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2C4-41C8-868C-F58F79AD611B}"/>
                </c:ext>
              </c:extLst>
            </c:dLbl>
            <c:dLbl>
              <c:idx val="4"/>
              <c:layout>
                <c:manualLayout>
                  <c:x val="-8.4460742988576892E-2"/>
                  <c:y val="-1.03677461576764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2C4-41C8-868C-F58F79AD611B}"/>
                </c:ext>
              </c:extLst>
            </c:dLbl>
            <c:dLbl>
              <c:idx val="5"/>
              <c:layout>
                <c:manualLayout>
                  <c:x val="-6.5540822907371371E-2"/>
                  <c:y val="-3.30550811946226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212693308437722E-2"/>
                      <c:h val="7.171841714762822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62C4-41C8-868C-F58F79AD61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Feuil1!$C$1:$I$1</c:f>
              <c:strCache>
                <c:ptCount val="7"/>
                <c:pt idx="0">
                  <c:v>D(LOG_CHANGE_)</c:v>
                </c:pt>
                <c:pt idx="1">
                  <c:v>D(IPCFRANCE)</c:v>
                </c:pt>
                <c:pt idx="2">
                  <c:v>D(LOG_CI_)</c:v>
                </c:pt>
                <c:pt idx="3">
                  <c:v>D(LOG_FIDUCIARE_)</c:v>
                </c:pt>
                <c:pt idx="4">
                  <c:v>D(LOG_M1_)</c:v>
                </c:pt>
                <c:pt idx="5">
                  <c:v>D(LOG_M2_)</c:v>
                </c:pt>
                <c:pt idx="6">
                  <c:v>D(LOG_IPC_)</c:v>
                </c:pt>
              </c:strCache>
            </c:strRef>
          </c:cat>
          <c:val>
            <c:numRef>
              <c:f>Feuil1!$C$14:$I$14</c:f>
              <c:numCache>
                <c:formatCode>0.00</c:formatCode>
                <c:ptCount val="7"/>
                <c:pt idx="0">
                  <c:v>2.9372284166666667</c:v>
                </c:pt>
                <c:pt idx="1">
                  <c:v>12.718958666666667</c:v>
                </c:pt>
                <c:pt idx="2">
                  <c:v>6.195783416666667</c:v>
                </c:pt>
                <c:pt idx="3">
                  <c:v>2.6509268333333331</c:v>
                </c:pt>
                <c:pt idx="4">
                  <c:v>3.1873425833333333</c:v>
                </c:pt>
                <c:pt idx="5">
                  <c:v>3.7609897499999998</c:v>
                </c:pt>
                <c:pt idx="6">
                  <c:v>68.548767499999997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2C4-41C8-868C-F58F79AD6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420586315599441E-2"/>
          <c:y val="0.84479514619406593"/>
          <c:w val="0.95274965629296338"/>
          <c:h val="0.13085914473715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8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4ED8D-45F4-4D53-AD12-6D87846740FE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8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14CB8-FF5F-4DAF-A513-567FECFD86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108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8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29CD6-09D4-44D8-AD2B-E077C1D6939D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8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042E7-7E7A-42EE-B460-B8B637521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2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030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5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302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490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37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71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354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3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059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87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22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80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277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625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985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22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216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47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396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564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62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159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49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22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70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336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594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9931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833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7558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149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14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561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44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83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00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02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52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37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8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2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5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32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5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5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1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7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22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0C4B-FAAE-4FF2-8A04-9F416E86254C}" type="datetimeFigureOut">
              <a:rPr lang="fr-FR" smtClean="0"/>
              <a:pPr/>
              <a:t>10/02/2022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F17C-BA02-431A-B22A-EF5F3F287F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8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5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3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Word_Document.docx"/><Relationship Id="rId2" Type="http://schemas.openxmlformats.org/officeDocument/2006/relationships/customXml" Target="../../customXml/item3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4.xml"/><Relationship Id="rId6" Type="http://schemas.openxmlformats.org/officeDocument/2006/relationships/image" Target="../media/image1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1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9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3.xml"/><Relationship Id="rId6" Type="http://schemas.openxmlformats.org/officeDocument/2006/relationships/image" Target="../media/image1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9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22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4.xml"/><Relationship Id="rId6" Type="http://schemas.openxmlformats.org/officeDocument/2006/relationships/image" Target="../media/image23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7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8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4.png"/><Relationship Id="rId5" Type="http://schemas.openxmlformats.org/officeDocument/2006/relationships/image" Target="../media/image30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9.xml"/><Relationship Id="rId6" Type="http://schemas.openxmlformats.org/officeDocument/2006/relationships/image" Target="../media/image32.emf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1.xml"/><Relationship Id="rId6" Type="http://schemas.openxmlformats.org/officeDocument/2006/relationships/image" Target="../media/image33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50.xml"/><Relationship Id="rId6" Type="http://schemas.openxmlformats.org/officeDocument/2006/relationships/chart" Target="../charts/chart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5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1.xml"/><Relationship Id="rId6" Type="http://schemas.openxmlformats.org/officeDocument/2006/relationships/image" Target="../media/image3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6" Type="http://schemas.openxmlformats.org/officeDocument/2006/relationships/image" Target="../media/image4.png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/index.php?title=S%C3%B8ren_Johansen&amp;action=edit&amp;redlink=1" TargetMode="External"/><Relationship Id="rId3" Type="http://schemas.openxmlformats.org/officeDocument/2006/relationships/notesSlide" Target="../notesSlides/notesSlide8.xml"/><Relationship Id="rId7" Type="http://schemas.openxmlformats.org/officeDocument/2006/relationships/hyperlink" Target="https://fr.wikipedia.org/wiki/Mod%C3%A8le_de_coint%C3%A9gration#EngleGranger1987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5.xml"/><Relationship Id="rId6" Type="http://schemas.openxmlformats.org/officeDocument/2006/relationships/hyperlink" Target="https://fr.wikipedia.org/wiki/Clive_Granger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946163" y="1109873"/>
            <a:ext cx="7551174" cy="247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prstTxWarp prst="textNoShape">
              <a:avLst/>
            </a:prstTxWarp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Analyse économétrique des déterminants de l’inflation au Burkina Faso</a:t>
            </a:r>
            <a:endParaRPr lang="en-US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-1044624" y="3299223"/>
            <a:ext cx="5968752" cy="82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1400" b="1" u="sng" dirty="0">
                <a:solidFill>
                  <a:srgbClr val="1E4C7C"/>
                </a:solidFill>
                <a:latin typeface="Arial" charset="0"/>
              </a:rPr>
              <a:t>Réalisé par :</a:t>
            </a:r>
            <a:r>
              <a:rPr lang="fr-FR" sz="1400" dirty="0">
                <a:solidFill>
                  <a:srgbClr val="1E4C7C"/>
                </a:solidFill>
                <a:latin typeface="Arial" charset="0"/>
              </a:rPr>
              <a:t>  M. Salif  SAWADOGO</a:t>
            </a:r>
          </a:p>
          <a:p>
            <a:pPr marL="342900" indent="-342900" algn="ctr">
              <a:spcBef>
                <a:spcPct val="20000"/>
              </a:spcBef>
            </a:pPr>
            <a:r>
              <a:rPr lang="fr-FR" sz="1400" dirty="0">
                <a:solidFill>
                  <a:srgbClr val="1E4C7C"/>
                </a:solidFill>
                <a:latin typeface="Arial" charset="0"/>
              </a:rPr>
              <a:t>                        </a:t>
            </a:r>
          </a:p>
          <a:p>
            <a:pPr marL="342900" indent="-342900" algn="ctr">
              <a:spcBef>
                <a:spcPct val="20000"/>
              </a:spcBef>
            </a:pPr>
            <a:r>
              <a:rPr lang="fr-FR" sz="1400" b="1" u="sng" dirty="0">
                <a:solidFill>
                  <a:srgbClr val="1E4C7C"/>
                </a:solidFill>
                <a:latin typeface="Arial" charset="0"/>
              </a:rPr>
              <a:t>Encadré par : </a:t>
            </a:r>
            <a:r>
              <a:rPr lang="fr-FR" sz="1400" dirty="0">
                <a:solidFill>
                  <a:srgbClr val="1E4C7C"/>
                </a:solidFill>
                <a:latin typeface="Arial" charset="0"/>
              </a:rPr>
              <a:t>BERRADA Abdallah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400" dirty="0">
              <a:solidFill>
                <a:srgbClr val="1E4C7C"/>
              </a:solidFill>
              <a:latin typeface="Arial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fr-FR" sz="1400" dirty="0">
                <a:solidFill>
                  <a:srgbClr val="1E4C7C"/>
                </a:solidFill>
                <a:latin typeface="Arial" charset="0"/>
              </a:rPr>
              <a:t>                                            </a:t>
            </a:r>
          </a:p>
          <a:p>
            <a:pPr marL="342900" indent="-342900" algn="ctr">
              <a:spcBef>
                <a:spcPct val="20000"/>
              </a:spcBef>
            </a:pPr>
            <a:r>
              <a:rPr lang="fr-FR" sz="1400" dirty="0">
                <a:solidFill>
                  <a:srgbClr val="1E4C7C"/>
                </a:solidFill>
                <a:latin typeface="Arial" charset="0"/>
              </a:rPr>
              <a:t> 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Rectangle 68"/>
          <p:cNvSpPr>
            <a:spLocks noChangeArrowheads="1"/>
          </p:cNvSpPr>
          <p:nvPr/>
        </p:nvSpPr>
        <p:spPr bwMode="auto">
          <a:xfrm>
            <a:off x="1371600" y="180201"/>
            <a:ext cx="6400800" cy="42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2000" dirty="0">
                <a:solidFill>
                  <a:srgbClr val="1E4C7C"/>
                </a:solidFill>
                <a:latin typeface="Arial" charset="0"/>
              </a:rPr>
              <a:t>Soutenance du stage d’application</a:t>
            </a:r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3851920" y="4051422"/>
            <a:ext cx="6400800" cy="140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800100" lvl="1" indent="-342900">
              <a:spcBef>
                <a:spcPct val="20000"/>
              </a:spcBef>
            </a:pPr>
            <a:r>
              <a:rPr lang="fr-FR" sz="1400" b="1" dirty="0">
                <a:solidFill>
                  <a:srgbClr val="1E4C7C"/>
                </a:solidFill>
                <a:latin typeface="Arial" charset="0"/>
              </a:rPr>
              <a:t>		</a:t>
            </a:r>
            <a:r>
              <a:rPr lang="fr-FR" sz="1400" b="1" u="sng" dirty="0">
                <a:solidFill>
                  <a:srgbClr val="1E4C7C"/>
                </a:solidFill>
                <a:latin typeface="Arial" charset="0"/>
              </a:rPr>
              <a:t>Présenté devant le jury composé d</a:t>
            </a:r>
            <a:r>
              <a:rPr lang="fr-FR" sz="1400" b="1" dirty="0">
                <a:solidFill>
                  <a:srgbClr val="1E4C7C"/>
                </a:solidFill>
                <a:latin typeface="Arial" charset="0"/>
              </a:rPr>
              <a:t>e </a:t>
            </a:r>
            <a:r>
              <a:rPr lang="fr-FR" sz="1400" b="1" u="sng" dirty="0">
                <a:solidFill>
                  <a:srgbClr val="1E4C7C"/>
                </a:solidFill>
                <a:latin typeface="Arial" charset="0"/>
              </a:rPr>
              <a:t>:</a:t>
            </a:r>
          </a:p>
          <a:p>
            <a:pPr marL="800100" lvl="1" indent="-342900">
              <a:spcBef>
                <a:spcPct val="20000"/>
              </a:spcBef>
            </a:pPr>
            <a:r>
              <a:rPr lang="fr-FR" sz="1400" b="1" dirty="0">
                <a:solidFill>
                  <a:srgbClr val="1E4C7C"/>
                </a:solidFill>
                <a:latin typeface="Arial" charset="0"/>
              </a:rPr>
              <a:t>			        </a:t>
            </a:r>
            <a:r>
              <a:rPr lang="fr-FR" sz="1400" dirty="0">
                <a:solidFill>
                  <a:srgbClr val="1E4C7C"/>
                </a:solidFill>
                <a:latin typeface="Arial" charset="0"/>
              </a:rPr>
              <a:t>  M. </a:t>
            </a:r>
            <a:r>
              <a:rPr lang="fr-FR" sz="1400" dirty="0" err="1">
                <a:solidFill>
                  <a:srgbClr val="1E4C7C"/>
                </a:solidFill>
                <a:latin typeface="Arial" charset="0"/>
              </a:rPr>
              <a:t>Badreddrine</a:t>
            </a:r>
            <a:r>
              <a:rPr lang="fr-FR" sz="1400" dirty="0">
                <a:solidFill>
                  <a:srgbClr val="1E4C7C"/>
                </a:solidFill>
                <a:latin typeface="Arial" charset="0"/>
              </a:rPr>
              <a:t>  BENYACOUB</a:t>
            </a:r>
          </a:p>
          <a:p>
            <a:pPr marL="800100" lvl="1" indent="-342900">
              <a:spcBef>
                <a:spcPct val="20000"/>
              </a:spcBef>
            </a:pPr>
            <a:r>
              <a:rPr lang="fr-FR" sz="1400" dirty="0">
                <a:solidFill>
                  <a:srgbClr val="1E4C7C"/>
                </a:solidFill>
                <a:latin typeface="Arial" charset="0"/>
              </a:rPr>
              <a:t>			           Mme. Fadoua BADAOUI</a:t>
            </a:r>
          </a:p>
          <a:p>
            <a:pPr marL="3543300" lvl="7" indent="-342900">
              <a:spcBef>
                <a:spcPct val="20000"/>
              </a:spcBef>
            </a:pPr>
            <a:endParaRPr lang="fr-FR" sz="1400" dirty="0">
              <a:solidFill>
                <a:srgbClr val="1E4C7C"/>
              </a:solidFill>
              <a:latin typeface="Arial" charset="0"/>
            </a:endParaRPr>
          </a:p>
          <a:p>
            <a:pPr marL="2628900" lvl="5" indent="-342900">
              <a:spcBef>
                <a:spcPct val="20000"/>
              </a:spcBef>
            </a:pPr>
            <a:r>
              <a:rPr lang="fr-FR" sz="1400" dirty="0">
                <a:solidFill>
                  <a:srgbClr val="1E4C7C"/>
                </a:solidFill>
                <a:latin typeface="Arial" charset="0"/>
              </a:rPr>
              <a:t>                                            </a:t>
            </a:r>
          </a:p>
          <a:p>
            <a:pPr marL="2628900" lvl="5" indent="-342900">
              <a:spcBef>
                <a:spcPct val="20000"/>
              </a:spcBef>
            </a:pPr>
            <a:r>
              <a:rPr lang="fr-FR" sz="1400" dirty="0">
                <a:solidFill>
                  <a:srgbClr val="1E4C7C"/>
                </a:solidFill>
                <a:latin typeface="Arial" charset="0"/>
              </a:rPr>
              <a:t> 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2" y="5693309"/>
            <a:ext cx="1593601" cy="749300"/>
          </a:xfrm>
          <a:prstGeom prst="rect">
            <a:avLst/>
          </a:prstGeom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7F152F-AA8A-4F36-8E8E-99168424FF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18" y="6143625"/>
            <a:ext cx="124052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4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58826" y="1041024"/>
            <a:ext cx="8934447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285750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La causalité au sens de Granger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Soit le modèle VAR(p) pour lequel les variables y1t et y2t sont stationnaires :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</a:pPr>
            <a:endParaRPr lang="fr-FR" dirty="0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endParaRPr lang="fr-FR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BEB8F865-0905-488F-B543-1E2B2FD4BEA7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Données et </a:t>
                      </a:r>
                    </a:p>
                    <a:p>
                      <a:pPr algn="ctr"/>
                      <a:r>
                        <a:rPr lang="fr-FR" sz="1400" dirty="0"/>
                        <a:t>Stationnarité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0BAD1F-3BCA-43A4-88B9-28DA59F956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324ADD5-259C-4A01-85BB-6B7349839B55}"/>
              </a:ext>
            </a:extLst>
          </p:cNvPr>
          <p:cNvSpPr txBox="1"/>
          <p:nvPr/>
        </p:nvSpPr>
        <p:spPr>
          <a:xfrm>
            <a:off x="107950" y="2066743"/>
            <a:ext cx="8476431" cy="88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340"/>
              </a:spcBef>
              <a:spcAft>
                <a:spcPts val="800"/>
              </a:spcAft>
            </a:pP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1t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α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1,t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α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fr-FR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 t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… + α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1p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1,t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β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fr-FR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2,t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β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fr-FR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2,t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…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1p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2,t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υ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1t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2t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α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1,t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α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fr-FR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1,t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… + α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2p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1,t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β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fr-FR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2t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β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fr-FR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2,t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…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2p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2,t</a:t>
            </a:r>
            <a:r>
              <a:rPr lang="fr-FR" sz="2000" spc="-5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υ</a:t>
            </a:r>
            <a:r>
              <a:rPr lang="fr-FR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2t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1DE5A00-1334-4BBC-8864-ECFAA32F5C4D}"/>
              </a:ext>
            </a:extLst>
          </p:cNvPr>
          <p:cNvSpPr txBox="1"/>
          <p:nvPr/>
        </p:nvSpPr>
        <p:spPr>
          <a:xfrm>
            <a:off x="107950" y="3227910"/>
            <a:ext cx="8208466" cy="1375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" algn="just">
              <a:lnSpc>
                <a:spcPct val="115000"/>
              </a:lnSpc>
              <a:spcAft>
                <a:spcPts val="6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test consiste à poser ces deux hypothèses 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  <a:tabLst>
                <a:tab pos="18923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y2t ne cause pas y1t si  H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0</a:t>
            </a:r>
            <a:r>
              <a:rPr lang="fr-FR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suivante est acceptée</a:t>
            </a:r>
            <a:r>
              <a:rPr lang="fr-FR" sz="1800" spc="-1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: β11 = β12 = β13 = … = β1p = 0</a:t>
            </a:r>
            <a:endParaRPr lang="fr-FR" sz="14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32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  <a:tabLst>
                <a:tab pos="18923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y1t ne cause pas y2t si H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0</a:t>
            </a:r>
            <a:r>
              <a:rPr lang="fr-FR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suivante est acceptée</a:t>
            </a:r>
            <a:r>
              <a:rPr lang="fr-FR" sz="1800" spc="-1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: α21 = α22 = α23 = … = α2p = 0</a:t>
            </a:r>
            <a:endParaRPr lang="fr-FR" sz="14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DCD7325-5143-46FA-B01B-B7314322EECD}"/>
              </a:ext>
            </a:extLst>
          </p:cNvPr>
          <p:cNvSpPr txBox="1"/>
          <p:nvPr/>
        </p:nvSpPr>
        <p:spPr>
          <a:xfrm>
            <a:off x="467544" y="5274342"/>
            <a:ext cx="6840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 test de Fisher classique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</a:rPr>
              <a:t>Une causalité au sens de la prédiction pas forcement économique 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53987" y="739468"/>
            <a:ext cx="89344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b="1" dirty="0">
                <a:solidFill>
                  <a:schemeClr val="tx2"/>
                </a:solidFill>
              </a:rPr>
              <a:t>. Modèle à correction d’erreur </a:t>
            </a:r>
            <a:endParaRPr lang="fr-FR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BEB8F865-0905-488F-B543-1E2B2FD4BEA7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Données et </a:t>
                      </a:r>
                    </a:p>
                    <a:p>
                      <a:pPr algn="ctr"/>
                      <a:r>
                        <a:rPr lang="fr-FR" sz="1400" dirty="0"/>
                        <a:t>Stationnarité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9803C5-F742-4EF4-96A1-0AFD931E6D04}"/>
                  </a:ext>
                </a:extLst>
              </p:cNvPr>
              <p:cNvSpPr txBox="1"/>
              <p:nvPr/>
            </p:nvSpPr>
            <p:spPr>
              <a:xfrm>
                <a:off x="915026" y="1259908"/>
                <a:ext cx="7549746" cy="106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Si on a deux séries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  <m: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  <m: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sub>
                    </m:sSub>
                    <m: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–</m:t>
                    </m:r>
                    <m:r>
                      <m:rPr>
                        <m:sty m:val="p"/>
                      </m:rP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b</m:t>
                    </m:r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~&gt;</m:t>
                    </m:r>
                    <m:r>
                      <m:rPr>
                        <m:sty m:val="p"/>
                      </m:rP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I</m:t>
                    </m:r>
                    <m: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(0)</m:t>
                    </m:r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, on peut estimer le modèle à correction d’erreur (ECM) :  </a:t>
                </a:r>
                <a14:m>
                  <m:oMath xmlns:m="http://schemas.openxmlformats.org/officeDocument/2006/math">
                    <m: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∆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</m:t>
                        </m:r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Avec δ &lt; 0 </a:t>
                </a: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9803C5-F742-4EF4-96A1-0AFD931E6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6" y="1259908"/>
                <a:ext cx="7549746" cy="1065228"/>
              </a:xfrm>
              <a:prstGeom prst="rect">
                <a:avLst/>
              </a:prstGeom>
              <a:blipFill>
                <a:blip r:embed="rId5"/>
                <a:stretch>
                  <a:fillRect l="-646" t="-1149" r="-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DB93DCC-0976-4040-AE0F-54AAB400C5E0}"/>
                  </a:ext>
                </a:extLst>
              </p:cNvPr>
              <p:cNvSpPr txBox="1"/>
              <p:nvPr/>
            </p:nvSpPr>
            <p:spPr>
              <a:xfrm>
                <a:off x="1124468" y="2149587"/>
                <a:ext cx="669674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un modèle statique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γ</m:t>
                    </m:r>
                    <m: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∆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t)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un modèle dynamique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δ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t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t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fr-F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le paramètre δ doit être négatif pour qu’il y ait un retour de  à sa valeur d’équilibre de long terme</a:t>
                </a:r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DB93DCC-0976-4040-AE0F-54AAB400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68" y="2149587"/>
                <a:ext cx="6696744" cy="1200329"/>
              </a:xfrm>
              <a:prstGeom prst="rect">
                <a:avLst/>
              </a:prstGeom>
              <a:blipFill>
                <a:blip r:embed="rId6"/>
                <a:stretch>
                  <a:fillRect l="-546" t="-3046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0BAD1F-3BCA-43A4-88B9-28DA59F956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49C4A37-E601-4F5A-8F02-6F6A7507EFA1}"/>
              </a:ext>
            </a:extLst>
          </p:cNvPr>
          <p:cNvSpPr txBox="1"/>
          <p:nvPr/>
        </p:nvSpPr>
        <p:spPr>
          <a:xfrm>
            <a:off x="631408" y="3685690"/>
            <a:ext cx="7549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 ECM permet de modéliser conjointement les dynamiques de court terme et de long terme,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8CF421F-E363-4DFB-BB2B-1972E93C9FB7}"/>
              </a:ext>
            </a:extLst>
          </p:cNvPr>
          <p:cNvSpPr txBox="1"/>
          <p:nvPr/>
        </p:nvSpPr>
        <p:spPr>
          <a:xfrm>
            <a:off x="531909" y="5040735"/>
            <a:ext cx="7833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L’un des tests utilisés pour vérifier la cointégration  est l’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approche multivariée de la cointégration  de Johansen fondée sur la méthode du maximum de</a:t>
            </a:r>
            <a:r>
              <a:rPr lang="fr-FR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vraisemblance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9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00025" y="818031"/>
            <a:ext cx="89344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b="1" dirty="0">
                <a:solidFill>
                  <a:schemeClr val="tx2"/>
                </a:solidFill>
              </a:rPr>
              <a:t>. Modèle </a:t>
            </a:r>
            <a:r>
              <a:rPr lang="fr-FR" sz="2000" b="1" dirty="0">
                <a:solidFill>
                  <a:schemeClr val="tx2"/>
                </a:solidFill>
              </a:rPr>
              <a:t>VEC</a:t>
            </a:r>
            <a:endParaRPr lang="fr-FR" sz="20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" name="Espace réservé du pied de page 5"/>
          <p:cNvSpPr txBox="1">
            <a:spLocks noGrp="1"/>
          </p:cNvSpPr>
          <p:nvPr>
            <p:custDataLst>
              <p:custData r:id="rId1"/>
            </p:custDataLst>
          </p:nvPr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BEB8F865-0905-488F-B543-1E2B2FD4BEA7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Données et </a:t>
                      </a:r>
                    </a:p>
                    <a:p>
                      <a:pPr algn="ctr"/>
                      <a:r>
                        <a:rPr lang="fr-FR" sz="1400" dirty="0"/>
                        <a:t>Stationnarité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0BAD1F-3BCA-43A4-88B9-28DA59F956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711197D9-5750-4FBC-AAC0-6D0E6FF81185}"/>
              </a:ext>
            </a:extLst>
          </p:cNvPr>
          <p:cNvSpPr txBox="1"/>
          <p:nvPr/>
        </p:nvSpPr>
        <p:spPr>
          <a:xfrm>
            <a:off x="422017" y="1289803"/>
            <a:ext cx="7324968" cy="4469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Etapes d’estimation du VEC :</a:t>
            </a:r>
            <a:endParaRPr lang="fr-FR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200660" indent="-285750" algn="just">
              <a:lnSpc>
                <a:spcPct val="115000"/>
              </a:lnSpc>
              <a:spcBef>
                <a:spcPts val="45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: Test de stationnarité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81280" indent="-285750" algn="just">
              <a:lnSpc>
                <a:spcPct val="115000"/>
              </a:lnSpc>
              <a:spcBef>
                <a:spcPts val="37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: En cas de séries intégrées d’un même ordre, il y a alors risque de cointégration. On procédera à l’estimation d’un modèle VECM. Pour ce faire, on commence par déterminer le nombre de retards p du modèle VAR(p) à l’aide des critères d’information (AIC , BIC…).</a:t>
            </a:r>
          </a:p>
          <a:p>
            <a:pPr marL="74295" marR="81280" algn="just">
              <a:lnSpc>
                <a:spcPct val="115000"/>
              </a:lnSpc>
              <a:spcBef>
                <a:spcPts val="370"/>
              </a:spcBef>
              <a:spcAft>
                <a:spcPts val="6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8128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: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ombre de cointégration grâce au test de Johannsen </a:t>
            </a:r>
          </a:p>
          <a:p>
            <a:pPr marL="74295" marR="81280" algn="just">
              <a:lnSpc>
                <a:spcPct val="115000"/>
              </a:lnSpc>
              <a:spcAft>
                <a:spcPts val="6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9410" marR="8382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: Identification des relations de long terme entre les variables.</a:t>
            </a:r>
          </a:p>
          <a:p>
            <a:pPr marL="74295" marR="83820" indent="-635" algn="just">
              <a:lnSpc>
                <a:spcPct val="115000"/>
              </a:lnSpc>
              <a:spcAft>
                <a:spcPts val="6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8128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: Estimation par la méthode du MV du modèle VECM et validation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00025" y="818031"/>
            <a:ext cx="89344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b="1" dirty="0">
                <a:solidFill>
                  <a:schemeClr val="tx2"/>
                </a:solidFill>
              </a:rPr>
              <a:t>. Modèle </a:t>
            </a:r>
            <a:r>
              <a:rPr lang="fr-FR" sz="2000" b="1" dirty="0">
                <a:solidFill>
                  <a:schemeClr val="tx2"/>
                </a:solidFill>
              </a:rPr>
              <a:t>VEC</a:t>
            </a:r>
            <a:endParaRPr lang="fr-FR" sz="20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" name="Espace réservé du pied de page 5"/>
          <p:cNvSpPr txBox="1">
            <a:spLocks noGrp="1"/>
          </p:cNvSpPr>
          <p:nvPr>
            <p:custDataLst>
              <p:custData r:id="rId1"/>
            </p:custDataLst>
          </p:nvPr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BEB8F865-0905-488F-B543-1E2B2FD4BEA7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Données et </a:t>
                      </a:r>
                    </a:p>
                    <a:p>
                      <a:pPr algn="ctr"/>
                      <a:r>
                        <a:rPr lang="fr-FR" sz="1400" dirty="0"/>
                        <a:t>Stationnarité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0BAD1F-3BCA-43A4-88B9-28DA59F956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711197D9-5750-4FBC-AAC0-6D0E6FF81185}"/>
              </a:ext>
            </a:extLst>
          </p:cNvPr>
          <p:cNvSpPr txBox="1"/>
          <p:nvPr/>
        </p:nvSpPr>
        <p:spPr>
          <a:xfrm>
            <a:off x="422017" y="1289803"/>
            <a:ext cx="7324968" cy="4469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Etapes d’estimation du VEC :</a:t>
            </a:r>
            <a:endParaRPr lang="fr-FR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200660" indent="-285750" algn="just">
              <a:lnSpc>
                <a:spcPct val="115000"/>
              </a:lnSpc>
              <a:spcBef>
                <a:spcPts val="45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: Test de stationnarité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81280" indent="-285750" algn="just">
              <a:lnSpc>
                <a:spcPct val="115000"/>
              </a:lnSpc>
              <a:spcBef>
                <a:spcPts val="37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: En cas de séries intégrées d’un même ordre, il y a alors risque de cointégration. On procédera à l’estimation d’un modèle VECM. Pour ce faire, on commence par déterminer le nombre de retards p du modèle VAR(p) à l’aide des critères d’information (AIC , BIC…).</a:t>
            </a:r>
          </a:p>
          <a:p>
            <a:pPr marL="74295" marR="81280" algn="just">
              <a:lnSpc>
                <a:spcPct val="115000"/>
              </a:lnSpc>
              <a:spcBef>
                <a:spcPts val="370"/>
              </a:spcBef>
              <a:spcAft>
                <a:spcPts val="6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8128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: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ombre de cointégration grâce au test de Johannsen </a:t>
            </a:r>
          </a:p>
          <a:p>
            <a:pPr marL="74295" marR="81280" algn="just">
              <a:lnSpc>
                <a:spcPct val="115000"/>
              </a:lnSpc>
              <a:spcAft>
                <a:spcPts val="6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9410" marR="8382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: Identification des relations de long terme entre les variables.</a:t>
            </a:r>
          </a:p>
          <a:p>
            <a:pPr marL="74295" marR="83820" indent="-635" algn="just">
              <a:lnSpc>
                <a:spcPct val="115000"/>
              </a:lnSpc>
              <a:spcAft>
                <a:spcPts val="6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8128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: Estimation par la méthode du MV du modèle VECM et validation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412596"/>
            <a:ext cx="8305800" cy="522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647624"/>
            <a:ext cx="3746953" cy="42896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692" y="1303562"/>
            <a:ext cx="3445813" cy="4392488"/>
          </a:xfrm>
          <a:prstGeom prst="rect">
            <a:avLst/>
          </a:prstGeom>
        </p:spPr>
      </p:pic>
      <p:sp>
        <p:nvSpPr>
          <p:cNvPr id="74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618B135E-5E11-41E7-A98E-AFE21A7FC3D1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692859608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E97C9A-802F-4751-8BA0-DFC1AFC0C7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412596"/>
            <a:ext cx="8305800" cy="522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74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618B135E-5E11-41E7-A98E-AFE21A7FC3D1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4D34D394-B161-4B78-88FC-A7367866B151}"/>
              </a:ext>
            </a:extLst>
          </p:cNvPr>
          <p:cNvSpPr txBox="1"/>
          <p:nvPr/>
        </p:nvSpPr>
        <p:spPr>
          <a:xfrm>
            <a:off x="531908" y="960979"/>
            <a:ext cx="5192219" cy="79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1800" b="1" dirty="0">
                <a:solidFill>
                  <a:schemeClr val="tx2"/>
                </a:solidFill>
                <a:latin typeface="Arial" charset="0"/>
              </a:rPr>
              <a:t>Nos transformations logarithmiques</a:t>
            </a:r>
          </a:p>
          <a:p>
            <a:pPr marL="342900" indent="-342900"/>
            <a:endParaRPr lang="fr-FR" sz="11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4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2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9003646-9A92-4CC3-9F0F-147DB23123CD}"/>
              </a:ext>
            </a:extLst>
          </p:cNvPr>
          <p:cNvSpPr txBox="1"/>
          <p:nvPr/>
        </p:nvSpPr>
        <p:spPr>
          <a:xfrm>
            <a:off x="722250" y="1958285"/>
            <a:ext cx="6494805" cy="2034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Normalité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Réduire la dispersion des  données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Problèmes de stationnarité et interprétations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coefficients des régressions deviennent des élasticités.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E01026-6398-4E4A-B393-5E8AF1C6A7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412596"/>
            <a:ext cx="8305800" cy="522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74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618B135E-5E11-41E7-A98E-AFE21A7FC3D1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4D34D394-B161-4B78-88FC-A7367866B151}"/>
              </a:ext>
            </a:extLst>
          </p:cNvPr>
          <p:cNvSpPr txBox="1"/>
          <p:nvPr/>
        </p:nvSpPr>
        <p:spPr>
          <a:xfrm>
            <a:off x="531908" y="960979"/>
            <a:ext cx="5192219" cy="6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b="1" dirty="0">
                <a:solidFill>
                  <a:schemeClr val="tx2"/>
                </a:solidFill>
                <a:latin typeface="Arial" charset="0"/>
              </a:rPr>
              <a:t>Données 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données mensuelle débutant en 2004 </a:t>
            </a:r>
            <a:endParaRPr lang="fr-FR" sz="11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4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200" dirty="0">
              <a:solidFill>
                <a:srgbClr val="1F497D"/>
              </a:solidFill>
              <a:cs typeface="Arial" charset="0"/>
            </a:endParaRPr>
          </a:p>
        </p:txBody>
      </p:sp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8CAEF1-B522-4350-B739-F05AB2A0BD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8E20147A-20A0-4E85-876B-17C7B890B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668437"/>
              </p:ext>
            </p:extLst>
          </p:nvPr>
        </p:nvGraphicFramePr>
        <p:xfrm>
          <a:off x="169304" y="1582738"/>
          <a:ext cx="8532032" cy="4796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7" imgW="6393717" imgH="3692653" progId="Word.Document.12">
                  <p:embed/>
                </p:oleObj>
              </mc:Choice>
              <mc:Fallback>
                <p:oleObj name="Document" r:id="rId7" imgW="6393717" imgH="36926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304" y="1582738"/>
                        <a:ext cx="8532032" cy="4796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412596"/>
            <a:ext cx="8305800" cy="522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74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618B135E-5E11-41E7-A98E-AFE21A7FC3D1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4D34D394-B161-4B78-88FC-A7367866B151}"/>
              </a:ext>
            </a:extLst>
          </p:cNvPr>
          <p:cNvSpPr txBox="1"/>
          <p:nvPr/>
        </p:nvSpPr>
        <p:spPr>
          <a:xfrm>
            <a:off x="531908" y="960979"/>
            <a:ext cx="5192219" cy="79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b="1" dirty="0">
                <a:solidFill>
                  <a:schemeClr val="tx2"/>
                </a:solidFill>
                <a:latin typeface="Arial" charset="0"/>
              </a:rPr>
              <a:t>Données</a:t>
            </a:r>
            <a:endParaRPr lang="fr-FR" sz="1800" b="1" dirty="0">
              <a:solidFill>
                <a:schemeClr val="tx2"/>
              </a:solidFill>
              <a:latin typeface="Arial" charset="0"/>
            </a:endParaRPr>
          </a:p>
          <a:p>
            <a:pPr marL="342900" indent="-342900"/>
            <a:endParaRPr lang="fr-FR" sz="11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4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200" dirty="0">
              <a:solidFill>
                <a:srgbClr val="1F497D"/>
              </a:solidFill>
              <a:cs typeface="Arial" charset="0"/>
            </a:endParaRPr>
          </a:p>
        </p:txBody>
      </p:sp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8CAEF1-B522-4350-B739-F05AB2A0BD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EBE54C3-AC8B-450C-9476-3ACD3962D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27" y="1662435"/>
            <a:ext cx="8135692" cy="35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412596"/>
            <a:ext cx="8305800" cy="522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74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618B135E-5E11-41E7-A98E-AFE21A7FC3D1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4D34D394-B161-4B78-88FC-A7367866B151}"/>
              </a:ext>
            </a:extLst>
          </p:cNvPr>
          <p:cNvSpPr txBox="1"/>
          <p:nvPr/>
        </p:nvSpPr>
        <p:spPr>
          <a:xfrm>
            <a:off x="531908" y="960979"/>
            <a:ext cx="5192219" cy="79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b="1" dirty="0">
                <a:solidFill>
                  <a:schemeClr val="tx2"/>
                </a:solidFill>
                <a:latin typeface="Arial" charset="0"/>
              </a:rPr>
              <a:t>Données</a:t>
            </a:r>
            <a:endParaRPr lang="fr-FR" sz="1800" b="1" dirty="0">
              <a:solidFill>
                <a:schemeClr val="tx2"/>
              </a:solidFill>
              <a:latin typeface="Arial" charset="0"/>
            </a:endParaRPr>
          </a:p>
          <a:p>
            <a:pPr marL="342900" indent="-342900"/>
            <a:endParaRPr lang="fr-FR" sz="11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4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200" dirty="0">
              <a:solidFill>
                <a:srgbClr val="1F497D"/>
              </a:solidFill>
              <a:cs typeface="Arial" charset="0"/>
            </a:endParaRPr>
          </a:p>
        </p:txBody>
      </p:sp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8CAEF1-B522-4350-B739-F05AB2A0BD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EBE54C3-AC8B-450C-9476-3ACD3962D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584627"/>
            <a:ext cx="8135692" cy="35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436532"/>
            <a:ext cx="8305800" cy="522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74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618B135E-5E11-41E7-A98E-AFE21A7FC3D1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4D34D394-B161-4B78-88FC-A7367866B151}"/>
              </a:ext>
            </a:extLst>
          </p:cNvPr>
          <p:cNvSpPr txBox="1"/>
          <p:nvPr/>
        </p:nvSpPr>
        <p:spPr>
          <a:xfrm>
            <a:off x="531908" y="960979"/>
            <a:ext cx="519221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1900" b="1" dirty="0">
                <a:solidFill>
                  <a:schemeClr val="tx2"/>
                </a:solidFill>
                <a:latin typeface="Arial" charset="0"/>
                <a:cs typeface="Times New Roman" pitchFamily="1" charset="0"/>
              </a:rPr>
              <a:t>Situation de l’inflation</a:t>
            </a:r>
            <a:endParaRPr lang="fr-FR" sz="1900" b="1" dirty="0">
              <a:solidFill>
                <a:srgbClr val="1E4C7C"/>
              </a:solidFill>
              <a:cs typeface="Times New Roman" pitchFamily="1" charset="0"/>
            </a:endParaRPr>
          </a:p>
        </p:txBody>
      </p:sp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8CAEF1-B522-4350-B739-F05AB2A0BD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8AC9F6CA-F3C3-4A12-8FB7-85C47EDCB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820410"/>
              </p:ext>
            </p:extLst>
          </p:nvPr>
        </p:nvGraphicFramePr>
        <p:xfrm>
          <a:off x="442664" y="1751545"/>
          <a:ext cx="7729736" cy="3693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7755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74004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3059113" y="3333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600" b="1" dirty="0">
                <a:solidFill>
                  <a:srgbClr val="1F497D"/>
                </a:solidFill>
                <a:latin typeface="Arial" charset="0"/>
              </a:rPr>
              <a:t>SOMMAIRE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307976" y="1136705"/>
            <a:ext cx="858450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 Introduction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Revue de littérature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Démarche méthodologique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 Données et stationnarité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 Modélisation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Impact du covid-19  sur L’inflation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Conclusion</a:t>
            </a:r>
          </a:p>
        </p:txBody>
      </p:sp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E4D049-0E72-4929-AE34-E74198C15F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66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412596"/>
            <a:ext cx="8305800" cy="522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74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618B135E-5E11-41E7-A98E-AFE21A7FC3D1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4D34D394-B161-4B78-88FC-A7367866B151}"/>
              </a:ext>
            </a:extLst>
          </p:cNvPr>
          <p:cNvSpPr txBox="1"/>
          <p:nvPr/>
        </p:nvSpPr>
        <p:spPr>
          <a:xfrm>
            <a:off x="531908" y="960979"/>
            <a:ext cx="519221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1900" b="1" dirty="0">
                <a:solidFill>
                  <a:schemeClr val="tx2"/>
                </a:solidFill>
                <a:latin typeface="Arial" charset="0"/>
                <a:cs typeface="Times New Roman" pitchFamily="1" charset="0"/>
              </a:rPr>
              <a:t>Stationnarité </a:t>
            </a:r>
            <a:endParaRPr lang="fr-FR" sz="1900" b="1" dirty="0">
              <a:solidFill>
                <a:srgbClr val="1E4C7C"/>
              </a:solidFill>
              <a:cs typeface="Times New Roman" pitchFamily="1" charset="0"/>
            </a:endParaRPr>
          </a:p>
        </p:txBody>
      </p:sp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8CAEF1-B522-4350-B739-F05AB2A0BD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1209269B-B80C-47BE-9BB4-0C11E4632FCC}"/>
              </a:ext>
            </a:extLst>
          </p:cNvPr>
          <p:cNvSpPr txBox="1"/>
          <p:nvPr/>
        </p:nvSpPr>
        <p:spPr>
          <a:xfrm>
            <a:off x="2483060" y="940992"/>
            <a:ext cx="461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 variable à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expliquer,:log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IPC</a:t>
            </a:r>
            <a:r>
              <a:rPr lang="fr-FR" sz="1800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4B9C1DF-2ED4-4562-BB13-C5B24DFCF26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0" y="1716169"/>
            <a:ext cx="4176463" cy="327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1CA36D4-AA95-4D76-8863-D7376DDC45A4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0" t="7514" r="46238" b="1"/>
          <a:stretch/>
        </p:blipFill>
        <p:spPr bwMode="auto">
          <a:xfrm>
            <a:off x="5292079" y="1851804"/>
            <a:ext cx="3409257" cy="3274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2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000" b="1" dirty="0">
                <a:solidFill>
                  <a:schemeClr val="tx2"/>
                </a:solidFill>
                <a:latin typeface="Arial" charset="0"/>
              </a:rPr>
              <a:t>Stationnarité</a:t>
            </a:r>
          </a:p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47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59C1838-48AB-4DED-91CD-8BCC2B19CA9D}"/>
              </a:ext>
            </a:extLst>
          </p:cNvPr>
          <p:cNvSpPr txBox="1"/>
          <p:nvPr/>
        </p:nvSpPr>
        <p:spPr>
          <a:xfrm>
            <a:off x="275742" y="1291746"/>
            <a:ext cx="547260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de Dickey Fuller Augmenté  avant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differenciation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EBA6320B-04EE-44C4-82B6-2173BE0A64EC}"/>
              </a:ext>
            </a:extLst>
          </p:cNvPr>
          <p:cNvSpPr/>
          <p:nvPr/>
        </p:nvSpPr>
        <p:spPr>
          <a:xfrm flipH="1">
            <a:off x="4355976" y="2348880"/>
            <a:ext cx="432962" cy="30723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525BB71-19D3-49FC-A187-6CC2562D7B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60" r="19532"/>
          <a:stretch/>
        </p:blipFill>
        <p:spPr>
          <a:xfrm>
            <a:off x="107950" y="1732583"/>
            <a:ext cx="4778433" cy="209803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047A4D5-EC3B-49D9-AAA6-B5AF100596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272" r="23791"/>
          <a:stretch/>
        </p:blipFill>
        <p:spPr>
          <a:xfrm>
            <a:off x="4788938" y="1872543"/>
            <a:ext cx="4464496" cy="1818114"/>
          </a:xfrm>
          <a:prstGeom prst="rect">
            <a:avLst/>
          </a:prstGeom>
        </p:spPr>
      </p:pic>
      <p:sp>
        <p:nvSpPr>
          <p:cNvPr id="17" name="Signe de multiplication 16">
            <a:extLst>
              <a:ext uri="{FF2B5EF4-FFF2-40B4-BE49-F238E27FC236}">
                <a16:creationId xmlns:a16="http://schemas.microsoft.com/office/drawing/2014/main" id="{A3516FAE-5905-4CBD-A7D9-2ED65167DB5B}"/>
              </a:ext>
            </a:extLst>
          </p:cNvPr>
          <p:cNvSpPr/>
          <p:nvPr/>
        </p:nvSpPr>
        <p:spPr>
          <a:xfrm>
            <a:off x="8846823" y="2561084"/>
            <a:ext cx="297177" cy="19005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37CE7A0-BFCC-4A4D-8EB1-42B59F09A3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485"/>
          <a:stretch/>
        </p:blipFill>
        <p:spPr>
          <a:xfrm>
            <a:off x="51042" y="4417592"/>
            <a:ext cx="4150844" cy="2168652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29E24DD4-56F8-4E63-B75E-1DA1F92086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1710"/>
          <a:stretch/>
        </p:blipFill>
        <p:spPr>
          <a:xfrm>
            <a:off x="4788938" y="4483928"/>
            <a:ext cx="4118985" cy="1795272"/>
          </a:xfrm>
          <a:prstGeom prst="rect">
            <a:avLst/>
          </a:prstGeom>
        </p:spPr>
      </p:pic>
      <p:pic>
        <p:nvPicPr>
          <p:cNvPr id="45" name="Image 4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E45E9F-9B03-40ED-83A1-AC3ED57424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ED14D814-ED2F-4CA8-8ED8-7C13ADF217BC}"/>
              </a:ext>
            </a:extLst>
          </p:cNvPr>
          <p:cNvSpPr txBox="1"/>
          <p:nvPr/>
        </p:nvSpPr>
        <p:spPr>
          <a:xfrm>
            <a:off x="465648" y="3900594"/>
            <a:ext cx="591446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de Dickey Fuller Augmenté  ( différenciation)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F5E9B057-CD12-41A2-8033-40D54F1B130F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000" b="1" dirty="0">
                <a:solidFill>
                  <a:schemeClr val="tx2"/>
                </a:solidFill>
                <a:latin typeface="Arial" charset="0"/>
              </a:rPr>
              <a:t>Stationnarité</a:t>
            </a:r>
          </a:p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47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pic>
        <p:nvPicPr>
          <p:cNvPr id="45" name="Image 4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E45E9F-9B03-40ED-83A1-AC3ED57424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F0F4F23-C793-449B-A229-B558A2F66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96" y="1296774"/>
            <a:ext cx="8682928" cy="5026152"/>
          </a:xfrm>
          <a:prstGeom prst="rect">
            <a:avLst/>
          </a:prstGeom>
        </p:spPr>
      </p:pic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331EEBE3-0FEC-42AF-968C-3DD3DB6196F0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7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000" b="1" dirty="0">
                <a:solidFill>
                  <a:schemeClr val="tx2"/>
                </a:solidFill>
                <a:latin typeface="Arial" charset="0"/>
              </a:rPr>
              <a:t>Stationnarité</a:t>
            </a:r>
          </a:p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47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pic>
        <p:nvPicPr>
          <p:cNvPr id="45" name="Image 4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E45E9F-9B03-40ED-83A1-AC3ED57424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EDAFDD-9F8A-486A-B509-02A3DE1FC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941" y="1645158"/>
            <a:ext cx="7839523" cy="4088098"/>
          </a:xfrm>
          <a:prstGeom prst="rect">
            <a:avLst/>
          </a:prstGeom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8A975BA0-0F20-4271-90AA-C11A9610DD39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tx2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9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41" y="963548"/>
            <a:ext cx="5133588" cy="308015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330554" y="2091922"/>
            <a:ext cx="2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Quel modèle choisir  ? </a:t>
            </a:r>
          </a:p>
        </p:txBody>
      </p:sp>
      <p:sp>
        <p:nvSpPr>
          <p:cNvPr id="46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F0F1990-3E00-4A70-ADDF-6292D681DC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3C7C0950-9BD5-4D71-906C-0F7C9074BA87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618308401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3C5412DC-3299-4FF3-9CE8-26D1B82A24F5}"/>
              </a:ext>
            </a:extLst>
          </p:cNvPr>
          <p:cNvSpPr txBox="1"/>
          <p:nvPr/>
        </p:nvSpPr>
        <p:spPr>
          <a:xfrm>
            <a:off x="807144" y="4425972"/>
            <a:ext cx="6270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fr-FR" b="1" dirty="0">
                <a:solidFill>
                  <a:schemeClr val="tx2"/>
                </a:solidFill>
                <a:ea typeface="Times New Roman" pitchFamily="1" charset="0"/>
              </a:rPr>
              <a:t>Modélisation avec </a:t>
            </a:r>
            <a:r>
              <a:rPr lang="fr-FR" b="1" dirty="0">
                <a:solidFill>
                  <a:schemeClr val="tx2"/>
                </a:solidFill>
              </a:rPr>
              <a:t>les variables monétaire et inflation importée</a:t>
            </a:r>
            <a:endParaRPr lang="fr-FR" b="1" dirty="0">
              <a:solidFill>
                <a:schemeClr val="tx2"/>
              </a:solidFill>
              <a:ea typeface="Times New Roman" pitchFamily="1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0DC58EB-0C6F-4B53-AFF8-45E7FA373845}"/>
              </a:ext>
            </a:extLst>
          </p:cNvPr>
          <p:cNvSpPr txBox="1"/>
          <p:nvPr/>
        </p:nvSpPr>
        <p:spPr>
          <a:xfrm>
            <a:off x="807143" y="4987409"/>
            <a:ext cx="6270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fr-FR" b="1" dirty="0">
                <a:solidFill>
                  <a:schemeClr val="tx2"/>
                </a:solidFill>
                <a:ea typeface="Times New Roman" pitchFamily="1" charset="0"/>
              </a:rPr>
              <a:t>Modélisation avec </a:t>
            </a:r>
            <a:r>
              <a:rPr lang="fr-FR" b="1" dirty="0">
                <a:solidFill>
                  <a:schemeClr val="tx2"/>
                </a:solidFill>
              </a:rPr>
              <a:t>les fonctions de consommations</a:t>
            </a:r>
            <a:endParaRPr lang="fr-FR" b="1" dirty="0">
              <a:solidFill>
                <a:schemeClr val="tx2"/>
              </a:solidFill>
              <a:ea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1052736"/>
            <a:ext cx="8305800" cy="494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26" name="Rectangle avec flèche vers le bas 25"/>
          <p:cNvSpPr/>
          <p:nvPr/>
        </p:nvSpPr>
        <p:spPr>
          <a:xfrm>
            <a:off x="611560" y="1340768"/>
            <a:ext cx="1728192" cy="158417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Sélection du nombre de retards p</a:t>
            </a:r>
          </a:p>
        </p:txBody>
      </p:sp>
      <p:sp>
        <p:nvSpPr>
          <p:cNvPr id="49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31F825-653A-40A0-A612-8B023E90BE36}"/>
              </a:ext>
            </a:extLst>
          </p:cNvPr>
          <p:cNvPicPr/>
          <p:nvPr/>
        </p:nvPicPr>
        <p:blipFill rotWithShape="1">
          <a:blip r:embed="rId5"/>
          <a:srcRect t="25487"/>
          <a:stretch/>
        </p:blipFill>
        <p:spPr bwMode="auto">
          <a:xfrm>
            <a:off x="153987" y="2924944"/>
            <a:ext cx="5544170" cy="3479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8101992-2422-47E2-BCB6-7F8CC38B5E62}"/>
              </a:ext>
            </a:extLst>
          </p:cNvPr>
          <p:cNvSpPr txBox="1"/>
          <p:nvPr/>
        </p:nvSpPr>
        <p:spPr>
          <a:xfrm>
            <a:off x="245454" y="665804"/>
            <a:ext cx="6270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fr-FR" b="1" dirty="0">
                <a:solidFill>
                  <a:schemeClr val="tx2"/>
                </a:solidFill>
                <a:ea typeface="Times New Roman" pitchFamily="1" charset="0"/>
              </a:rPr>
              <a:t>Modélisation avec </a:t>
            </a:r>
            <a:r>
              <a:rPr lang="fr-FR" b="1" dirty="0">
                <a:solidFill>
                  <a:schemeClr val="tx2"/>
                </a:solidFill>
              </a:rPr>
              <a:t>les variables monétaire et inflation importée</a:t>
            </a:r>
            <a:endParaRPr lang="fr-FR" b="1" dirty="0">
              <a:solidFill>
                <a:schemeClr val="tx2"/>
              </a:solidFill>
              <a:ea typeface="Times New Roman" pitchFamily="1" charset="0"/>
            </a:endParaRPr>
          </a:p>
        </p:txBody>
      </p:sp>
      <p:pic>
        <p:nvPicPr>
          <p:cNvPr id="40" name="Image 3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709B3D-75D7-4C8D-B3B8-1F273E1885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D22B6956-DFE5-41BE-932A-AB82DA90DD26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01454604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5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Modélisation avec </a:t>
            </a:r>
            <a:r>
              <a:rPr lang="fr-FR" dirty="0"/>
              <a:t>les variables monétaire et inflation importée</a:t>
            </a:r>
            <a:endParaRPr lang="fr-FR" sz="1600" b="1" dirty="0">
              <a:solidFill>
                <a:srgbClr val="1E4C7C"/>
              </a:solidFill>
              <a:ea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26" name="Rectangle avec flèche vers le bas 25"/>
          <p:cNvSpPr/>
          <p:nvPr/>
        </p:nvSpPr>
        <p:spPr>
          <a:xfrm>
            <a:off x="611560" y="1147477"/>
            <a:ext cx="1512168" cy="913371"/>
          </a:xfrm>
          <a:prstGeom prst="downArrowCallout">
            <a:avLst>
              <a:gd name="adj1" fmla="val 27902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de Cointégration</a:t>
            </a:r>
          </a:p>
        </p:txBody>
      </p:sp>
      <p:sp>
        <p:nvSpPr>
          <p:cNvPr id="49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160B1A7-9F62-4182-9A34-3A4C7AC4C69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9552" y="2214900"/>
            <a:ext cx="4011000" cy="39269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F316670-A208-4327-AC8C-60FB2B21E7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97" r="10479"/>
          <a:stretch/>
        </p:blipFill>
        <p:spPr>
          <a:xfrm>
            <a:off x="4788938" y="1604163"/>
            <a:ext cx="4098382" cy="3264998"/>
          </a:xfrm>
          <a:prstGeom prst="rect">
            <a:avLst/>
          </a:prstGeom>
        </p:spPr>
      </p:pic>
      <p:sp>
        <p:nvSpPr>
          <p:cNvPr id="19" name="Flèche droite 2">
            <a:extLst>
              <a:ext uri="{FF2B5EF4-FFF2-40B4-BE49-F238E27FC236}">
                <a16:creationId xmlns:a16="http://schemas.microsoft.com/office/drawing/2014/main" id="{9772585E-83B2-460F-A4C7-61F09CD7E2AC}"/>
              </a:ext>
            </a:extLst>
          </p:cNvPr>
          <p:cNvSpPr/>
          <p:nvPr/>
        </p:nvSpPr>
        <p:spPr>
          <a:xfrm>
            <a:off x="3922175" y="3454046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15C8AE-311D-4E97-B5DC-63A45023F8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06CE7775-EFBB-4466-A5B0-EF0AFD244E93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01454604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3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26" name="Rectangle avec flèche vers le bas 25"/>
          <p:cNvSpPr/>
          <p:nvPr/>
        </p:nvSpPr>
        <p:spPr>
          <a:xfrm rot="16200000">
            <a:off x="-233861" y="2398584"/>
            <a:ext cx="1800200" cy="913371"/>
          </a:xfrm>
          <a:prstGeom prst="downArrowCallout">
            <a:avLst>
              <a:gd name="adj1" fmla="val 27902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Résultats avec le modèle VAR</a:t>
            </a:r>
          </a:p>
        </p:txBody>
      </p:sp>
      <p:pic>
        <p:nvPicPr>
          <p:cNvPr id="48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9978" y="6521521"/>
            <a:ext cx="796925" cy="206244"/>
          </a:xfrm>
          <a:prstGeom prst="rect">
            <a:avLst/>
          </a:prstGeom>
          <a:noFill/>
        </p:spPr>
      </p:pic>
      <p:sp>
        <p:nvSpPr>
          <p:cNvPr id="49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83E2C43-44B4-492E-A112-05E4DDF68E72}"/>
                  </a:ext>
                </a:extLst>
              </p:cNvPr>
              <p:cNvSpPr txBox="1"/>
              <p:nvPr/>
            </p:nvSpPr>
            <p:spPr>
              <a:xfrm>
                <a:off x="317056" y="704919"/>
                <a:ext cx="8826944" cy="109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FR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𝛥</m:t>
                    </m:r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𝐼𝑃</m:t>
                            </m:r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b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𝛥</m:t>
                        </m:r>
                      </m:e>
                    </m:nary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𝐼𝑃</m:t>
                            </m:r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fr-FR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𝛥</m:t>
                    </m:r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𝑐h𝑎𝑛𝑔𝑒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Sup>
                              <m:sSubSup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𝛥</m:t>
                            </m:r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𝐼𝑃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𝐶𝑓𝑟𝑎𝑛𝑐𝑒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                                     </m:t>
                    </m:r>
                    <m:sSubSup>
                      <m:sSubSup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bSup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𝛥</m:t>
                    </m:r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p>
                        </m:sSub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𝛥</m:t>
                        </m:r>
                        <m:func>
                          <m:func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p>
                        </m:sSub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𝛥</m:t>
                        </m:r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𝐶𝐼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7</m:t>
                        </m:r>
                      </m:sup>
                    </m:sSubSup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𝛥</m:t>
                    </m:r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𝑓𝑢𝑑𝑖𝑐𝑖𝑎𝑟𝑒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83E2C43-44B4-492E-A112-05E4DDF68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6" y="704919"/>
                <a:ext cx="8826944" cy="1097416"/>
              </a:xfrm>
              <a:prstGeom prst="rect">
                <a:avLst/>
              </a:prstGeom>
              <a:blipFill>
                <a:blip r:embed="rId6"/>
                <a:stretch>
                  <a:fillRect t="-3777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02CF8F68-3899-4D99-B6E9-C7363AC33E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5100"/>
          <a:stretch/>
        </p:blipFill>
        <p:spPr>
          <a:xfrm>
            <a:off x="2649518" y="1657788"/>
            <a:ext cx="5204216" cy="4369349"/>
          </a:xfrm>
          <a:prstGeom prst="rect">
            <a:avLst/>
          </a:prstGeom>
        </p:spPr>
      </p:pic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BBB4C6C9-4CAE-48DB-83C3-46523446B806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71615088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89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26" name="Rectangle avec flèche vers le bas 25"/>
          <p:cNvSpPr/>
          <p:nvPr/>
        </p:nvSpPr>
        <p:spPr>
          <a:xfrm rot="16200000">
            <a:off x="-233861" y="2398584"/>
            <a:ext cx="1800200" cy="913371"/>
          </a:xfrm>
          <a:prstGeom prst="downArrowCallout">
            <a:avLst>
              <a:gd name="adj1" fmla="val 27902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Résultats avec le modèle VAR</a:t>
            </a:r>
          </a:p>
        </p:txBody>
      </p:sp>
      <p:sp>
        <p:nvSpPr>
          <p:cNvPr id="49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83E2C43-44B4-492E-A112-05E4DDF68E72}"/>
                  </a:ext>
                </a:extLst>
              </p:cNvPr>
              <p:cNvSpPr txBox="1"/>
              <p:nvPr/>
            </p:nvSpPr>
            <p:spPr>
              <a:xfrm>
                <a:off x="317056" y="704919"/>
                <a:ext cx="8826944" cy="109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FR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𝛥</m:t>
                    </m:r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𝐼𝑃</m:t>
                            </m:r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b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𝛥</m:t>
                        </m:r>
                      </m:e>
                    </m:nary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𝐼𝑃</m:t>
                            </m:r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fr-FR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𝛥</m:t>
                    </m:r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𝑐h𝑎𝑛𝑔𝑒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Sup>
                              <m:sSubSup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𝛥</m:t>
                            </m:r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𝐼𝑃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𝐶𝑓𝑟𝑎𝑛𝑐𝑒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                                     </m:t>
                    </m:r>
                    <m:sSubSup>
                      <m:sSubSup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bSup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𝛥</m:t>
                    </m:r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p>
                        </m:sSub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𝛥</m:t>
                        </m:r>
                        <m:func>
                          <m:func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p>
                        </m:sSub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𝛥</m:t>
                        </m:r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𝐶𝐼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7</m:t>
                        </m:r>
                      </m:sup>
                    </m:sSubSup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𝛥</m:t>
                    </m:r>
                    <m:func>
                      <m:func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𝑓𝑢𝑑𝑖𝑐𝑖𝑎𝑟𝑒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83E2C43-44B4-492E-A112-05E4DDF68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6" y="704919"/>
                <a:ext cx="8826944" cy="1097416"/>
              </a:xfrm>
              <a:prstGeom prst="rect">
                <a:avLst/>
              </a:prstGeom>
              <a:blipFill>
                <a:blip r:embed="rId5"/>
                <a:stretch>
                  <a:fillRect t="-3777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02CF8F68-3899-4D99-B6E9-C7363AC33E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100"/>
          <a:stretch/>
        </p:blipFill>
        <p:spPr>
          <a:xfrm>
            <a:off x="2649518" y="1657788"/>
            <a:ext cx="5204216" cy="4369349"/>
          </a:xfrm>
          <a:prstGeom prst="rect">
            <a:avLst/>
          </a:prstGeom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BAEE0C-220F-4543-8C67-23C6A4B4D8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0273EBD1-CE1B-4F73-86A9-BEF372A5934D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01454604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5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52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9ECF896-5E60-46A3-8D86-E02F718431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687"/>
          <a:stretch/>
        </p:blipFill>
        <p:spPr>
          <a:xfrm>
            <a:off x="498504" y="1397472"/>
            <a:ext cx="5045950" cy="462381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984F42B6-4AEA-4998-AFD4-BC0913F4F7E2}"/>
              </a:ext>
            </a:extLst>
          </p:cNvPr>
          <p:cNvSpPr txBox="1"/>
          <p:nvPr/>
        </p:nvSpPr>
        <p:spPr>
          <a:xfrm>
            <a:off x="225847" y="775978"/>
            <a:ext cx="4591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de la multi colinéarité</a:t>
            </a:r>
            <a:endParaRPr lang="fr-FR" dirty="0"/>
          </a:p>
        </p:txBody>
      </p:sp>
      <p:pic>
        <p:nvPicPr>
          <p:cNvPr id="40" name="Image 3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F260D5-E43B-410A-9E7B-EC39F431E0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48A71912-A461-4C2F-9324-CB44D2F25759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009969916"/>
              </p:ext>
            </p:extLst>
          </p:nvPr>
        </p:nvGraphicFramePr>
        <p:xfrm>
          <a:off x="0" y="-99392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9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79214" y="1403707"/>
            <a:ext cx="858202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400" b="1" dirty="0">
                <a:solidFill>
                  <a:schemeClr val="tx2"/>
                </a:solidFill>
                <a:latin typeface="Arial" charset="0"/>
              </a:rPr>
              <a:t>Contexte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Arial" charset="0"/>
              </a:rPr>
              <a:t>Stage d’application</a:t>
            </a:r>
            <a:endParaRPr lang="fr-FR" sz="1600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400" b="1" dirty="0">
                <a:solidFill>
                  <a:schemeClr val="tx2"/>
                </a:solidFill>
                <a:latin typeface="Arial" charset="0"/>
              </a:rPr>
              <a:t>Objectif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Arial" charset="0"/>
              </a:rPr>
              <a:t>Caractère persistant ou non des chocs sur le niveau des prix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Arial" charset="0"/>
              </a:rPr>
              <a:t>les déterminants à long terme de l’inflation 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Arial" charset="0"/>
              </a:rPr>
              <a:t>les déterminants de court terme de l’inflation 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Arial" charset="0"/>
              </a:rPr>
              <a:t>Impact du covid-19 sur le niveau des prix</a:t>
            </a: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718329730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2516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Revue de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Méthodologie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Données et </a:t>
                      </a:r>
                    </a:p>
                    <a:p>
                      <a:pPr algn="ctr"/>
                      <a:r>
                        <a:rPr lang="fr-FR" sz="1400" dirty="0"/>
                        <a:t>Stationnarité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1C89DBDA-F25E-4571-A9F7-4CABF0AEF35B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DDEA57-E991-4B65-98A1-6F8632F1E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0F4F35-B07B-4F0C-A074-5134CF230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78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52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984F42B6-4AEA-4998-AFD4-BC0913F4F7E2}"/>
              </a:ext>
            </a:extLst>
          </p:cNvPr>
          <p:cNvSpPr txBox="1"/>
          <p:nvPr/>
        </p:nvSpPr>
        <p:spPr>
          <a:xfrm>
            <a:off x="225847" y="775978"/>
            <a:ext cx="459187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Blancheur des résidus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35B57F3-DDF5-4B9D-99E9-35C6509F3D6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5847" y="1670769"/>
            <a:ext cx="3457575" cy="17621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1E08BAF-63E7-44D2-A1B9-2C87F22529C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3"/>
          <a:stretch/>
        </p:blipFill>
        <p:spPr bwMode="auto">
          <a:xfrm>
            <a:off x="5211474" y="1168137"/>
            <a:ext cx="3096384" cy="22726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98FE43B-E7D4-4F6D-8162-992AD431D959}"/>
              </a:ext>
            </a:extLst>
          </p:cNvPr>
          <p:cNvSpPr txBox="1"/>
          <p:nvPr/>
        </p:nvSpPr>
        <p:spPr>
          <a:xfrm>
            <a:off x="442664" y="3732283"/>
            <a:ext cx="70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Résidus centré en 0 test de student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Normalité des résidus 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pvalue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=0,38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Homoscédascité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test de White,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pvalue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=0,45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Autocorrélation des erreurs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 de Portemanteaux,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pvalue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=0,91</a:t>
            </a:r>
          </a:p>
          <a:p>
            <a:endParaRPr lang="fr-FR" dirty="0"/>
          </a:p>
        </p:txBody>
      </p:sp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4FB536DE-3CD2-4F6A-9289-6BD1A6E5BC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B08F4C6D-574D-4C37-9C6F-9C6DD83F77DD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01454604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4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52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984F42B6-4AEA-4998-AFD4-BC0913F4F7E2}"/>
              </a:ext>
            </a:extLst>
          </p:cNvPr>
          <p:cNvSpPr txBox="1"/>
          <p:nvPr/>
        </p:nvSpPr>
        <p:spPr>
          <a:xfrm>
            <a:off x="177925" y="756831"/>
            <a:ext cx="459187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Stabilité du modèle</a:t>
            </a:r>
          </a:p>
        </p:txBody>
      </p:sp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4FB536DE-3CD2-4F6A-9289-6BD1A6E5BC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B08F4C6D-574D-4C37-9C6F-9C6DD83F77DD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Image 18">
            <a:extLst>
              <a:ext uri="{FF2B5EF4-FFF2-40B4-BE49-F238E27FC236}">
                <a16:creationId xmlns:a16="http://schemas.microsoft.com/office/drawing/2014/main" id="{DC704556-CD20-48D0-9D6F-F713FBE8F0F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57" y="2060848"/>
            <a:ext cx="4794885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7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52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984F42B6-4AEA-4998-AFD4-BC0913F4F7E2}"/>
              </a:ext>
            </a:extLst>
          </p:cNvPr>
          <p:cNvSpPr txBox="1"/>
          <p:nvPr/>
        </p:nvSpPr>
        <p:spPr>
          <a:xfrm>
            <a:off x="225847" y="775978"/>
            <a:ext cx="459187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Fonctions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reponses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7B75AE7-6CED-4E3A-B2D2-9FEB2590C31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47" y="1453339"/>
            <a:ext cx="5930329" cy="4877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F007ABF-E792-460A-A19B-4A1E784A75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458"/>
          <a:stretch/>
        </p:blipFill>
        <p:spPr>
          <a:xfrm>
            <a:off x="6572468" y="2284732"/>
            <a:ext cx="2375052" cy="3160492"/>
          </a:xfrm>
          <a:prstGeom prst="rect">
            <a:avLst/>
          </a:prstGeom>
        </p:spPr>
      </p:pic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3DD364-1883-4C7A-B904-07B8BB6A7A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3DFE3B3F-AFE4-48FD-8A51-C2449B5923A5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01454604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54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52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BEB3E404-2A8A-4330-8D7B-475178168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867811"/>
              </p:ext>
            </p:extLst>
          </p:nvPr>
        </p:nvGraphicFramePr>
        <p:xfrm>
          <a:off x="683568" y="1961832"/>
          <a:ext cx="6955799" cy="3821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4884BDC2-BA62-40BE-BE49-63AF9E853FD6}"/>
              </a:ext>
            </a:extLst>
          </p:cNvPr>
          <p:cNvSpPr txBox="1"/>
          <p:nvPr/>
        </p:nvSpPr>
        <p:spPr>
          <a:xfrm>
            <a:off x="77456" y="861504"/>
            <a:ext cx="615072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1520" indent="-731520">
              <a:lnSpc>
                <a:spcPct val="107000"/>
              </a:lnSpc>
              <a:spcBef>
                <a:spcPts val="200"/>
              </a:spcBef>
            </a:pPr>
            <a:r>
              <a:rPr lang="fr-FR" sz="1800" b="1" u="none" strike="noStrike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décomposition de la variance en moyenne de l'erreur en % de prévision sur du l’inflation à un horizon de 12 mois</a:t>
            </a:r>
            <a:endParaRPr lang="fr-FR" sz="1800" b="1" u="sng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9DF569-D56C-405B-803F-2F3F7C3D48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7854927A-2626-4B4A-88C1-C610144A04F3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201454604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4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48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3C3CC71-5F70-4DCE-81E3-AD84FB59D956}"/>
              </a:ext>
            </a:extLst>
          </p:cNvPr>
          <p:cNvSpPr txBox="1"/>
          <p:nvPr/>
        </p:nvSpPr>
        <p:spPr>
          <a:xfrm>
            <a:off x="132588" y="726622"/>
            <a:ext cx="464488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lnSpc>
                <a:spcPct val="107000"/>
              </a:lnSpc>
              <a:spcBef>
                <a:spcPts val="1200"/>
              </a:spcBef>
            </a:pPr>
            <a: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Modélisation : les fonctions de consommation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6D4CFC-4F25-45D9-8898-4A682F56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3356992"/>
            <a:ext cx="5858256" cy="30083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D56F3F-32D8-486A-A317-A93AF2547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316" y="-2907704"/>
            <a:ext cx="5899404" cy="5495544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3E4D8A7-14A7-450C-A353-B8A1D4359A92}"/>
              </a:ext>
            </a:extLst>
          </p:cNvPr>
          <p:cNvSpPr/>
          <p:nvPr/>
        </p:nvSpPr>
        <p:spPr>
          <a:xfrm>
            <a:off x="107950" y="1424132"/>
            <a:ext cx="2447826" cy="1136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choix du retard p</a:t>
            </a:r>
          </a:p>
          <a:p>
            <a:pPr algn="ctr"/>
            <a:r>
              <a:rPr lang="fr-FR" dirty="0"/>
              <a:t>P=1</a:t>
            </a:r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30B55FE9-AF5C-408E-9220-9F68AB30F7E5}"/>
              </a:ext>
            </a:extLst>
          </p:cNvPr>
          <p:cNvSpPr/>
          <p:nvPr/>
        </p:nvSpPr>
        <p:spPr>
          <a:xfrm>
            <a:off x="200024" y="4434652"/>
            <a:ext cx="2787799" cy="1136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Une relation de cointégration </a:t>
            </a:r>
            <a:r>
              <a:rPr lang="fr-FR" dirty="0" err="1"/>
              <a:t>rétenue</a:t>
            </a:r>
            <a:endParaRPr lang="fr-FR" dirty="0"/>
          </a:p>
        </p:txBody>
      </p:sp>
      <p:pic>
        <p:nvPicPr>
          <p:cNvPr id="41" name="Image 40" descr="Une image contenant texte&#10;&#10;Description générée automatiquement">
            <a:extLst>
              <a:ext uri="{FF2B5EF4-FFF2-40B4-BE49-F238E27FC236}">
                <a16:creationId xmlns:a16="http://schemas.microsoft.com/office/drawing/2014/main" id="{3280FC46-7766-425C-94A8-8ED321C624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D68872A9-9473-4ED4-BEC7-860F798BF4F4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01454604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7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19100" y="557005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 b="1">
                <a:solidFill>
                  <a:srgbClr val="1E4C7C"/>
                </a:solidFill>
                <a:ea typeface="Times New Roman" pitchFamily="1" charset="0"/>
              </a:rPr>
              <a:t>		</a:t>
            </a: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pic>
        <p:nvPicPr>
          <p:cNvPr id="48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9978" y="6521521"/>
            <a:ext cx="796925" cy="206244"/>
          </a:xfrm>
          <a:prstGeom prst="rect">
            <a:avLst/>
          </a:prstGeom>
          <a:noFill/>
        </p:spPr>
      </p:pic>
      <p:sp>
        <p:nvSpPr>
          <p:cNvPr id="49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9F05F90E-CA0C-420B-85CA-9A08702014ED}"/>
              </a:ext>
            </a:extLst>
          </p:cNvPr>
          <p:cNvSpPr txBox="1"/>
          <p:nvPr/>
        </p:nvSpPr>
        <p:spPr>
          <a:xfrm>
            <a:off x="193669" y="1682664"/>
            <a:ext cx="8106863" cy="116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fr-FR" sz="1800" b="1" dirty="0">
                <a:solidFill>
                  <a:srgbClr val="1E4C7C"/>
                </a:solidFill>
                <a:ea typeface="Times New Roman" pitchFamily="1" charset="0"/>
              </a:rPr>
              <a:t>La relation de long terme estimée :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log_ipc</a:t>
            </a:r>
            <a:r>
              <a:rPr lang="fr-FR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 0.3*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log_aliment</a:t>
            </a:r>
            <a:r>
              <a:rPr lang="fr-FR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+ 0.67*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log_habits</a:t>
            </a:r>
            <a:r>
              <a:rPr lang="fr-FR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+ 0.124*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log_logement</a:t>
            </a:r>
            <a:r>
              <a:rPr lang="fr-FR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+ 0.39*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log_transport</a:t>
            </a:r>
            <a:r>
              <a:rPr lang="fr-FR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+ 1.1*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log_loisirs</a:t>
            </a:r>
            <a:r>
              <a:rPr lang="fr-FR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- 1.37 *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log_sante</a:t>
            </a:r>
            <a:r>
              <a:rPr lang="fr-FR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- 0.55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EE34646-FCAD-4EBD-B85D-1364A9197901}"/>
                  </a:ext>
                </a:extLst>
              </p:cNvPr>
              <p:cNvSpPr txBox="1"/>
              <p:nvPr/>
            </p:nvSpPr>
            <p:spPr>
              <a:xfrm>
                <a:off x="114035" y="3367021"/>
                <a:ext cx="5904656" cy="1285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fr-FR" sz="1800" b="1" dirty="0">
                    <a:solidFill>
                      <a:srgbClr val="1E4C7C"/>
                    </a:solidFill>
                    <a:ea typeface="Times New Roman" pitchFamily="1" charset="0"/>
                  </a:rPr>
                  <a:t>La relation de court terme :</a:t>
                </a:r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Δ</m:t>
                    </m:r>
                  </m:oMath>
                </a14:m>
                <a:r>
                  <a:rPr lang="fr-FR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log_ipc</a:t>
                </a:r>
                <a:r>
                  <a:rPr lang="fr-FR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-0.190224*cointégration1 -0.062111*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Δ</m:t>
                    </m:r>
                  </m:oMath>
                </a14:m>
                <a:r>
                  <a:rPr lang="fr-FR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log_logement</a:t>
                </a:r>
                <a:r>
                  <a:rPr lang="fr-FR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+0.00074.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EE34646-FCAD-4EBD-B85D-1364A919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5" y="3367021"/>
                <a:ext cx="5904656" cy="1285032"/>
              </a:xfrm>
              <a:prstGeom prst="rect">
                <a:avLst/>
              </a:prstGeom>
              <a:blipFill>
                <a:blip r:embed="rId6"/>
                <a:stretch>
                  <a:fillRect l="-930" t="-474" b="-66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ZoneTexte 38">
            <a:extLst>
              <a:ext uri="{FF2B5EF4-FFF2-40B4-BE49-F238E27FC236}">
                <a16:creationId xmlns:a16="http://schemas.microsoft.com/office/drawing/2014/main" id="{82EC8B81-9119-42CA-B548-78A02D392A88}"/>
              </a:ext>
            </a:extLst>
          </p:cNvPr>
          <p:cNvSpPr txBox="1"/>
          <p:nvPr/>
        </p:nvSpPr>
        <p:spPr>
          <a:xfrm>
            <a:off x="193669" y="1057782"/>
            <a:ext cx="590465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fr-FR" b="1" dirty="0">
                <a:solidFill>
                  <a:srgbClr val="1E4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Après Correction de la </a:t>
            </a:r>
            <a:r>
              <a:rPr lang="fr-FR" b="1" dirty="0" err="1">
                <a:solidFill>
                  <a:srgbClr val="1E4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multicolinéarité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" name="Image 3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0BD8BD-6E90-442C-9931-242817EB8A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4FF6FEEF-BD23-479E-A26D-C168E7BD0D28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01454604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19100" y="557005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 b="1">
                <a:solidFill>
                  <a:srgbClr val="1E4C7C"/>
                </a:solidFill>
                <a:ea typeface="Times New Roman" pitchFamily="1" charset="0"/>
              </a:rPr>
              <a:t>		</a:t>
            </a: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49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82EC8B81-9119-42CA-B548-78A02D392A88}"/>
              </a:ext>
            </a:extLst>
          </p:cNvPr>
          <p:cNvSpPr txBox="1"/>
          <p:nvPr/>
        </p:nvSpPr>
        <p:spPr>
          <a:xfrm>
            <a:off x="611560" y="682751"/>
            <a:ext cx="590465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fr-FR" b="1" dirty="0">
                <a:solidFill>
                  <a:srgbClr val="1E4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de stabilité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75E9380-2578-4114-AEFD-C32DB3D05CA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675700" cy="299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98D2FD-6E2F-46F4-A1CC-7F3279D39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28B56DC5-1063-44DF-BDBA-4D74D78DB36C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01454604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19100" y="557005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29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4D24B1C-6C2D-4184-A668-1D5BE95E72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998939"/>
            <a:ext cx="5760720" cy="243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1F794FB-3BB8-4E90-B8F1-3AEA25A52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3769417"/>
            <a:ext cx="5858256" cy="161239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42B37E7-07C4-482E-A9E8-3108371FBB37}"/>
              </a:ext>
            </a:extLst>
          </p:cNvPr>
          <p:cNvSpPr txBox="1"/>
          <p:nvPr/>
        </p:nvSpPr>
        <p:spPr>
          <a:xfrm>
            <a:off x="390364" y="5674395"/>
            <a:ext cx="562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homoscédacité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Breusch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Godfrey 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pvalue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=8%</a:t>
            </a:r>
            <a:endParaRPr lang="fr-FR" dirty="0"/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1875A7F3-95DE-474B-9DEF-7E3BBC94F38D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01454604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35ADE8-CD8A-42B3-BD8D-530E7F989E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1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19100" y="557005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fr-FR" sz="1600" dirty="0">
              <a:solidFill>
                <a:srgbClr val="1E4C7C"/>
              </a:solidFill>
              <a:ea typeface="Times New Roman" pitchFamily="1" charset="0"/>
            </a:endParaRPr>
          </a:p>
        </p:txBody>
      </p:sp>
      <p:sp>
        <p:nvSpPr>
          <p:cNvPr id="29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1875A7F3-95DE-474B-9DEF-7E3BBC94F38D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0F7CA5E3-9285-4DD2-BDF3-302DC425DDFC}"/>
              </a:ext>
            </a:extLst>
          </p:cNvPr>
          <p:cNvSpPr txBox="1"/>
          <p:nvPr/>
        </p:nvSpPr>
        <p:spPr>
          <a:xfrm>
            <a:off x="200025" y="1938210"/>
            <a:ext cx="546054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lnSpc>
                <a:spcPct val="107000"/>
              </a:lnSpc>
              <a:spcBef>
                <a:spcPts val="1200"/>
              </a:spcBef>
            </a:pPr>
            <a:r>
              <a:rPr lang="fr-FR" b="1" kern="0" dirty="0" err="1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fr-FR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 discontinuité</a:t>
            </a:r>
            <a:endParaRPr lang="fr-FR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8A0A2FF-F3C9-48C5-98D2-1937A7DDDA0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4251" y="2365692"/>
            <a:ext cx="5760720" cy="402399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038F46F-9858-4847-B2CA-059BD02B7A45}"/>
              </a:ext>
            </a:extLst>
          </p:cNvPr>
          <p:cNvSpPr txBox="1"/>
          <p:nvPr/>
        </p:nvSpPr>
        <p:spPr>
          <a:xfrm>
            <a:off x="6444207" y="1660816"/>
            <a:ext cx="26997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effet significatif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niveau de prix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lui est imputable est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2,44 en 6 mois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348A5C-5423-4A30-8036-C475E6DDA33A}"/>
              </a:ext>
            </a:extLst>
          </p:cNvPr>
          <p:cNvSpPr txBox="1"/>
          <p:nvPr/>
        </p:nvSpPr>
        <p:spPr>
          <a:xfrm>
            <a:off x="107950" y="838242"/>
            <a:ext cx="5460547" cy="1276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lnSpc>
                <a:spcPct val="107000"/>
              </a:lnSpc>
              <a:spcBef>
                <a:spcPts val="1200"/>
              </a:spcBef>
            </a:pPr>
            <a:r>
              <a:rPr lang="fr-FR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Données : Burkina Faso, Mali, Niger</a:t>
            </a:r>
          </a:p>
          <a:p>
            <a:pPr marL="274320" indent="-274320">
              <a:lnSpc>
                <a:spcPct val="107000"/>
              </a:lnSpc>
              <a:spcBef>
                <a:spcPts val="1200"/>
              </a:spcBef>
            </a:pPr>
            <a:r>
              <a:rPr lang="fr-FR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Objectif : impact causal du covid</a:t>
            </a:r>
          </a:p>
          <a:p>
            <a:pPr marL="274320" indent="-274320">
              <a:lnSpc>
                <a:spcPct val="107000"/>
              </a:lnSpc>
              <a:spcBef>
                <a:spcPts val="1200"/>
              </a:spcBef>
            </a:pPr>
            <a:endParaRPr lang="fr-FR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0D953C-5139-42FD-8811-9454DB658F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003D50-0DD5-4605-9424-27F68980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indent="274320">
              <a:lnSpc>
                <a:spcPct val="11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 seuil de 5%?l’inflation n’est pas d’origine monétaire VAR(3). </a:t>
            </a:r>
          </a:p>
          <a:p>
            <a:pPr indent="274320">
              <a:lnSpc>
                <a:spcPct val="11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 sens 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Granger, seul M2 cause l’inflation. Seuil risque de 10% </a:t>
            </a:r>
          </a:p>
          <a:p>
            <a:pPr indent="274320">
              <a:lnSpc>
                <a:spcPct val="11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variable la plus déterminante reste l’inflation importée de la France. </a:t>
            </a:r>
          </a:p>
          <a:p>
            <a:pPr indent="274320">
              <a:lnSpc>
                <a:spcPct val="11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pays reste toutefois à l’abri de l’appréciation du franc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cfa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 rapport au dollar.</a:t>
            </a:r>
          </a:p>
          <a:p>
            <a:pPr indent="274320">
              <a:lnSpc>
                <a:spcPct val="11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Parmi les fonctions de consommations, seuls, l’indice de prix de la fonction santé et de la fonction loisirs sont élastiques à l’IPC à long terme. </a:t>
            </a:r>
          </a:p>
          <a:p>
            <a:pPr indent="274320">
              <a:lnSpc>
                <a:spcPct val="11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indices de prix des fonctions communication, restauration-Hotels et Boissons alcoolisée-Tabac -stupéfiants n’ont pas d’impact à long terme.  </a:t>
            </a:r>
          </a:p>
          <a:p>
            <a:pPr indent="274320">
              <a:lnSpc>
                <a:spcPct val="115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délai d’ajustement de l’inflation  suite à un choc,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ceteris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paribus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entre deux mois est de l’ordre de 19%.</a:t>
            </a:r>
          </a:p>
          <a:p>
            <a:pPr indent="274320">
              <a:lnSpc>
                <a:spcPct val="11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moyenne, la pandémie a fait accroitre  l’IPC de 2,44 unités.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D7F4364-2FDA-4CF0-A321-1E5A17AA7BBE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054824368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Données et 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Stationnarité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Modèles économétriques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A36CFC6-7443-4734-9614-9BCCF199C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5E1B8D9D-E34C-4914-BE3E-B3F5532EAB55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6D18534-B867-4D5F-94E6-79A5BEA938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8D8835-837B-43A2-8C89-590EF977A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04775" y="591725"/>
            <a:ext cx="893444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1700" dirty="0">
                <a:solidFill>
                  <a:schemeClr val="tx2"/>
                </a:solidFill>
                <a:latin typeface="Arial" charset="0"/>
              </a:rPr>
              <a:t> EDESAT : Etudes Démographiques, Economiques, Statistiques Appliquées et Télécommunications </a:t>
            </a:r>
            <a:r>
              <a:rPr lang="fr-FR" sz="1700" dirty="0"/>
              <a:t>,</a:t>
            </a:r>
            <a:r>
              <a:rPr lang="fr-FR" sz="1700" dirty="0">
                <a:solidFill>
                  <a:schemeClr val="tx2"/>
                </a:solidFill>
                <a:latin typeface="Arial" charset="0"/>
              </a:rPr>
              <a:t>Crée en 1989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</a:pPr>
            <a:endParaRPr lang="fr-FR" sz="2000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24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9978" y="6521521"/>
            <a:ext cx="796925" cy="206244"/>
          </a:xfrm>
          <a:prstGeom prst="rect">
            <a:avLst/>
          </a:prstGeom>
          <a:noFill/>
        </p:spPr>
      </p:pic>
      <p:sp>
        <p:nvSpPr>
          <p:cNvPr id="26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ED03EC1-91FF-43C3-9F4A-4C41F03731F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765"/>
            <a:ext cx="9143999" cy="5722510"/>
          </a:xfrm>
          <a:prstGeom prst="rect">
            <a:avLst/>
          </a:prstGeom>
          <a:noFill/>
        </p:spPr>
      </p:pic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F972AEF7-4C55-4E76-9CDE-2824A9950A5F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422456603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Revue de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Méthodologie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Données et </a:t>
                      </a:r>
                    </a:p>
                    <a:p>
                      <a:pPr algn="ctr"/>
                      <a:r>
                        <a:rPr lang="fr-FR" sz="1400" dirty="0"/>
                        <a:t>Stationnarité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40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40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16573" y="4969767"/>
            <a:ext cx="8582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buClr>
                <a:schemeClr val="tx2"/>
              </a:buClr>
            </a:pPr>
            <a:r>
              <a:rPr lang="fr-FR" sz="2400" b="1" dirty="0">
                <a:solidFill>
                  <a:schemeClr val="tx2"/>
                </a:solidFill>
                <a:latin typeface="Arial" charset="0"/>
              </a:rPr>
              <a:t>Merci de votre attention.</a:t>
            </a:r>
          </a:p>
        </p:txBody>
      </p:sp>
      <p:pic>
        <p:nvPicPr>
          <p:cNvPr id="2050" name="Picture 2" descr="C:\Users\Dino\AppData\Local\Microsoft\Windows\Temporary Internet Files\Content.IE5\E7TK1I6S\MP90031559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55" y="1556792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0025" y="152949"/>
            <a:ext cx="8582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fr-FR" sz="2400" b="1" dirty="0">
                <a:solidFill>
                  <a:schemeClr val="tx2"/>
                </a:solidFill>
                <a:latin typeface="Arial" charset="0"/>
              </a:rPr>
              <a:t>Questions </a:t>
            </a:r>
          </a:p>
        </p:txBody>
      </p:sp>
      <p:sp>
        <p:nvSpPr>
          <p:cNvPr id="26" name="Espace réservé du pied de page 5"/>
          <p:cNvSpPr txBox="1">
            <a:spLocks noGrp="1"/>
          </p:cNvSpPr>
          <p:nvPr/>
        </p:nvSpPr>
        <p:spPr bwMode="auto">
          <a:xfrm>
            <a:off x="22716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83" y="6528747"/>
            <a:ext cx="293365" cy="318791"/>
          </a:xfrm>
          <a:prstGeom prst="rect">
            <a:avLst/>
          </a:prstGeom>
        </p:spPr>
      </p:pic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D1B8A4-4339-476C-8915-D2DF7D9B1F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2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-2705" y="688514"/>
                <a:ext cx="8934447" cy="2306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tx2"/>
                  </a:buClr>
                  <a:buFont typeface="Wingdings" charset="2"/>
                  <a:buChar char="§"/>
                </a:pPr>
                <a:r>
                  <a:rPr lang="fr-FR" sz="2400" dirty="0">
                    <a:solidFill>
                      <a:schemeClr val="tx2"/>
                    </a:solidFill>
                    <a:latin typeface="Arial" charset="0"/>
                  </a:rPr>
                  <a:t>Aspect théoriques</a:t>
                </a:r>
              </a:p>
              <a:p>
                <a:pPr lvl="1">
                  <a:spcBef>
                    <a:spcPct val="50000"/>
                  </a:spcBef>
                  <a:buClr>
                    <a:schemeClr val="tx2"/>
                  </a:buClr>
                  <a:buFont typeface="Wingdings" charset="2"/>
                  <a:buChar char="§"/>
                </a:pPr>
                <a:r>
                  <a:rPr lang="fr-FR" dirty="0">
                    <a:solidFill>
                      <a:schemeClr val="tx2"/>
                    </a:solidFill>
                    <a:latin typeface="Arial" charset="0"/>
                  </a:rPr>
                  <a:t>la théorie quantitative de la monnaie </a:t>
                </a:r>
                <a:r>
                  <a:rPr lang="fr-FR" dirty="0"/>
                  <a:t>MV = P.Y   </a:t>
                </a:r>
                <a:r>
                  <a:rPr lang="fr-FR" dirty="0">
                    <a:sym typeface="Wingdings" panose="05000000000000000000" pitchFamily="2" charset="2"/>
                  </a:rPr>
                  <a:t> 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>
                            <a:latin typeface="Cambria Math" panose="02040503050406030204" pitchFamily="18" charset="0"/>
                          </a:rPr>
                          <m:t>ΔM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fr-FR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>
                            <a:latin typeface="Cambria Math" panose="02040503050406030204" pitchFamily="18" charset="0"/>
                          </a:rPr>
                          <m:t>ΔP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:endParaRPr lang="fr-FR" dirty="0">
                  <a:solidFill>
                    <a:schemeClr val="tx2"/>
                  </a:solidFill>
                  <a:latin typeface="Arial" charset="0"/>
                </a:endParaRPr>
              </a:p>
              <a:p>
                <a:pPr lvl="1">
                  <a:spcBef>
                    <a:spcPct val="50000"/>
                  </a:spcBef>
                  <a:buClr>
                    <a:schemeClr val="tx2"/>
                  </a:buClr>
                  <a:buFont typeface="Wingdings" charset="2"/>
                  <a:buChar char="§"/>
                </a:pPr>
                <a:r>
                  <a:rPr lang="fr-FR" dirty="0"/>
                  <a:t>Gregory </a:t>
                </a:r>
                <a:r>
                  <a:rPr lang="fr-FR" dirty="0" err="1"/>
                  <a:t>Mankiew</a:t>
                </a:r>
                <a:r>
                  <a:rPr lang="fr-FR" dirty="0"/>
                  <a:t> a montré que cette relation est vérifiée à long terme</a:t>
                </a:r>
                <a:endParaRPr lang="fr-FR" sz="2400" dirty="0">
                  <a:solidFill>
                    <a:schemeClr val="tx2"/>
                  </a:solidFill>
                  <a:latin typeface="Arial" charset="0"/>
                </a:endParaRPr>
              </a:p>
              <a:p>
                <a:pPr lvl="1">
                  <a:spcBef>
                    <a:spcPct val="50000"/>
                  </a:spcBef>
                  <a:buClr>
                    <a:schemeClr val="tx2"/>
                  </a:buClr>
                  <a:buFont typeface="Wingdings" charset="2"/>
                  <a:buChar char="§"/>
                </a:pPr>
                <a:r>
                  <a:rPr lang="fr-FR" dirty="0">
                    <a:solidFill>
                      <a:schemeClr val="tx2"/>
                    </a:solidFill>
                    <a:latin typeface="Arial" charset="0"/>
                  </a:rPr>
                  <a:t>Inflation par les couts : </a:t>
                </a:r>
                <a:r>
                  <a:rPr lang="fr-FR" dirty="0"/>
                  <a:t>facteur travail et  matières premières ou produits importés </a:t>
                </a:r>
              </a:p>
              <a:p>
                <a:pPr lvl="1">
                  <a:spcBef>
                    <a:spcPct val="50000"/>
                  </a:spcBef>
                  <a:buClr>
                    <a:schemeClr val="tx2"/>
                  </a:buClr>
                  <a:buFont typeface="Wingdings" charset="2"/>
                  <a:buChar char="§"/>
                </a:pPr>
                <a:r>
                  <a:rPr lang="fr-FR" dirty="0">
                    <a:solidFill>
                      <a:schemeClr val="tx2"/>
                    </a:solidFill>
                    <a:latin typeface="Arial" charset="0"/>
                  </a:rPr>
                  <a:t>L ’inflation par la demande</a:t>
                </a:r>
                <a:r>
                  <a:rPr lang="fr-FR" dirty="0"/>
                  <a:t>: Lorsque la demande croit plus vite que l’offre de biens</a:t>
                </a:r>
              </a:p>
            </p:txBody>
          </p:sp>
        </mc:Choice>
        <mc:Fallback xmlns="">
          <p:sp>
            <p:nvSpPr>
              <p:cNvPr id="21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705" y="688514"/>
                <a:ext cx="8934447" cy="2306337"/>
              </a:xfrm>
              <a:prstGeom prst="rect">
                <a:avLst/>
              </a:prstGeom>
              <a:blipFill>
                <a:blip r:embed="rId4"/>
                <a:stretch>
                  <a:fillRect l="-956" t="-1852" b="-34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sp>
        <p:nvSpPr>
          <p:cNvPr id="16" name="Text Box 31">
            <a:extLst>
              <a:ext uri="{FF2B5EF4-FFF2-40B4-BE49-F238E27FC236}">
                <a16:creationId xmlns:a16="http://schemas.microsoft.com/office/drawing/2014/main" id="{6F632869-8A33-4A9F-B5C0-9D0DDDDF8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6" y="3234557"/>
            <a:ext cx="893444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 Travaux </a:t>
            </a:r>
            <a:r>
              <a:rPr lang="fr-FR" sz="2400" dirty="0" err="1">
                <a:solidFill>
                  <a:schemeClr val="tx2"/>
                </a:solidFill>
                <a:latin typeface="Arial" charset="0"/>
              </a:rPr>
              <a:t>empirques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 de l’UEMOA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 err="1"/>
              <a:t>Doé</a:t>
            </a:r>
            <a:r>
              <a:rPr lang="fr-FR" dirty="0"/>
              <a:t> .L et </a:t>
            </a:r>
            <a:r>
              <a:rPr lang="fr-FR" dirty="0" err="1"/>
              <a:t>Diallo.L</a:t>
            </a:r>
            <a:r>
              <a:rPr lang="fr-FR" dirty="0"/>
              <a:t>  (1997) </a:t>
            </a:r>
          </a:p>
          <a:p>
            <a:pPr marL="1200150" lvl="2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  Un modèle multisectoriel</a:t>
            </a:r>
          </a:p>
          <a:p>
            <a:pPr marL="1200150" lvl="2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l’inflation importée était  le plus déterminants de l’inflation à court terme comme à long terme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/>
              <a:t>Lamine Diop ,2000 :  </a:t>
            </a:r>
          </a:p>
          <a:p>
            <a:pPr marL="1200150" lvl="2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 err="1"/>
              <a:t>Rélation</a:t>
            </a:r>
            <a:r>
              <a:rPr lang="fr-FR" dirty="0"/>
              <a:t> inverse entre l’output gap et l’inflation comme dans les pays développés </a:t>
            </a:r>
          </a:p>
          <a:p>
            <a:pPr marL="1200150" lvl="2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l’output gap pourrait être utilisé pour expliquer et prévoir l’inflation. </a:t>
            </a:r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D99CBE-74D3-4A61-B40F-A68BF77405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C5755B0C-4FA9-4822-A8AB-6CA8A6499645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895225029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Données et </a:t>
                      </a:r>
                    </a:p>
                    <a:p>
                      <a:pPr algn="ctr"/>
                      <a:r>
                        <a:rPr lang="fr-FR" sz="1400" dirty="0"/>
                        <a:t>Stationnarité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pic>
        <p:nvPicPr>
          <p:cNvPr id="24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9978" y="6521521"/>
            <a:ext cx="796925" cy="206244"/>
          </a:xfrm>
          <a:prstGeom prst="rect">
            <a:avLst/>
          </a:prstGeom>
          <a:noFill/>
        </p:spPr>
      </p:pic>
      <p:sp>
        <p:nvSpPr>
          <p:cNvPr id="26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sp>
        <p:nvSpPr>
          <p:cNvPr id="16" name="Text Box 31">
            <a:extLst>
              <a:ext uri="{FF2B5EF4-FFF2-40B4-BE49-F238E27FC236}">
                <a16:creationId xmlns:a16="http://schemas.microsoft.com/office/drawing/2014/main" id="{6F632869-8A33-4A9F-B5C0-9D0DDDDF8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038" y="553489"/>
            <a:ext cx="8934447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 Travaux </a:t>
            </a:r>
            <a:r>
              <a:rPr lang="fr-FR" sz="2400" dirty="0" err="1">
                <a:solidFill>
                  <a:schemeClr val="tx2"/>
                </a:solidFill>
                <a:latin typeface="Arial" charset="0"/>
              </a:rPr>
              <a:t>empirques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 de l’UEMOA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endParaRPr lang="fr-FR" sz="2400" dirty="0">
              <a:solidFill>
                <a:schemeClr val="tx2"/>
              </a:solidFill>
              <a:latin typeface="Arial" charset="0"/>
            </a:endParaRPr>
          </a:p>
          <a:p>
            <a:pPr lvl="1"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/>
              <a:t>Mathurin DEMBO TOE et </a:t>
            </a:r>
            <a:r>
              <a:rPr lang="fr-FR" dirty="0" err="1"/>
              <a:t>Maurille</a:t>
            </a:r>
            <a:r>
              <a:rPr lang="fr-FR" dirty="0"/>
              <a:t> HOUNKPATIN (2007)</a:t>
            </a:r>
          </a:p>
          <a:p>
            <a:pPr marL="1200150" lvl="2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Modelés VAR standard et VAR structurel </a:t>
            </a:r>
          </a:p>
          <a:p>
            <a:pPr marL="1200150" lvl="2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 le taux de croissance de la masse monétaire a un impact significatif mais faible.</a:t>
            </a:r>
          </a:p>
          <a:p>
            <a:pPr marL="1200150" lvl="2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  L'erreur de prévision de l'inflation dans l'UEMOA est due à environ 80% à ses propres innovations et à 10% aux évolutions de l'inflation importée.</a:t>
            </a:r>
          </a:p>
          <a:p>
            <a:pPr marL="1200150" lvl="2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 Le </a:t>
            </a:r>
            <a:r>
              <a:rPr lang="fr-FR" dirty="0" err="1"/>
              <a:t>pass-through</a:t>
            </a:r>
            <a:r>
              <a:rPr lang="fr-FR" dirty="0"/>
              <a:t> le taux de change effectif nominal est pertinent à court terme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DCD68E-D944-4632-A47F-947D837BFF2B}"/>
              </a:ext>
            </a:extLst>
          </p:cNvPr>
          <p:cNvSpPr txBox="1"/>
          <p:nvPr/>
        </p:nvSpPr>
        <p:spPr>
          <a:xfrm>
            <a:off x="268077" y="4205002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Diallo en 2003, a évalué l'impact de l'offre locale de produits vivriers sur les prix dans l'UEMOA</a:t>
            </a:r>
            <a:r>
              <a:rPr lang="fr-FR" sz="1800" i="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/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7DABBC-B48C-4FD0-BBFA-2A3B31EE4B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4744AFCC-B68C-43AC-BC51-2053311EBDC0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9737130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Données et </a:t>
                      </a:r>
                    </a:p>
                    <a:p>
                      <a:pPr algn="ctr"/>
                      <a:r>
                        <a:rPr lang="fr-FR" sz="1400" dirty="0"/>
                        <a:t>Stationnarité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4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pic>
        <p:nvPicPr>
          <p:cNvPr id="24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9978" y="6521521"/>
            <a:ext cx="796925" cy="206244"/>
          </a:xfrm>
          <a:prstGeom prst="rect">
            <a:avLst/>
          </a:prstGeom>
          <a:noFill/>
        </p:spPr>
      </p:pic>
      <p:sp>
        <p:nvSpPr>
          <p:cNvPr id="26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sp>
        <p:nvSpPr>
          <p:cNvPr id="16" name="Text Box 31">
            <a:extLst>
              <a:ext uri="{FF2B5EF4-FFF2-40B4-BE49-F238E27FC236}">
                <a16:creationId xmlns:a16="http://schemas.microsoft.com/office/drawing/2014/main" id="{6F632869-8A33-4A9F-B5C0-9D0DDDDF8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038" y="553489"/>
            <a:ext cx="8934447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 Travaux </a:t>
            </a:r>
            <a:r>
              <a:rPr lang="fr-FR" sz="2400" dirty="0" err="1">
                <a:solidFill>
                  <a:schemeClr val="tx2"/>
                </a:solidFill>
                <a:latin typeface="Arial" charset="0"/>
              </a:rPr>
              <a:t>empirques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 de l’UEMOA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endParaRPr lang="fr-FR" sz="2400" dirty="0">
              <a:solidFill>
                <a:schemeClr val="tx2"/>
              </a:solidFill>
              <a:latin typeface="Arial" charset="0"/>
            </a:endParaRPr>
          </a:p>
          <a:p>
            <a:pPr marL="0" lvl="1">
              <a:spcBef>
                <a:spcPct val="50000"/>
              </a:spcBef>
              <a:buClr>
                <a:schemeClr val="tx2"/>
              </a:buClr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En somme, </a:t>
            </a:r>
          </a:p>
          <a:p>
            <a:pPr marL="742950" lvl="1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l’inflation importée,</a:t>
            </a:r>
          </a:p>
          <a:p>
            <a:pPr marL="742950" lvl="1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 le taux de change effectif nominal </a:t>
            </a:r>
          </a:p>
          <a:p>
            <a:pPr marL="742950" lvl="1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l’output gap</a:t>
            </a:r>
          </a:p>
          <a:p>
            <a:pPr marL="742950" lvl="1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les variables monétaires ( M1, M2, base fudiciaire)</a:t>
            </a:r>
          </a:p>
          <a:p>
            <a:pPr marL="742950" lvl="1" indent="-28575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dirty="0"/>
              <a:t>Les prix des biens locaux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</a:pPr>
            <a:endParaRPr lang="fr-FR" dirty="0"/>
          </a:p>
          <a:p>
            <a:pPr lvl="1">
              <a:spcBef>
                <a:spcPct val="50000"/>
              </a:spcBef>
              <a:buClr>
                <a:schemeClr val="tx2"/>
              </a:buClr>
            </a:pPr>
            <a:endParaRPr lang="fr-FR" dirty="0"/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7DABBC-B48C-4FD0-BBFA-2A3B31EE4B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CB56E29-66A8-41E6-A04B-2D16F1FAC096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9737130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Données et </a:t>
                      </a:r>
                    </a:p>
                    <a:p>
                      <a:pPr algn="ctr"/>
                      <a:r>
                        <a:rPr lang="fr-FR" sz="1400" dirty="0"/>
                        <a:t>Stationnarité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6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75031" y="971365"/>
            <a:ext cx="893444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/>
              <a:t> </a:t>
            </a:r>
            <a:r>
              <a:rPr lang="fr-FR" b="1" dirty="0">
                <a:solidFill>
                  <a:schemeClr val="tx2"/>
                </a:solidFill>
              </a:rPr>
              <a:t>L’économétrie des séries temporelles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b="1" dirty="0">
                <a:solidFill>
                  <a:schemeClr val="tx2"/>
                </a:solidFill>
              </a:rPr>
              <a:t>Les régressions fallacieuses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b="1" dirty="0">
                <a:solidFill>
                  <a:schemeClr val="tx2"/>
                </a:solidFill>
              </a:rPr>
              <a:t>Non stationnarité des séries temporelles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b="1" dirty="0">
                <a:solidFill>
                  <a:schemeClr val="tx2"/>
                </a:solidFill>
              </a:rPr>
              <a:t>Cointégration entre deux variables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endParaRPr lang="fr-FR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07/01/2021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BEB8F865-0905-488F-B543-1E2B2FD4BEA7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4292679799"/>
              </p:ext>
            </p:ext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Données et </a:t>
                      </a:r>
                    </a:p>
                    <a:p>
                      <a:pPr algn="ctr"/>
                      <a:r>
                        <a:rPr lang="fr-FR" sz="1400" dirty="0"/>
                        <a:t>Stationnarité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9803C5-F742-4EF4-96A1-0AFD931E6D04}"/>
                  </a:ext>
                </a:extLst>
              </p:cNvPr>
              <p:cNvSpPr txBox="1"/>
              <p:nvPr/>
            </p:nvSpPr>
            <p:spPr>
              <a:xfrm>
                <a:off x="1671042" y="2995098"/>
                <a:ext cx="6839549" cy="1347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80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Deux séries non stationnaires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fr-FR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80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-&gt; I(1),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sz="180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-&gt; I(1)) sont dites cointégrées, si les séries temporelles  sont intégrées d'ordre 1 et que par ailleurs, une combinaison linéaire de ces séries </a:t>
                </a:r>
                <a:r>
                  <a:rPr lang="fr-FR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stationnaire</a:t>
                </a:r>
                <a:r>
                  <a:rPr lang="fr-FR" sz="180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on dira alors que </a:t>
                </a:r>
                <a:r>
                  <a:rPr lang="fr-FR" sz="1800" i="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fr-FR" sz="1800" i="0" baseline="-25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fr-FR" sz="180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 </a:t>
                </a:r>
                <a:r>
                  <a:rPr lang="fr-FR" sz="1800" i="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fr-FR" sz="1800" i="0" baseline="-25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fr-FR" sz="180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sont cointégrées d'ordre </a:t>
                </a:r>
                <a:r>
                  <a:rPr lang="fr-FR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(1,1)</a:t>
                </a:r>
                <a:endParaRPr lang="fr-FR" sz="1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9803C5-F742-4EF4-96A1-0AFD931E6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042" y="2995098"/>
                <a:ext cx="6839549" cy="1347805"/>
              </a:xfrm>
              <a:prstGeom prst="rect">
                <a:avLst/>
              </a:prstGeom>
              <a:blipFill>
                <a:blip r:embed="rId5"/>
                <a:stretch>
                  <a:fillRect l="-713" t="-452" r="-802" b="-63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4DB93DCC-0976-4040-AE0F-54AAB400C5E0}"/>
              </a:ext>
            </a:extLst>
          </p:cNvPr>
          <p:cNvSpPr txBox="1"/>
          <p:nvPr/>
        </p:nvSpPr>
        <p:spPr>
          <a:xfrm>
            <a:off x="447422" y="4779003"/>
            <a:ext cx="6696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La relation de la cointégration permet de détecter la relation de long terme entre deux ou plusieurs séries temporelles. Sa formalisation rigoureuse est due à 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  <a:hlinkClick r:id="rId6" tooltip="Clive Grang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Granger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 (1981), </a:t>
            </a:r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Engle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Granger (1987)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 et 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  <a:hlinkClick r:id="rId8" tooltip="Søren Johansen (page inexistan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Johannsen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 (1991, 1995</a:t>
            </a:r>
            <a:endParaRPr lang="fr-FR" dirty="0"/>
          </a:p>
        </p:txBody>
      </p:sp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0BAD1F-3BCA-43A4-88B9-28DA59F956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58826" y="1041024"/>
            <a:ext cx="8934447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Le modèle VAR :	</a:t>
            </a:r>
            <a:r>
              <a:rPr lang="fr-FR" b="1" dirty="0"/>
              <a:t>	</a:t>
            </a:r>
            <a:r>
              <a:rPr lang="fr-FR" dirty="0"/>
              <a:t>∀j ∈ [1,n], </a:t>
            </a:r>
            <a:endParaRPr lang="fr-FR" b="1" dirty="0"/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endParaRPr lang="fr-FR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" name="Espace réservé du pied de page 5"/>
          <p:cNvSpPr txBox="1">
            <a:spLocks noGrp="1"/>
          </p:cNvSpPr>
          <p:nvPr/>
        </p:nvSpPr>
        <p:spPr bwMode="auto">
          <a:xfrm>
            <a:off x="209552" y="6504167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stage d’application INSEA 13/01/2021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6528747"/>
            <a:ext cx="293365" cy="318791"/>
          </a:xfrm>
          <a:prstGeom prst="rect">
            <a:avLst/>
          </a:prstGeom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BEB8F865-0905-488F-B543-1E2B2FD4BEA7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</p:nvPr>
        </p:nvGraphicFramePr>
        <p:xfrm>
          <a:off x="0" y="-27384"/>
          <a:ext cx="9172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613">
                  <a:extLst>
                    <a:ext uri="{9D8B030D-6E8A-4147-A177-3AD203B41FA5}">
                      <a16:colId xmlns:a16="http://schemas.microsoft.com/office/drawing/2014/main" val="4137980142"/>
                    </a:ext>
                  </a:extLst>
                </a:gridCol>
              </a:tblGrid>
              <a:tr h="4907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Revue de littérature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Méthodologie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Données et </a:t>
                      </a:r>
                    </a:p>
                    <a:p>
                      <a:pPr algn="ctr"/>
                      <a:r>
                        <a:rPr lang="fr-FR" sz="1400" dirty="0"/>
                        <a:t>Stationnarité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Modèles économétriques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Impact Covid-19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0BAD1F-3BCA-43A4-88B9-28DA59F956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6" y="6180915"/>
            <a:ext cx="1368426" cy="695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 de texte 8">
                <a:extLst>
                  <a:ext uri="{FF2B5EF4-FFF2-40B4-BE49-F238E27FC236}">
                    <a16:creationId xmlns:a16="http://schemas.microsoft.com/office/drawing/2014/main" id="{30F9D0BA-68E3-48D6-8CE0-9DBF4005C00A}"/>
                  </a:ext>
                </a:extLst>
              </p:cNvPr>
              <p:cNvSpPr txBox="1"/>
              <p:nvPr/>
            </p:nvSpPr>
            <p:spPr>
              <a:xfrm>
                <a:off x="14023" y="1601198"/>
                <a:ext cx="8963099" cy="2186623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74295" marR="7937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,1</m:t>
                          </m:r>
                        </m:sub>
                        <m:sup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1,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,2</m:t>
                          </m:r>
                        </m:sub>
                        <m:sup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2,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,1</m:t>
                          </m:r>
                        </m:sub>
                        <m:sup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4295" marR="79375" algn="just"/>
                <a:endParaRPr lang="fr-FR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4295" marR="7937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</m:t>
                      </m:r>
                      <m:r>
                        <a:rPr lang="fr-FR" sz="20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</m:t>
                      </m:r>
                      <m:r>
                        <a:rPr lang="fr-F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+</m:t>
                      </m:r>
                      <m:sSubSup>
                        <m:sSubSupPr>
                          <m:ctrlP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,1</m:t>
                          </m:r>
                        </m:sub>
                        <m:sup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1,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,2</m:t>
                          </m:r>
                        </m:sub>
                        <m:sup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2,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fr-FR" sz="2000" i="1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,1</m:t>
                          </m:r>
                        </m:sub>
                        <m:sup>
                          <m:r>
                            <a:rPr lang="fr-FR" sz="2000" baseline="-25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4295" marR="79375" algn="just"/>
                <a:endParaRPr lang="fr-FR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4295" marR="79375" algn="just"/>
                <a:r>
                  <a:rPr lang="fr-FR" sz="2000" dirty="0">
                    <a:effectLst/>
                    <a:ea typeface="Times New Roman" panose="02020603050405020304" pitchFamily="18" charset="0"/>
                  </a:rPr>
                  <a:t>      	                      </a:t>
                </a:r>
                <a14:m>
                  <m:oMath xmlns:m="http://schemas.openxmlformats.org/officeDocument/2006/math">
                    <m:r>
                      <a:rPr lang="fr-FR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+…</m:t>
                    </m:r>
                  </m:oMath>
                </a14:m>
                <a:endParaRPr lang="fr-FR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74295" marR="7937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fr-FR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	   	     </a:t>
                </a:r>
                <a14:m>
                  <m:oMath xmlns:m="http://schemas.openxmlformats.org/officeDocument/2006/math">
                    <m:r>
                      <a:rPr lang="fr-FR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+</m:t>
                    </m:r>
                    <m:sSubSup>
                      <m:sSubSupPr>
                        <m:ctrlP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b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fr-FR" sz="2000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,1</m:t>
                        </m:r>
                      </m:sub>
                      <m:sup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bSup>
                    <m:sSub>
                      <m:sSub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fr-FR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b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fr-FR" sz="2000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,2</m:t>
                        </m:r>
                      </m:sub>
                      <m:sup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bSup>
                    <m:sSub>
                      <m:sSub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fr-FR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b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fr-FR" sz="2000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bSup>
                    <m:sSub>
                      <m:sSub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fr-FR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fr-FR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b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fr-FR" sz="2000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fr-FR" sz="2000" i="1" baseline="-2500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bSup>
                    <m:sSub>
                      <m:sSub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fr-FR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Zone de texte 8">
                <a:extLst>
                  <a:ext uri="{FF2B5EF4-FFF2-40B4-BE49-F238E27FC236}">
                    <a16:creationId xmlns:a16="http://schemas.microsoft.com/office/drawing/2014/main" id="{30F9D0BA-68E3-48D6-8CE0-9DBF4005C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" y="1601198"/>
                <a:ext cx="8963099" cy="2186623"/>
              </a:xfrm>
              <a:prstGeom prst="rect">
                <a:avLst/>
              </a:prstGeom>
              <a:blipFill>
                <a:blip r:embed="rId6"/>
                <a:stretch>
                  <a:fillRect b="-1145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4478773D-D7E5-4033-BFF8-D5AB87B79B12}"/>
              </a:ext>
            </a:extLst>
          </p:cNvPr>
          <p:cNvSpPr txBox="1"/>
          <p:nvPr/>
        </p:nvSpPr>
        <p:spPr>
          <a:xfrm>
            <a:off x="153987" y="4332007"/>
            <a:ext cx="8705661" cy="1552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onnées  stationnaires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l’absence de relation de cointégration si les séries ont I(1) alors, nous pouvons effectuer un modèle VAR sur les variables issues de la première différenciation.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Trop de paramètres ? Test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causalité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10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11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12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13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14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15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16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17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18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19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2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20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21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22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23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24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25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26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27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28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29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3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30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31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32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33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34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35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36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37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38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39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4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40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41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42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43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44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45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46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47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48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49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5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50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51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52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53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54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55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56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57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58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59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6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60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61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7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8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9.xml><?xml version="1.0" encoding="utf-8"?>
<Control xmlns="http://schemas.microsoft.com/VisualStudio/2011/storyboarding/control">
  <Id Name="c5976bc8-74eb-463a-8ea4-5ba26ceed0ad" Revision="1" Stencil="System.MyShapes" StencilVersion="1.0"/>
</Control>
</file>

<file path=customXml/itemProps1.xml><?xml version="1.0" encoding="utf-8"?>
<ds:datastoreItem xmlns:ds="http://schemas.openxmlformats.org/officeDocument/2006/customXml" ds:itemID="{39DB7ECD-8C97-4C30-BB67-0D3C8909438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DE390F8-8D26-418E-BA9B-173D65FC457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83D5D0E-9336-46D9-B20C-990C3B70416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436320E-F532-4190-8CC0-095F9412BE8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377A742-EE02-455F-A0B7-08688FA9CD9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ED229F9-9288-407B-A5BF-5DC203D2E95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7318D03-20AC-4373-8509-94ECD2415DB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B930DED-90C6-4809-B89B-263B7DD1081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1038319-4D20-43C5-A983-17A7212BBC9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A5B6916-0048-46CA-9BA6-C0DF9B06E28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36D2E16-914B-420A-9A5E-0E6D5A5888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20D0143-E4C7-45EE-AB7B-DB3ED1E3B0D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99E5C29-8F8A-4B4A-9832-6CFEC6D83AE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BF63316-AF31-483E-99DC-4B7A6D44027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AFAF146-1ACF-4FB7-91E2-3F5C67D1A7B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5AF382D-2652-4A2D-8068-401D7A0C4E8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5F61DA2-5FFD-41CA-8A1B-66CDA7854DA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E802289-A93F-4EFC-B1C7-EAC054A3C83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0E9D851-500D-433F-B268-94354082F96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3A75C4A-1DB2-4D34-ACAA-3F7DC739D26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8669D36-4AE8-413C-91E0-2D72F391FD7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F1ADB70-EB77-4E07-B0CF-6502F869BFE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D9A77DF-81EC-4C5F-A3F8-2B8ED6AF895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0724C9C-1EA6-405B-AE90-93EDED0EC40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FAB27DE-3609-46ED-AD63-803C8C4D261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F570D6C-5286-4B5C-9852-78F2F59FD4A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857BEB7-E0B7-4A35-931C-50F81FA204B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61EC338-3EBA-4E4F-B034-E6F444CEED3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FC8926C-60C7-4168-9674-89229FBB867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79B7EAC-489E-4BFB-8D7D-3FF1EAF8301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584ABC0-C50D-447A-97BD-2793D480E97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84525CA-128C-46C6-A5BC-4D1FAE3E4EF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7053ED8-4FCC-473F-89A0-AB031C7B6B4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F12D223-7B7D-4754-BB37-A048E0176C6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D2EA4E1-92D6-45BF-AC72-14A5FECEA80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67B2DFD-D6F1-40B8-AF4B-3B00CF5B97A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C0F92D3-AFFE-445A-B669-01AC6BAC369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6B2781D-8139-4AFE-B5BD-58771DE20A0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6A5A13D-E480-4C92-93A5-E4613D6DEB4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73FF7F2-C3F9-4697-8BAA-F72035A4081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DEA7FB2-3905-4A0E-A458-EED9C8B7ED9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35CCF2E-AF09-4BF7-A3D9-8B4B73D175F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B103724-640F-42C3-9D54-47563F3FAD4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B530B4B-2368-4F3C-8EF6-6189009746B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B8DB39A-D35B-444F-A4BA-6DA79B699B9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A668405-2435-48DA-B56C-4F6BF22633B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BE09690-274B-4FDD-87E9-6901D79C567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C6976D1-A53C-49EF-ABC0-B4DCD6BFBDD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116039E-8666-4DD2-839B-2F5EBAEC95B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ED455B7-0967-41C6-8FF5-D2A384872E3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331D323-BA84-49CE-9850-6EA1268A15F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B72326B-1AD8-44CD-8B56-CEE3E04744D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F883682-B853-4FD3-B43E-320EF38C0BA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750E64D-AF52-4B23-8DE6-F38A4D87971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079E12D-1E09-4202-9E30-38273D67B98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C6D1005-0281-472E-B96F-D3C3A05C7A2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5702FED-3AC4-43BC-9C6E-4DDA9ECAA7D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AF10064-11F8-4DE6-A26E-C8199FC980E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6C8092A-3F1A-4151-A70A-CB9F38BE516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2F263DF-F966-4FAF-8EDD-19026536823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C18BA5D-46D2-4A9D-AA4D-C859AFD6D91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2478</Words>
  <Application>Microsoft Office PowerPoint</Application>
  <PresentationFormat>Affichage à l'écran (4:3)</PresentationFormat>
  <Paragraphs>664</Paragraphs>
  <Slides>40</Slides>
  <Notes>39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Cambria Math</vt:lpstr>
      <vt:lpstr>Symbol</vt:lpstr>
      <vt:lpstr>Times New Roman</vt:lpstr>
      <vt:lpstr>Wingdings</vt:lpstr>
      <vt:lpstr>Thème Office</vt:lpstr>
      <vt:lpstr>Document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Sambassa DOUKOURE</dc:creator>
  <cp:lastModifiedBy>Sawadogo Salif</cp:lastModifiedBy>
  <cp:revision>327</cp:revision>
  <cp:lastPrinted>2011-06-23T09:50:02Z</cp:lastPrinted>
  <dcterms:created xsi:type="dcterms:W3CDTF">2011-07-06T14:12:47Z</dcterms:created>
  <dcterms:modified xsi:type="dcterms:W3CDTF">2022-02-10T00:11:10Z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