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56C2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0" autoAdjust="0"/>
    <p:restoredTop sz="94660"/>
  </p:normalViewPr>
  <p:slideViewPr>
    <p:cSldViewPr snapToGrid="0">
      <p:cViewPr varScale="1">
        <p:scale>
          <a:sx n="70" d="100"/>
          <a:sy n="70" d="100"/>
        </p:scale>
        <p:origin x="57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677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526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422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084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8482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195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747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4113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130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2195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8233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62C3-121A-4079-85D7-E12569395518}" type="datetimeFigureOut">
              <a:rPr lang="fr-FR" smtClean="0"/>
              <a:t>08/09/2024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3F096-F878-4898-B3CD-9F3871CC2DB6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MSIPCMContentMarking" descr="{&quot;HashCode&quot;:-1484644562,&quot;Placement&quot;:&quot;Header&quot;,&quot;Top&quot;:0.0,&quot;Left&quot;:435.021423,&quot;SlideWidth&quot;:960,&quot;SlideHeight&quot;:540}"/>
          <p:cNvSpPr txBox="1"/>
          <p:nvPr userDrawn="1"/>
        </p:nvSpPr>
        <p:spPr>
          <a:xfrm>
            <a:off x="5524772" y="0"/>
            <a:ext cx="1142456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fr-FR" sz="1000">
                <a:solidFill>
                  <a:srgbClr val="FF8C00"/>
                </a:solidFill>
                <a:latin typeface="Calibri" panose="020F0502020204030204" pitchFamily="34" charset="0"/>
              </a:rPr>
              <a:t>C2 -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160458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8" name="Image 19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7269" y="3685685"/>
            <a:ext cx="85725" cy="266700"/>
          </a:xfrm>
          <a:prstGeom prst="rect">
            <a:avLst/>
          </a:prstGeom>
        </p:spPr>
      </p:pic>
      <p:sp>
        <p:nvSpPr>
          <p:cNvPr id="34" name="Chevron 33"/>
          <p:cNvSpPr/>
          <p:nvPr/>
        </p:nvSpPr>
        <p:spPr>
          <a:xfrm>
            <a:off x="6754754" y="2850231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36" name="Chevron 35"/>
          <p:cNvSpPr/>
          <p:nvPr/>
        </p:nvSpPr>
        <p:spPr>
          <a:xfrm>
            <a:off x="9513586" y="2847696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7" name="Chevron 66"/>
          <p:cNvSpPr/>
          <p:nvPr/>
        </p:nvSpPr>
        <p:spPr>
          <a:xfrm>
            <a:off x="6088596" y="4410680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8" name="Chevron 67"/>
          <p:cNvSpPr/>
          <p:nvPr/>
        </p:nvSpPr>
        <p:spPr>
          <a:xfrm>
            <a:off x="3968423" y="4386133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9" name="Chevron 68"/>
          <p:cNvSpPr/>
          <p:nvPr/>
        </p:nvSpPr>
        <p:spPr>
          <a:xfrm>
            <a:off x="2515693" y="4403218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0" name="Chevron 69"/>
          <p:cNvSpPr/>
          <p:nvPr/>
        </p:nvSpPr>
        <p:spPr>
          <a:xfrm>
            <a:off x="6751690" y="2688215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5" name="Chevron 74"/>
          <p:cNvSpPr/>
          <p:nvPr/>
        </p:nvSpPr>
        <p:spPr>
          <a:xfrm>
            <a:off x="7975410" y="4392943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8" name="Chevron 77"/>
          <p:cNvSpPr/>
          <p:nvPr/>
        </p:nvSpPr>
        <p:spPr>
          <a:xfrm>
            <a:off x="6094556" y="4403217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9" name="Chevron 78"/>
          <p:cNvSpPr/>
          <p:nvPr/>
        </p:nvSpPr>
        <p:spPr>
          <a:xfrm>
            <a:off x="4171936" y="4400685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1" name="Chevron 80"/>
          <p:cNvSpPr/>
          <p:nvPr/>
        </p:nvSpPr>
        <p:spPr>
          <a:xfrm>
            <a:off x="2517956" y="4414997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38" name="Chevron 137"/>
          <p:cNvSpPr/>
          <p:nvPr/>
        </p:nvSpPr>
        <p:spPr>
          <a:xfrm>
            <a:off x="1027445" y="3934727"/>
            <a:ext cx="1374457" cy="354251"/>
          </a:xfrm>
          <a:prstGeom prst="chevron">
            <a:avLst/>
          </a:prstGeom>
          <a:solidFill>
            <a:srgbClr val="7E56C2"/>
          </a:solidFill>
          <a:ln>
            <a:solidFill>
              <a:srgbClr val="7E56C2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1" name="Chevron 180"/>
          <p:cNvSpPr/>
          <p:nvPr/>
        </p:nvSpPr>
        <p:spPr>
          <a:xfrm>
            <a:off x="6653016" y="2072633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262" name="Groupe 261"/>
          <p:cNvGrpSpPr/>
          <p:nvPr/>
        </p:nvGrpSpPr>
        <p:grpSpPr>
          <a:xfrm>
            <a:off x="204910" y="476132"/>
            <a:ext cx="11446495" cy="2316735"/>
            <a:chOff x="204910" y="476132"/>
            <a:chExt cx="11446495" cy="2316735"/>
          </a:xfrm>
        </p:grpSpPr>
        <p:sp>
          <p:nvSpPr>
            <p:cNvPr id="16" name="Rectangle 15"/>
            <p:cNvSpPr/>
            <p:nvPr/>
          </p:nvSpPr>
          <p:spPr>
            <a:xfrm rot="16200000">
              <a:off x="-130599" y="1892001"/>
              <a:ext cx="1236375" cy="565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b="1" dirty="0">
                  <a:solidFill>
                    <a:schemeClr val="accent2"/>
                  </a:solidFill>
                </a:rPr>
                <a:t>1950</a:t>
              </a:r>
            </a:p>
          </p:txBody>
        </p:sp>
        <p:grpSp>
          <p:nvGrpSpPr>
            <p:cNvPr id="221" name="Groupe 220"/>
            <p:cNvGrpSpPr/>
            <p:nvPr/>
          </p:nvGrpSpPr>
          <p:grpSpPr>
            <a:xfrm>
              <a:off x="832682" y="476132"/>
              <a:ext cx="10818723" cy="1976085"/>
              <a:chOff x="832682" y="476132"/>
              <a:chExt cx="10818723" cy="1976085"/>
            </a:xfrm>
          </p:grpSpPr>
          <p:grpSp>
            <p:nvGrpSpPr>
              <p:cNvPr id="151" name="Groupe 150"/>
              <p:cNvGrpSpPr/>
              <p:nvPr/>
            </p:nvGrpSpPr>
            <p:grpSpPr>
              <a:xfrm>
                <a:off x="840253" y="2048548"/>
                <a:ext cx="10695737" cy="403669"/>
                <a:chOff x="809999" y="2684784"/>
                <a:chExt cx="10695737" cy="403669"/>
              </a:xfrm>
            </p:grpSpPr>
            <p:grpSp>
              <p:nvGrpSpPr>
                <p:cNvPr id="46" name="Groupe 45"/>
                <p:cNvGrpSpPr/>
                <p:nvPr/>
              </p:nvGrpSpPr>
              <p:grpSpPr>
                <a:xfrm>
                  <a:off x="809999" y="2684784"/>
                  <a:ext cx="10372737" cy="403669"/>
                  <a:chOff x="973394" y="2834165"/>
                  <a:chExt cx="10209342" cy="403669"/>
                </a:xfrm>
              </p:grpSpPr>
              <p:sp>
                <p:nvSpPr>
                  <p:cNvPr id="23" name="Rectangle 22"/>
                  <p:cNvSpPr/>
                  <p:nvPr/>
                </p:nvSpPr>
                <p:spPr>
                  <a:xfrm>
                    <a:off x="973394" y="2861187"/>
                    <a:ext cx="9988719" cy="349666"/>
                  </a:xfrm>
                  <a:prstGeom prst="rect">
                    <a:avLst/>
                  </a:prstGeom>
                  <a:solidFill>
                    <a:srgbClr val="7E56C2"/>
                  </a:solidFill>
                  <a:ln>
                    <a:solidFill>
                      <a:srgbClr val="7E56C2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/>
                  </a:p>
                </p:txBody>
              </p:sp>
              <p:sp>
                <p:nvSpPr>
                  <p:cNvPr id="26" name="Chevron 25"/>
                  <p:cNvSpPr/>
                  <p:nvPr/>
                </p:nvSpPr>
                <p:spPr>
                  <a:xfrm>
                    <a:off x="2418734" y="2861187"/>
                    <a:ext cx="163457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29" name="Chevron 28"/>
                  <p:cNvSpPr/>
                  <p:nvPr/>
                </p:nvSpPr>
                <p:spPr>
                  <a:xfrm>
                    <a:off x="3864074" y="2839181"/>
                    <a:ext cx="163457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3" name="Chevron 32"/>
                  <p:cNvSpPr/>
                  <p:nvPr/>
                </p:nvSpPr>
                <p:spPr>
                  <a:xfrm>
                    <a:off x="5316175" y="2834165"/>
                    <a:ext cx="163457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5" name="Chevron 34"/>
                  <p:cNvSpPr/>
                  <p:nvPr/>
                </p:nvSpPr>
                <p:spPr>
                  <a:xfrm>
                    <a:off x="8191849" y="2857764"/>
                    <a:ext cx="163457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7" name="Chevron 36"/>
                  <p:cNvSpPr/>
                  <p:nvPr/>
                </p:nvSpPr>
                <p:spPr>
                  <a:xfrm>
                    <a:off x="9589503" y="2844014"/>
                    <a:ext cx="163457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43" name="Groupe 42"/>
                  <p:cNvGrpSpPr/>
                  <p:nvPr/>
                </p:nvGrpSpPr>
                <p:grpSpPr>
                  <a:xfrm>
                    <a:off x="9808279" y="2861130"/>
                    <a:ext cx="1374457" cy="349777"/>
                    <a:chOff x="2868564" y="0"/>
                    <a:chExt cx="1591270" cy="349777"/>
                  </a:xfrm>
                </p:grpSpPr>
                <p:sp>
                  <p:nvSpPr>
                    <p:cNvPr id="44" name="Chevron 43"/>
                    <p:cNvSpPr/>
                    <p:nvPr/>
                  </p:nvSpPr>
                  <p:spPr>
                    <a:xfrm>
                      <a:off x="2868564" y="0"/>
                      <a:ext cx="1591270" cy="349777"/>
                    </a:xfrm>
                    <a:prstGeom prst="chevron">
                      <a:avLst/>
                    </a:prstGeom>
                    <a:solidFill>
                      <a:srgbClr val="7E56C2"/>
                    </a:solidFill>
                    <a:ln>
                      <a:solidFill>
                        <a:srgbClr val="7E56C2"/>
                      </a:solidFill>
                    </a:ln>
                  </p:spPr>
                  <p:style>
                    <a:lnRef idx="2">
                      <a:schemeClr val="lt1">
                        <a:hueOff val="0"/>
                        <a:satOff val="0"/>
                        <a:lumOff val="0"/>
                        <a:alphaOff val="0"/>
                      </a:schemeClr>
                    </a:lnRef>
                    <a:fillRef idx="1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fillRef>
                    <a:effectRef idx="0">
                      <a:schemeClr val="accent1">
                        <a:hueOff val="0"/>
                        <a:satOff val="0"/>
                        <a:lumOff val="0"/>
                        <a:alphaOff val="0"/>
                      </a:schemeClr>
                    </a:effectRef>
                    <a:fontRef idx="minor">
                      <a:schemeClr val="lt1"/>
                    </a:fontRef>
                  </p:style>
                  <p:txBody>
                    <a:bodyPr/>
                    <a:lstStyle/>
                    <a:p>
                      <a:endParaRPr lang="fr-FR" dirty="0"/>
                    </a:p>
                  </p:txBody>
                </p:sp>
                <p:sp>
                  <p:nvSpPr>
                    <p:cNvPr id="45" name="Chevron 4"/>
                    <p:cNvSpPr txBox="1"/>
                    <p:nvPr/>
                  </p:nvSpPr>
                  <p:spPr>
                    <a:xfrm>
                      <a:off x="3043453" y="0"/>
                      <a:ext cx="1196222" cy="349777"/>
                    </a:xfrm>
                    <a:prstGeom prst="rect">
                      <a:avLst/>
                    </a:prstGeom>
                    <a:solidFill>
                      <a:srgbClr val="7E56C2"/>
                    </a:solidFill>
                    <a:ln>
                      <a:solidFill>
                        <a:srgbClr val="7E56C2"/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lt1"/>
                    </a:fontRef>
                  </p:style>
                  <p:txBody>
                    <a:bodyPr spcFirstLastPara="0" vert="horz" wrap="square" lIns="84011" tIns="28004" rIns="28004" bIns="28004" numCol="1" spcCol="1270" anchor="ctr" anchorCtr="0">
                      <a:noAutofit/>
                    </a:bodyPr>
                    <a:lstStyle/>
                    <a:p>
                      <a:pPr lvl="0" algn="ctr" defTabSz="93345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35000"/>
                        </a:spcAft>
                      </a:pPr>
                      <a:endParaRPr lang="fr-FR" sz="2100" kern="1200" dirty="0"/>
                    </a:p>
                  </p:txBody>
                </p:sp>
              </p:grpSp>
            </p:grpSp>
            <p:grpSp>
              <p:nvGrpSpPr>
                <p:cNvPr id="84" name="Groupe 83"/>
                <p:cNvGrpSpPr/>
                <p:nvPr/>
              </p:nvGrpSpPr>
              <p:grpSpPr>
                <a:xfrm>
                  <a:off x="11063795" y="2684784"/>
                  <a:ext cx="441941" cy="380078"/>
                  <a:chOff x="11063795" y="2684784"/>
                  <a:chExt cx="441941" cy="380078"/>
                </a:xfrm>
              </p:grpSpPr>
              <p:sp>
                <p:nvSpPr>
                  <p:cNvPr id="82" name="Chevron 81"/>
                  <p:cNvSpPr/>
                  <p:nvPr/>
                </p:nvSpPr>
                <p:spPr>
                  <a:xfrm>
                    <a:off x="11063795" y="2684784"/>
                    <a:ext cx="301970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rgbClr val="7E56C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83" name="Chevron 82"/>
                  <p:cNvSpPr/>
                  <p:nvPr/>
                </p:nvSpPr>
                <p:spPr>
                  <a:xfrm>
                    <a:off x="11203766" y="2688215"/>
                    <a:ext cx="301970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rgbClr val="7E56C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220" name="Groupe 219"/>
              <p:cNvGrpSpPr/>
              <p:nvPr/>
            </p:nvGrpSpPr>
            <p:grpSpPr>
              <a:xfrm>
                <a:off x="832682" y="476132"/>
                <a:ext cx="10818723" cy="1635557"/>
                <a:chOff x="832682" y="476132"/>
                <a:chExt cx="10818723" cy="1635557"/>
              </a:xfrm>
            </p:grpSpPr>
            <p:sp>
              <p:nvSpPr>
                <p:cNvPr id="10" name="ZoneTexte 9"/>
                <p:cNvSpPr txBox="1"/>
                <p:nvPr/>
              </p:nvSpPr>
              <p:spPr>
                <a:xfrm>
                  <a:off x="2360835" y="717210"/>
                  <a:ext cx="1771045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500" dirty="0"/>
                    <a:t>Développement</a:t>
                  </a:r>
                </a:p>
                <a:p>
                  <a:pPr algn="ctr"/>
                  <a:r>
                    <a:rPr lang="fr-FR" sz="1500" b="1" dirty="0"/>
                    <a:t> « Bag of </a:t>
                  </a:r>
                  <a:r>
                    <a:rPr lang="fr-FR" sz="1500" b="1" dirty="0" err="1"/>
                    <a:t>words</a:t>
                  </a:r>
                  <a:r>
                    <a:rPr lang="fr-FR" sz="1500" b="1" dirty="0"/>
                    <a:t> » </a:t>
                  </a:r>
                  <a:r>
                    <a:rPr lang="fr-FR" sz="1500" dirty="0"/>
                    <a:t>et</a:t>
                  </a:r>
                  <a:r>
                    <a:rPr lang="fr-FR" sz="1500" b="1" dirty="0"/>
                    <a:t> « Tf-</a:t>
                  </a:r>
                  <a:r>
                    <a:rPr lang="fr-FR" sz="1500" b="1" dirty="0" err="1"/>
                    <a:t>idf</a:t>
                  </a:r>
                  <a:r>
                    <a:rPr lang="fr-FR" sz="1500" b="1" dirty="0"/>
                    <a:t> »</a:t>
                  </a:r>
                </a:p>
              </p:txBody>
            </p:sp>
            <p:sp>
              <p:nvSpPr>
                <p:cNvPr id="11" name="ZoneTexte 10"/>
                <p:cNvSpPr txBox="1"/>
                <p:nvPr/>
              </p:nvSpPr>
              <p:spPr>
                <a:xfrm>
                  <a:off x="4180748" y="813824"/>
                  <a:ext cx="1735394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00" b="1" dirty="0"/>
                    <a:t>Réseaux de neurones </a:t>
                  </a:r>
                </a:p>
                <a:p>
                  <a:r>
                    <a:rPr lang="fr-FR" sz="1500" b="1" dirty="0" err="1"/>
                    <a:t>recurrents</a:t>
                  </a:r>
                  <a:endParaRPr lang="fr-FR" sz="1500" b="1" dirty="0"/>
                </a:p>
              </p:txBody>
            </p:sp>
            <p:sp>
              <p:nvSpPr>
                <p:cNvPr id="12" name="ZoneTexte 11"/>
                <p:cNvSpPr txBox="1"/>
                <p:nvPr/>
              </p:nvSpPr>
              <p:spPr>
                <a:xfrm>
                  <a:off x="5273239" y="710128"/>
                  <a:ext cx="1794169" cy="784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500" dirty="0" err="1"/>
                    <a:t>Utilisation</a:t>
                  </a:r>
                  <a:r>
                    <a:rPr lang="en-US" sz="1500" dirty="0"/>
                    <a:t> des </a:t>
                  </a:r>
                  <a:r>
                    <a:rPr lang="en-US" sz="1500" b="1" dirty="0"/>
                    <a:t>GPUs</a:t>
                  </a:r>
                </a:p>
                <a:p>
                  <a:r>
                    <a:rPr lang="en-US" sz="1500" dirty="0"/>
                    <a:t> pour </a:t>
                  </a:r>
                  <a:r>
                    <a:rPr lang="en-US" sz="1500" dirty="0" err="1"/>
                    <a:t>l’entrainement</a:t>
                  </a:r>
                  <a:r>
                    <a:rPr lang="en-US" sz="1500" dirty="0"/>
                    <a:t> des models</a:t>
                  </a:r>
                  <a:endParaRPr lang="fr-FR" sz="1500" dirty="0"/>
                </a:p>
              </p:txBody>
            </p:sp>
            <p:sp>
              <p:nvSpPr>
                <p:cNvPr id="13" name="ZoneTexte 12"/>
                <p:cNvSpPr txBox="1"/>
                <p:nvPr/>
              </p:nvSpPr>
              <p:spPr>
                <a:xfrm>
                  <a:off x="6990624" y="1015635"/>
                  <a:ext cx="1219200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00" dirty="0" err="1"/>
                    <a:t>Creation</a:t>
                  </a:r>
                  <a:r>
                    <a:rPr lang="fr-FR" sz="1500" dirty="0"/>
                    <a:t> </a:t>
                  </a:r>
                </a:p>
                <a:p>
                  <a:r>
                    <a:rPr lang="fr-FR" sz="1500" dirty="0"/>
                    <a:t>des  </a:t>
                  </a:r>
                  <a:r>
                    <a:rPr lang="fr-FR" sz="1500" b="1" dirty="0" err="1"/>
                    <a:t>GANs</a:t>
                  </a:r>
                  <a:endParaRPr lang="fr-FR" sz="1500" b="1" dirty="0"/>
                </a:p>
              </p:txBody>
            </p:sp>
            <p:sp>
              <p:nvSpPr>
                <p:cNvPr id="14" name="ZoneTexte 13"/>
                <p:cNvSpPr txBox="1"/>
                <p:nvPr/>
              </p:nvSpPr>
              <p:spPr>
                <a:xfrm>
                  <a:off x="8362299" y="909584"/>
                  <a:ext cx="1497781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00" dirty="0"/>
                    <a:t>Google introduit les </a:t>
                  </a:r>
                  <a:r>
                    <a:rPr lang="fr-FR" sz="1500" b="1" dirty="0"/>
                    <a:t>Transformers</a:t>
                  </a:r>
                </a:p>
              </p:txBody>
            </p:sp>
            <p:sp>
              <p:nvSpPr>
                <p:cNvPr id="15" name="ZoneTexte 14"/>
                <p:cNvSpPr txBox="1"/>
                <p:nvPr/>
              </p:nvSpPr>
              <p:spPr>
                <a:xfrm>
                  <a:off x="10026567" y="1083777"/>
                  <a:ext cx="1624838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1500" b="1" dirty="0" err="1"/>
                    <a:t>OpenAI</a:t>
                  </a:r>
                  <a:r>
                    <a:rPr lang="fr-FR" sz="1500" dirty="0"/>
                    <a:t> lance </a:t>
                  </a:r>
                </a:p>
                <a:p>
                  <a:r>
                    <a:rPr lang="fr-FR" sz="1500" b="1" dirty="0"/>
                    <a:t>   GPT</a:t>
                  </a:r>
                </a:p>
              </p:txBody>
            </p:sp>
            <p:grpSp>
              <p:nvGrpSpPr>
                <p:cNvPr id="219" name="Groupe 218"/>
                <p:cNvGrpSpPr/>
                <p:nvPr/>
              </p:nvGrpSpPr>
              <p:grpSpPr>
                <a:xfrm>
                  <a:off x="1289519" y="1570710"/>
                  <a:ext cx="686851" cy="540979"/>
                  <a:chOff x="1289519" y="1570710"/>
                  <a:chExt cx="686851" cy="540979"/>
                </a:xfrm>
              </p:grpSpPr>
              <p:sp>
                <p:nvSpPr>
                  <p:cNvPr id="152" name="ZoneTexte 151"/>
                  <p:cNvSpPr txBox="1"/>
                  <p:nvPr/>
                </p:nvSpPr>
                <p:spPr>
                  <a:xfrm>
                    <a:off x="1289519" y="1570710"/>
                    <a:ext cx="6868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1950</a:t>
                    </a:r>
                  </a:p>
                </p:txBody>
              </p:sp>
              <p:grpSp>
                <p:nvGrpSpPr>
                  <p:cNvPr id="162" name="Groupe 161"/>
                  <p:cNvGrpSpPr/>
                  <p:nvPr/>
                </p:nvGrpSpPr>
                <p:grpSpPr>
                  <a:xfrm>
                    <a:off x="1507947" y="1861138"/>
                    <a:ext cx="88191" cy="250551"/>
                    <a:chOff x="3168330" y="169174"/>
                    <a:chExt cx="70076" cy="250551"/>
                  </a:xfrm>
                </p:grpSpPr>
                <p:sp>
                  <p:nvSpPr>
                    <p:cNvPr id="159" name="Ellipse 158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61" name="Connecteur droit 160"/>
                    <p:cNvCxnSpPr>
                      <a:stCxn id="159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8" name="Groupe 217"/>
                <p:cNvGrpSpPr/>
                <p:nvPr/>
              </p:nvGrpSpPr>
              <p:grpSpPr>
                <a:xfrm>
                  <a:off x="2679150" y="1568013"/>
                  <a:ext cx="1321776" cy="539127"/>
                  <a:chOff x="2679150" y="1568013"/>
                  <a:chExt cx="1321776" cy="539127"/>
                </a:xfrm>
              </p:grpSpPr>
              <p:sp>
                <p:nvSpPr>
                  <p:cNvPr id="153" name="ZoneTexte 152"/>
                  <p:cNvSpPr txBox="1"/>
                  <p:nvPr/>
                </p:nvSpPr>
                <p:spPr>
                  <a:xfrm>
                    <a:off x="2679150" y="1568013"/>
                    <a:ext cx="132177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1950-1960</a:t>
                    </a:r>
                  </a:p>
                </p:txBody>
              </p:sp>
              <p:grpSp>
                <p:nvGrpSpPr>
                  <p:cNvPr id="163" name="Groupe 162"/>
                  <p:cNvGrpSpPr/>
                  <p:nvPr/>
                </p:nvGrpSpPr>
                <p:grpSpPr>
                  <a:xfrm>
                    <a:off x="3149222" y="1856589"/>
                    <a:ext cx="70076" cy="250551"/>
                    <a:chOff x="3168330" y="169174"/>
                    <a:chExt cx="70076" cy="250551"/>
                  </a:xfrm>
                </p:grpSpPr>
                <p:sp>
                  <p:nvSpPr>
                    <p:cNvPr id="164" name="Ellipse 163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65" name="Connecteur droit 164"/>
                    <p:cNvCxnSpPr>
                      <a:stCxn id="164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7" name="Groupe 216"/>
                <p:cNvGrpSpPr/>
                <p:nvPr/>
              </p:nvGrpSpPr>
              <p:grpSpPr>
                <a:xfrm>
                  <a:off x="4317675" y="1547957"/>
                  <a:ext cx="686851" cy="549474"/>
                  <a:chOff x="4317675" y="1547957"/>
                  <a:chExt cx="686851" cy="549474"/>
                </a:xfrm>
              </p:grpSpPr>
              <p:sp>
                <p:nvSpPr>
                  <p:cNvPr id="154" name="ZoneTexte 153"/>
                  <p:cNvSpPr txBox="1"/>
                  <p:nvPr/>
                </p:nvSpPr>
                <p:spPr>
                  <a:xfrm>
                    <a:off x="4317675" y="1547957"/>
                    <a:ext cx="6868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1986</a:t>
                    </a:r>
                  </a:p>
                </p:txBody>
              </p:sp>
              <p:grpSp>
                <p:nvGrpSpPr>
                  <p:cNvPr id="166" name="Groupe 165"/>
                  <p:cNvGrpSpPr/>
                  <p:nvPr/>
                </p:nvGrpSpPr>
                <p:grpSpPr>
                  <a:xfrm>
                    <a:off x="4561040" y="1846880"/>
                    <a:ext cx="70076" cy="250551"/>
                    <a:chOff x="3168330" y="169174"/>
                    <a:chExt cx="70076" cy="250551"/>
                  </a:xfrm>
                </p:grpSpPr>
                <p:sp>
                  <p:nvSpPr>
                    <p:cNvPr id="167" name="Ellipse 166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68" name="Connecteur droit 167"/>
                    <p:cNvCxnSpPr>
                      <a:stCxn id="167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6" name="Groupe 215"/>
                <p:cNvGrpSpPr/>
                <p:nvPr/>
              </p:nvGrpSpPr>
              <p:grpSpPr>
                <a:xfrm>
                  <a:off x="5669397" y="1543924"/>
                  <a:ext cx="686851" cy="556829"/>
                  <a:chOff x="5669397" y="1543924"/>
                  <a:chExt cx="686851" cy="556829"/>
                </a:xfrm>
              </p:grpSpPr>
              <p:sp>
                <p:nvSpPr>
                  <p:cNvPr id="155" name="ZoneTexte 154"/>
                  <p:cNvSpPr txBox="1"/>
                  <p:nvPr/>
                </p:nvSpPr>
                <p:spPr>
                  <a:xfrm>
                    <a:off x="5669397" y="1543924"/>
                    <a:ext cx="6868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2012</a:t>
                    </a:r>
                  </a:p>
                </p:txBody>
              </p:sp>
              <p:grpSp>
                <p:nvGrpSpPr>
                  <p:cNvPr id="169" name="Groupe 168"/>
                  <p:cNvGrpSpPr/>
                  <p:nvPr/>
                </p:nvGrpSpPr>
                <p:grpSpPr>
                  <a:xfrm>
                    <a:off x="5932675" y="1850202"/>
                    <a:ext cx="70076" cy="250551"/>
                    <a:chOff x="3168330" y="169174"/>
                    <a:chExt cx="70076" cy="250551"/>
                  </a:xfrm>
                </p:grpSpPr>
                <p:sp>
                  <p:nvSpPr>
                    <p:cNvPr id="170" name="Ellipse 169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71" name="Connecteur droit 170"/>
                    <p:cNvCxnSpPr>
                      <a:stCxn id="170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5" name="Groupe 214"/>
                <p:cNvGrpSpPr/>
                <p:nvPr/>
              </p:nvGrpSpPr>
              <p:grpSpPr>
                <a:xfrm>
                  <a:off x="7104753" y="1516574"/>
                  <a:ext cx="686851" cy="589181"/>
                  <a:chOff x="6903572" y="1510179"/>
                  <a:chExt cx="686851" cy="589181"/>
                </a:xfrm>
              </p:grpSpPr>
              <p:sp>
                <p:nvSpPr>
                  <p:cNvPr id="156" name="ZoneTexte 155"/>
                  <p:cNvSpPr txBox="1"/>
                  <p:nvPr/>
                </p:nvSpPr>
                <p:spPr>
                  <a:xfrm>
                    <a:off x="6903572" y="1510179"/>
                    <a:ext cx="6868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2014</a:t>
                    </a:r>
                  </a:p>
                </p:txBody>
              </p:sp>
              <p:grpSp>
                <p:nvGrpSpPr>
                  <p:cNvPr id="172" name="Groupe 171"/>
                  <p:cNvGrpSpPr/>
                  <p:nvPr/>
                </p:nvGrpSpPr>
                <p:grpSpPr>
                  <a:xfrm>
                    <a:off x="7182316" y="1848809"/>
                    <a:ext cx="70076" cy="250551"/>
                    <a:chOff x="3168330" y="169174"/>
                    <a:chExt cx="70076" cy="250551"/>
                  </a:xfrm>
                </p:grpSpPr>
                <p:sp>
                  <p:nvSpPr>
                    <p:cNvPr id="173" name="Ellipse 172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74" name="Connecteur droit 173"/>
                    <p:cNvCxnSpPr>
                      <a:stCxn id="173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4" name="Groupe 213"/>
                <p:cNvGrpSpPr/>
                <p:nvPr/>
              </p:nvGrpSpPr>
              <p:grpSpPr>
                <a:xfrm>
                  <a:off x="8550932" y="1551772"/>
                  <a:ext cx="686851" cy="535655"/>
                  <a:chOff x="8550932" y="1551772"/>
                  <a:chExt cx="686851" cy="535655"/>
                </a:xfrm>
              </p:grpSpPr>
              <p:sp>
                <p:nvSpPr>
                  <p:cNvPr id="157" name="ZoneTexte 156"/>
                  <p:cNvSpPr txBox="1"/>
                  <p:nvPr/>
                </p:nvSpPr>
                <p:spPr>
                  <a:xfrm>
                    <a:off x="8550932" y="1551772"/>
                    <a:ext cx="6868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2017</a:t>
                    </a:r>
                  </a:p>
                </p:txBody>
              </p:sp>
              <p:grpSp>
                <p:nvGrpSpPr>
                  <p:cNvPr id="175" name="Groupe 174"/>
                  <p:cNvGrpSpPr/>
                  <p:nvPr/>
                </p:nvGrpSpPr>
                <p:grpSpPr>
                  <a:xfrm>
                    <a:off x="8834060" y="1836876"/>
                    <a:ext cx="70076" cy="250551"/>
                    <a:chOff x="3168330" y="169174"/>
                    <a:chExt cx="70076" cy="250551"/>
                  </a:xfrm>
                </p:grpSpPr>
                <p:sp>
                  <p:nvSpPr>
                    <p:cNvPr id="176" name="Ellipse 175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77" name="Connecteur droit 176"/>
                    <p:cNvCxnSpPr>
                      <a:stCxn id="176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213" name="Groupe 212"/>
                <p:cNvGrpSpPr/>
                <p:nvPr/>
              </p:nvGrpSpPr>
              <p:grpSpPr>
                <a:xfrm>
                  <a:off x="10204666" y="1555223"/>
                  <a:ext cx="686851" cy="549077"/>
                  <a:chOff x="10204666" y="1555223"/>
                  <a:chExt cx="686851" cy="549077"/>
                </a:xfrm>
              </p:grpSpPr>
              <p:sp>
                <p:nvSpPr>
                  <p:cNvPr id="158" name="ZoneTexte 157"/>
                  <p:cNvSpPr txBox="1"/>
                  <p:nvPr/>
                </p:nvSpPr>
                <p:spPr>
                  <a:xfrm>
                    <a:off x="10204666" y="1555223"/>
                    <a:ext cx="686851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2018</a:t>
                    </a:r>
                  </a:p>
                </p:txBody>
              </p:sp>
              <p:grpSp>
                <p:nvGrpSpPr>
                  <p:cNvPr id="178" name="Groupe 177"/>
                  <p:cNvGrpSpPr/>
                  <p:nvPr/>
                </p:nvGrpSpPr>
                <p:grpSpPr>
                  <a:xfrm>
                    <a:off x="10404689" y="1853749"/>
                    <a:ext cx="70076" cy="250551"/>
                    <a:chOff x="3168330" y="169174"/>
                    <a:chExt cx="70076" cy="250551"/>
                  </a:xfrm>
                </p:grpSpPr>
                <p:sp>
                  <p:nvSpPr>
                    <p:cNvPr id="179" name="Ellipse 178"/>
                    <p:cNvSpPr/>
                    <p:nvPr/>
                  </p:nvSpPr>
                  <p:spPr>
                    <a:xfrm>
                      <a:off x="3168330" y="169174"/>
                      <a:ext cx="70076" cy="100016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cxnSp>
                  <p:nvCxnSpPr>
                    <p:cNvPr id="180" name="Connecteur droit 179"/>
                    <p:cNvCxnSpPr>
                      <a:stCxn id="179" idx="4"/>
                    </p:cNvCxnSpPr>
                    <p:nvPr/>
                  </p:nvCxnSpPr>
                  <p:spPr>
                    <a:xfrm>
                      <a:off x="3203368" y="269190"/>
                      <a:ext cx="0" cy="150535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185" name="ZoneTexte 184"/>
                <p:cNvSpPr txBox="1"/>
                <p:nvPr/>
              </p:nvSpPr>
              <p:spPr>
                <a:xfrm>
                  <a:off x="832682" y="476132"/>
                  <a:ext cx="1575811" cy="126188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600" b="1" dirty="0"/>
                    <a:t>Début de l’IA</a:t>
                  </a:r>
                </a:p>
                <a:p>
                  <a:r>
                    <a:rPr lang="en-US" sz="1500" dirty="0"/>
                    <a:t>recherche </a:t>
                  </a:r>
                  <a:r>
                    <a:rPr lang="en-US" sz="1500" dirty="0" err="1"/>
                    <a:t>en</a:t>
                  </a:r>
                  <a:r>
                    <a:rPr lang="en-US" sz="1500" dirty="0"/>
                    <a:t> </a:t>
                  </a:r>
                  <a:r>
                    <a:rPr lang="en-US" sz="1500" dirty="0" err="1"/>
                    <a:t>traitement</a:t>
                  </a:r>
                  <a:r>
                    <a:rPr lang="en-US" sz="1500" dirty="0"/>
                    <a:t> de language naturel</a:t>
                  </a:r>
                </a:p>
                <a:p>
                  <a:r>
                    <a:rPr lang="en-US" sz="1500" dirty="0"/>
                    <a:t>  NLP</a:t>
                  </a:r>
                  <a:endParaRPr lang="fr-FR" sz="1500" dirty="0"/>
                </a:p>
              </p:txBody>
            </p:sp>
          </p:grpSp>
        </p:grpSp>
      </p:grpSp>
      <p:cxnSp>
        <p:nvCxnSpPr>
          <p:cNvPr id="186" name="Connecteur droit 185"/>
          <p:cNvCxnSpPr/>
          <p:nvPr/>
        </p:nvCxnSpPr>
        <p:spPr>
          <a:xfrm>
            <a:off x="1545310" y="2137011"/>
            <a:ext cx="0" cy="1505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ZoneTexte 203"/>
          <p:cNvSpPr txBox="1"/>
          <p:nvPr/>
        </p:nvSpPr>
        <p:spPr>
          <a:xfrm>
            <a:off x="10028184" y="3420309"/>
            <a:ext cx="16660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30/10/2022</a:t>
            </a:r>
          </a:p>
        </p:txBody>
      </p:sp>
      <p:sp>
        <p:nvSpPr>
          <p:cNvPr id="205" name="Chevron 204"/>
          <p:cNvSpPr/>
          <p:nvPr/>
        </p:nvSpPr>
        <p:spPr>
          <a:xfrm>
            <a:off x="9707012" y="2051979"/>
            <a:ext cx="163457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grpSp>
        <p:nvGrpSpPr>
          <p:cNvPr id="261" name="Groupe 260"/>
          <p:cNvGrpSpPr/>
          <p:nvPr/>
        </p:nvGrpSpPr>
        <p:grpSpPr>
          <a:xfrm>
            <a:off x="212400" y="2724498"/>
            <a:ext cx="11544390" cy="2059436"/>
            <a:chOff x="212400" y="2724498"/>
            <a:chExt cx="11544390" cy="2059436"/>
          </a:xfrm>
        </p:grpSpPr>
        <p:sp>
          <p:nvSpPr>
            <p:cNvPr id="91" name="Rectangle 90"/>
            <p:cNvSpPr/>
            <p:nvPr/>
          </p:nvSpPr>
          <p:spPr>
            <a:xfrm rot="16200000">
              <a:off x="-123109" y="3883068"/>
              <a:ext cx="1236375" cy="5653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3000" b="1" dirty="0">
                  <a:solidFill>
                    <a:schemeClr val="accent2"/>
                  </a:solidFill>
                </a:rPr>
                <a:t>2019</a:t>
              </a:r>
            </a:p>
          </p:txBody>
        </p:sp>
        <p:grpSp>
          <p:nvGrpSpPr>
            <p:cNvPr id="54" name="Groupe 53"/>
            <p:cNvGrpSpPr/>
            <p:nvPr/>
          </p:nvGrpSpPr>
          <p:grpSpPr>
            <a:xfrm>
              <a:off x="10056863" y="3920677"/>
              <a:ext cx="1374457" cy="349777"/>
              <a:chOff x="2868564" y="0"/>
              <a:chExt cx="1591270" cy="349777"/>
            </a:xfrm>
          </p:grpSpPr>
          <p:sp>
            <p:nvSpPr>
              <p:cNvPr id="55" name="Chevron 54"/>
              <p:cNvSpPr/>
              <p:nvPr/>
            </p:nvSpPr>
            <p:spPr>
              <a:xfrm>
                <a:off x="2868564" y="0"/>
                <a:ext cx="1591270" cy="349777"/>
              </a:xfrm>
              <a:prstGeom prst="chevron">
                <a:avLst/>
              </a:prstGeom>
              <a:solidFill>
                <a:srgbClr val="7E56C2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  <p:sp>
            <p:nvSpPr>
              <p:cNvPr id="56" name="Chevron 4"/>
              <p:cNvSpPr txBox="1"/>
              <p:nvPr/>
            </p:nvSpPr>
            <p:spPr>
              <a:xfrm>
                <a:off x="3043453" y="0"/>
                <a:ext cx="1196222" cy="349777"/>
              </a:xfrm>
              <a:prstGeom prst="rect">
                <a:avLst/>
              </a:prstGeom>
              <a:solidFill>
                <a:srgbClr val="7E56C2"/>
              </a:solidFill>
              <a:ln>
                <a:solidFill>
                  <a:srgbClr val="7E56C2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84011" tIns="28004" rIns="28004" bIns="28004" numCol="1" spcCol="1270" anchor="ctr" anchorCtr="0">
                <a:noAutofit/>
              </a:bodyPr>
              <a:lstStyle/>
              <a:p>
                <a:pPr lvl="0" algn="ctr" defTabSz="9334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fr-FR" sz="2100" kern="1200" dirty="0"/>
              </a:p>
            </p:txBody>
          </p:sp>
        </p:grpSp>
        <p:grpSp>
          <p:nvGrpSpPr>
            <p:cNvPr id="85" name="Groupe 84"/>
            <p:cNvGrpSpPr/>
            <p:nvPr/>
          </p:nvGrpSpPr>
          <p:grpSpPr>
            <a:xfrm>
              <a:off x="11314849" y="3915655"/>
              <a:ext cx="441941" cy="380078"/>
              <a:chOff x="11063795" y="2684784"/>
              <a:chExt cx="441941" cy="380078"/>
            </a:xfrm>
          </p:grpSpPr>
          <p:sp>
            <p:nvSpPr>
              <p:cNvPr id="86" name="Chevron 85"/>
              <p:cNvSpPr/>
              <p:nvPr/>
            </p:nvSpPr>
            <p:spPr>
              <a:xfrm>
                <a:off x="11063795" y="2684784"/>
                <a:ext cx="301970" cy="376647"/>
              </a:xfrm>
              <a:prstGeom prst="chevron">
                <a:avLst>
                  <a:gd name="adj" fmla="val 62310"/>
                </a:avLst>
              </a:prstGeom>
              <a:solidFill>
                <a:srgbClr val="7E56C2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87" name="Chevron 86"/>
              <p:cNvSpPr/>
              <p:nvPr/>
            </p:nvSpPr>
            <p:spPr>
              <a:xfrm>
                <a:off x="11203766" y="2688215"/>
                <a:ext cx="301970" cy="376647"/>
              </a:xfrm>
              <a:prstGeom prst="chevron">
                <a:avLst>
                  <a:gd name="adj" fmla="val 62310"/>
                </a:avLst>
              </a:prstGeom>
              <a:solidFill>
                <a:srgbClr val="7E56C2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</p:grpSp>
        <p:grpSp>
          <p:nvGrpSpPr>
            <p:cNvPr id="100" name="Groupe 99"/>
            <p:cNvGrpSpPr/>
            <p:nvPr/>
          </p:nvGrpSpPr>
          <p:grpSpPr>
            <a:xfrm>
              <a:off x="9355387" y="3903730"/>
              <a:ext cx="351625" cy="391381"/>
              <a:chOff x="9035339" y="3573083"/>
              <a:chExt cx="351625" cy="391381"/>
            </a:xfrm>
            <a:solidFill>
              <a:schemeClr val="bg1"/>
            </a:solidFill>
          </p:grpSpPr>
          <p:sp>
            <p:nvSpPr>
              <p:cNvPr id="101" name="Chevron 100"/>
              <p:cNvSpPr/>
              <p:nvPr/>
            </p:nvSpPr>
            <p:spPr>
              <a:xfrm>
                <a:off x="9123245" y="3580591"/>
                <a:ext cx="175813" cy="376647"/>
              </a:xfrm>
              <a:prstGeom prst="chevron">
                <a:avLst>
                  <a:gd name="adj" fmla="val 6231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02" name="Chevron 101"/>
              <p:cNvSpPr/>
              <p:nvPr/>
            </p:nvSpPr>
            <p:spPr>
              <a:xfrm>
                <a:off x="9211151" y="3587817"/>
                <a:ext cx="175813" cy="376647"/>
              </a:xfrm>
              <a:prstGeom prst="chevron">
                <a:avLst>
                  <a:gd name="adj" fmla="val 6231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03" name="Chevron 102"/>
              <p:cNvSpPr/>
              <p:nvPr/>
            </p:nvSpPr>
            <p:spPr>
              <a:xfrm>
                <a:off x="9035339" y="3573083"/>
                <a:ext cx="175813" cy="376647"/>
              </a:xfrm>
              <a:prstGeom prst="chevron">
                <a:avLst>
                  <a:gd name="adj" fmla="val 62310"/>
                </a:avLst>
              </a:prstGeom>
              <a:grpFill/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41" name="Groupe 140"/>
            <p:cNvGrpSpPr/>
            <p:nvPr/>
          </p:nvGrpSpPr>
          <p:grpSpPr>
            <a:xfrm>
              <a:off x="680706" y="3918464"/>
              <a:ext cx="474858" cy="379144"/>
              <a:chOff x="11030878" y="2685718"/>
              <a:chExt cx="474858" cy="379144"/>
            </a:xfrm>
          </p:grpSpPr>
          <p:sp>
            <p:nvSpPr>
              <p:cNvPr id="142" name="Chevron 141"/>
              <p:cNvSpPr/>
              <p:nvPr/>
            </p:nvSpPr>
            <p:spPr>
              <a:xfrm>
                <a:off x="11030878" y="2685718"/>
                <a:ext cx="301970" cy="376647"/>
              </a:xfrm>
              <a:prstGeom prst="chevron">
                <a:avLst>
                  <a:gd name="adj" fmla="val 62310"/>
                </a:avLst>
              </a:prstGeom>
              <a:solidFill>
                <a:srgbClr val="7E56C2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143" name="Chevron 142"/>
              <p:cNvSpPr/>
              <p:nvPr/>
            </p:nvSpPr>
            <p:spPr>
              <a:xfrm>
                <a:off x="11203766" y="2688215"/>
                <a:ext cx="301970" cy="376647"/>
              </a:xfrm>
              <a:prstGeom prst="chevron">
                <a:avLst>
                  <a:gd name="adj" fmla="val 62310"/>
                </a:avLst>
              </a:prstGeom>
              <a:solidFill>
                <a:srgbClr val="7E56C2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 dirty="0"/>
              </a:p>
            </p:txBody>
          </p:sp>
        </p:grpSp>
        <p:grpSp>
          <p:nvGrpSpPr>
            <p:cNvPr id="233" name="Groupe 232"/>
            <p:cNvGrpSpPr/>
            <p:nvPr/>
          </p:nvGrpSpPr>
          <p:grpSpPr>
            <a:xfrm>
              <a:off x="1191205" y="2917912"/>
              <a:ext cx="1762426" cy="1070699"/>
              <a:chOff x="950091" y="2942205"/>
              <a:chExt cx="1762426" cy="1070699"/>
            </a:xfrm>
          </p:grpSpPr>
          <p:pic>
            <p:nvPicPr>
              <p:cNvPr id="191" name="Image 19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41964" y="3746204"/>
                <a:ext cx="85725" cy="266700"/>
              </a:xfrm>
              <a:prstGeom prst="rect">
                <a:avLst/>
              </a:prstGeom>
            </p:spPr>
          </p:pic>
          <p:sp>
            <p:nvSpPr>
              <p:cNvPr id="9" name="ZoneTexte 8"/>
              <p:cNvSpPr txBox="1"/>
              <p:nvPr/>
            </p:nvSpPr>
            <p:spPr>
              <a:xfrm>
                <a:off x="950091" y="2942205"/>
                <a:ext cx="1762426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500" dirty="0"/>
                  <a:t>Intégration de  BERT dans </a:t>
                </a:r>
                <a:r>
                  <a:rPr lang="fr-FR" sz="1500" b="1" dirty="0"/>
                  <a:t>Google </a:t>
                </a:r>
                <a:r>
                  <a:rPr lang="fr-FR" sz="1500" b="1" dirty="0" err="1"/>
                  <a:t>search</a:t>
                </a:r>
                <a:endParaRPr lang="fr-FR" sz="1500" dirty="0"/>
              </a:p>
            </p:txBody>
          </p:sp>
          <p:sp>
            <p:nvSpPr>
              <p:cNvPr id="187" name="ZoneTexte 186"/>
              <p:cNvSpPr txBox="1"/>
              <p:nvPr/>
            </p:nvSpPr>
            <p:spPr>
              <a:xfrm>
                <a:off x="1611842" y="3477409"/>
                <a:ext cx="68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chemeClr val="accent2"/>
                    </a:solidFill>
                  </a:rPr>
                  <a:t>2019</a:t>
                </a:r>
              </a:p>
            </p:txBody>
          </p:sp>
        </p:grpSp>
        <p:grpSp>
          <p:nvGrpSpPr>
            <p:cNvPr id="232" name="Groupe 231"/>
            <p:cNvGrpSpPr/>
            <p:nvPr/>
          </p:nvGrpSpPr>
          <p:grpSpPr>
            <a:xfrm>
              <a:off x="3387207" y="2750457"/>
              <a:ext cx="1979889" cy="1253154"/>
              <a:chOff x="2995393" y="2736446"/>
              <a:chExt cx="1979889" cy="1253154"/>
            </a:xfrm>
          </p:grpSpPr>
          <p:pic>
            <p:nvPicPr>
              <p:cNvPr id="193" name="Image 19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850270" y="3722900"/>
                <a:ext cx="85725" cy="266700"/>
              </a:xfrm>
              <a:prstGeom prst="rect">
                <a:avLst/>
              </a:prstGeom>
            </p:spPr>
          </p:pic>
          <p:sp>
            <p:nvSpPr>
              <p:cNvPr id="199" name="ZoneTexte 198"/>
              <p:cNvSpPr txBox="1"/>
              <p:nvPr/>
            </p:nvSpPr>
            <p:spPr>
              <a:xfrm>
                <a:off x="2995393" y="2736446"/>
                <a:ext cx="1979889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GPT3</a:t>
                </a:r>
              </a:p>
              <a:p>
                <a:pPr algn="ctr"/>
                <a:r>
                  <a:rPr lang="fr-FR" sz="1500" dirty="0"/>
                  <a:t>(175 milliards </a:t>
                </a:r>
                <a:r>
                  <a:rPr lang="fr-FR" sz="1500" dirty="0" err="1"/>
                  <a:t>Parameters</a:t>
                </a:r>
                <a:r>
                  <a:rPr lang="fr-FR" sz="1500" dirty="0"/>
                  <a:t>)</a:t>
                </a:r>
              </a:p>
            </p:txBody>
          </p:sp>
          <p:sp>
            <p:nvSpPr>
              <p:cNvPr id="200" name="ZoneTexte 199"/>
              <p:cNvSpPr txBox="1"/>
              <p:nvPr/>
            </p:nvSpPr>
            <p:spPr>
              <a:xfrm>
                <a:off x="3641200" y="3449039"/>
                <a:ext cx="68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chemeClr val="accent2"/>
                    </a:solidFill>
                  </a:rPr>
                  <a:t>2020</a:t>
                </a:r>
              </a:p>
            </p:txBody>
          </p:sp>
        </p:grpSp>
        <p:sp>
          <p:nvSpPr>
            <p:cNvPr id="208" name="ZoneTexte 207"/>
            <p:cNvSpPr txBox="1"/>
            <p:nvPr/>
          </p:nvSpPr>
          <p:spPr>
            <a:xfrm>
              <a:off x="9652420" y="2736248"/>
              <a:ext cx="180240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500" b="1" dirty="0">
                  <a:solidFill>
                    <a:schemeClr val="accent2"/>
                  </a:solidFill>
                </a:rPr>
                <a:t>Le grand public </a:t>
              </a:r>
              <a:r>
                <a:rPr lang="en-US" sz="1500" b="1" dirty="0" err="1">
                  <a:solidFill>
                    <a:schemeClr val="accent2"/>
                  </a:solidFill>
                </a:rPr>
                <a:t>decrouvre</a:t>
              </a:r>
              <a:r>
                <a:rPr lang="en-US" sz="1500" b="1" dirty="0">
                  <a:solidFill>
                    <a:schemeClr val="accent2"/>
                  </a:solidFill>
                </a:rPr>
                <a:t> </a:t>
              </a:r>
              <a:r>
                <a:rPr lang="en-US" sz="1500" b="1" dirty="0" err="1">
                  <a:solidFill>
                    <a:schemeClr val="accent2"/>
                  </a:solidFill>
                </a:rPr>
                <a:t>chatGPT</a:t>
              </a:r>
              <a:endParaRPr lang="fr-FR" sz="1500" b="1" dirty="0">
                <a:solidFill>
                  <a:schemeClr val="accent2"/>
                </a:solidFill>
              </a:endParaRPr>
            </a:p>
          </p:txBody>
        </p:sp>
        <p:grpSp>
          <p:nvGrpSpPr>
            <p:cNvPr id="235" name="Groupe 234"/>
            <p:cNvGrpSpPr/>
            <p:nvPr/>
          </p:nvGrpSpPr>
          <p:grpSpPr>
            <a:xfrm>
              <a:off x="7587309" y="2732473"/>
              <a:ext cx="1761320" cy="1239198"/>
              <a:chOff x="7587309" y="2732473"/>
              <a:chExt cx="1761320" cy="1239198"/>
            </a:xfrm>
          </p:grpSpPr>
          <p:pic>
            <p:nvPicPr>
              <p:cNvPr id="197" name="Image 19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510787" y="3704971"/>
                <a:ext cx="85725" cy="266700"/>
              </a:xfrm>
              <a:prstGeom prst="rect">
                <a:avLst/>
              </a:prstGeom>
            </p:spPr>
          </p:pic>
          <p:sp>
            <p:nvSpPr>
              <p:cNvPr id="203" name="ZoneTexte 202"/>
              <p:cNvSpPr txBox="1"/>
              <p:nvPr/>
            </p:nvSpPr>
            <p:spPr>
              <a:xfrm>
                <a:off x="7981567" y="3429171"/>
                <a:ext cx="125721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chemeClr val="accent2"/>
                    </a:solidFill>
                  </a:rPr>
                  <a:t>July 2020</a:t>
                </a:r>
              </a:p>
            </p:txBody>
          </p:sp>
          <p:sp>
            <p:nvSpPr>
              <p:cNvPr id="210" name="ZoneTexte 209"/>
              <p:cNvSpPr txBox="1"/>
              <p:nvPr/>
            </p:nvSpPr>
            <p:spPr>
              <a:xfrm>
                <a:off x="7587309" y="2732473"/>
                <a:ext cx="176132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 err="1"/>
                  <a:t>Midjourney</a:t>
                </a:r>
                <a:endParaRPr lang="fr-FR" sz="1600" b="1" dirty="0"/>
              </a:p>
              <a:p>
                <a:pPr algn="ctr"/>
                <a:r>
                  <a:rPr lang="fr-FR" sz="1500" dirty="0"/>
                  <a:t>IA génératrice d’image artistique</a:t>
                </a:r>
              </a:p>
            </p:txBody>
          </p:sp>
        </p:grpSp>
        <p:grpSp>
          <p:nvGrpSpPr>
            <p:cNvPr id="234" name="Groupe 233"/>
            <p:cNvGrpSpPr/>
            <p:nvPr/>
          </p:nvGrpSpPr>
          <p:grpSpPr>
            <a:xfrm>
              <a:off x="5747370" y="2724498"/>
              <a:ext cx="1761320" cy="1247173"/>
              <a:chOff x="5303847" y="2767285"/>
              <a:chExt cx="1761320" cy="1247173"/>
            </a:xfrm>
          </p:grpSpPr>
          <p:pic>
            <p:nvPicPr>
              <p:cNvPr id="195" name="Image 19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5931355" y="3747758"/>
                <a:ext cx="85725" cy="266700"/>
              </a:xfrm>
              <a:prstGeom prst="rect">
                <a:avLst/>
              </a:prstGeom>
            </p:spPr>
          </p:pic>
          <p:sp>
            <p:nvSpPr>
              <p:cNvPr id="201" name="ZoneTexte 200"/>
              <p:cNvSpPr txBox="1"/>
              <p:nvPr/>
            </p:nvSpPr>
            <p:spPr>
              <a:xfrm>
                <a:off x="5688715" y="3470255"/>
                <a:ext cx="68685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FR" sz="1400" b="1" dirty="0">
                    <a:solidFill>
                      <a:schemeClr val="accent2"/>
                    </a:solidFill>
                  </a:rPr>
                  <a:t>2020</a:t>
                </a:r>
              </a:p>
            </p:txBody>
          </p:sp>
          <p:sp>
            <p:nvSpPr>
              <p:cNvPr id="211" name="ZoneTexte 210"/>
              <p:cNvSpPr txBox="1"/>
              <p:nvPr/>
            </p:nvSpPr>
            <p:spPr>
              <a:xfrm>
                <a:off x="5303847" y="2767285"/>
                <a:ext cx="1761320" cy="8002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600" b="1" dirty="0"/>
                  <a:t>DALL-E</a:t>
                </a:r>
              </a:p>
              <a:p>
                <a:pPr algn="ctr"/>
                <a:r>
                  <a:rPr lang="fr-FR" sz="1500" dirty="0"/>
                  <a:t>IA génératrice d’image réaliste</a:t>
                </a:r>
              </a:p>
            </p:txBody>
          </p:sp>
        </p:grpSp>
        <p:grpSp>
          <p:nvGrpSpPr>
            <p:cNvPr id="224" name="Groupe 223"/>
            <p:cNvGrpSpPr/>
            <p:nvPr/>
          </p:nvGrpSpPr>
          <p:grpSpPr>
            <a:xfrm>
              <a:off x="3201640" y="3903730"/>
              <a:ext cx="255437" cy="385603"/>
              <a:chOff x="2885093" y="3903730"/>
              <a:chExt cx="255437" cy="385603"/>
            </a:xfrm>
          </p:grpSpPr>
          <p:sp>
            <p:nvSpPr>
              <p:cNvPr id="49" name="Chevron 48"/>
              <p:cNvSpPr/>
              <p:nvPr/>
            </p:nvSpPr>
            <p:spPr>
              <a:xfrm>
                <a:off x="2885093" y="3912686"/>
                <a:ext cx="163457" cy="376647"/>
              </a:xfrm>
              <a:prstGeom prst="chevron">
                <a:avLst>
                  <a:gd name="adj" fmla="val 623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23" name="Chevron 222"/>
              <p:cNvSpPr/>
              <p:nvPr/>
            </p:nvSpPr>
            <p:spPr>
              <a:xfrm>
                <a:off x="2964717" y="3903730"/>
                <a:ext cx="175813" cy="376647"/>
              </a:xfrm>
              <a:prstGeom prst="chevron">
                <a:avLst>
                  <a:gd name="adj" fmla="val 623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25" name="Groupe 224"/>
            <p:cNvGrpSpPr/>
            <p:nvPr/>
          </p:nvGrpSpPr>
          <p:grpSpPr>
            <a:xfrm>
              <a:off x="5175209" y="3922671"/>
              <a:ext cx="255437" cy="385603"/>
              <a:chOff x="2885093" y="3903730"/>
              <a:chExt cx="255437" cy="385603"/>
            </a:xfrm>
          </p:grpSpPr>
          <p:sp>
            <p:nvSpPr>
              <p:cNvPr id="226" name="Chevron 225"/>
              <p:cNvSpPr/>
              <p:nvPr/>
            </p:nvSpPr>
            <p:spPr>
              <a:xfrm>
                <a:off x="2885093" y="3912686"/>
                <a:ext cx="163457" cy="376647"/>
              </a:xfrm>
              <a:prstGeom prst="chevron">
                <a:avLst>
                  <a:gd name="adj" fmla="val 623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27" name="Chevron 226"/>
              <p:cNvSpPr/>
              <p:nvPr/>
            </p:nvSpPr>
            <p:spPr>
              <a:xfrm>
                <a:off x="2964717" y="3903730"/>
                <a:ext cx="175813" cy="376647"/>
              </a:xfrm>
              <a:prstGeom prst="chevron">
                <a:avLst>
                  <a:gd name="adj" fmla="val 623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228" name="Groupe 227"/>
            <p:cNvGrpSpPr/>
            <p:nvPr/>
          </p:nvGrpSpPr>
          <p:grpSpPr>
            <a:xfrm>
              <a:off x="7394183" y="3877944"/>
              <a:ext cx="255437" cy="385603"/>
              <a:chOff x="2885093" y="3903730"/>
              <a:chExt cx="255437" cy="385603"/>
            </a:xfrm>
          </p:grpSpPr>
          <p:sp>
            <p:nvSpPr>
              <p:cNvPr id="229" name="Chevron 228"/>
              <p:cNvSpPr/>
              <p:nvPr/>
            </p:nvSpPr>
            <p:spPr>
              <a:xfrm>
                <a:off x="2885093" y="3912686"/>
                <a:ext cx="163457" cy="376647"/>
              </a:xfrm>
              <a:prstGeom prst="chevron">
                <a:avLst>
                  <a:gd name="adj" fmla="val 623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  <p:sp>
            <p:nvSpPr>
              <p:cNvPr id="230" name="Chevron 229"/>
              <p:cNvSpPr/>
              <p:nvPr/>
            </p:nvSpPr>
            <p:spPr>
              <a:xfrm>
                <a:off x="2964717" y="3903730"/>
                <a:ext cx="175813" cy="376647"/>
              </a:xfrm>
              <a:prstGeom prst="chevron">
                <a:avLst>
                  <a:gd name="adj" fmla="val 62310"/>
                </a:avLst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8" name="Rectangle 47"/>
            <p:cNvSpPr/>
            <p:nvPr/>
          </p:nvSpPr>
          <p:spPr>
            <a:xfrm>
              <a:off x="1289518" y="3929322"/>
              <a:ext cx="9854765" cy="349666"/>
            </a:xfrm>
            <a:prstGeom prst="rect">
              <a:avLst/>
            </a:prstGeom>
            <a:solidFill>
              <a:srgbClr val="7E56C2"/>
            </a:solidFill>
            <a:ln>
              <a:solidFill>
                <a:srgbClr val="7E56C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grpSp>
        <p:nvGrpSpPr>
          <p:cNvPr id="324" name="Groupe 323"/>
          <p:cNvGrpSpPr/>
          <p:nvPr/>
        </p:nvGrpSpPr>
        <p:grpSpPr>
          <a:xfrm>
            <a:off x="177144" y="4756730"/>
            <a:ext cx="11469664" cy="2056645"/>
            <a:chOff x="206297" y="4757842"/>
            <a:chExt cx="11469664" cy="2056645"/>
          </a:xfrm>
        </p:grpSpPr>
        <p:sp>
          <p:nvSpPr>
            <p:cNvPr id="147" name="Chevron 146"/>
            <p:cNvSpPr/>
            <p:nvPr/>
          </p:nvSpPr>
          <p:spPr>
            <a:xfrm>
              <a:off x="971971" y="5968423"/>
              <a:ext cx="1374457" cy="354251"/>
            </a:xfrm>
            <a:prstGeom prst="chevron">
              <a:avLst/>
            </a:prstGeom>
            <a:solidFill>
              <a:srgbClr val="7E56C2"/>
            </a:solidFill>
            <a:ln>
              <a:solidFill>
                <a:srgbClr val="5B9BD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grpSp>
          <p:nvGrpSpPr>
            <p:cNvPr id="322" name="Groupe 321"/>
            <p:cNvGrpSpPr/>
            <p:nvPr/>
          </p:nvGrpSpPr>
          <p:grpSpPr>
            <a:xfrm>
              <a:off x="936052" y="4757842"/>
              <a:ext cx="10536733" cy="1305202"/>
              <a:chOff x="936052" y="4757842"/>
              <a:chExt cx="10536733" cy="1305202"/>
            </a:xfrm>
          </p:grpSpPr>
          <p:grpSp>
            <p:nvGrpSpPr>
              <p:cNvPr id="280" name="Groupe 279"/>
              <p:cNvGrpSpPr/>
              <p:nvPr/>
            </p:nvGrpSpPr>
            <p:grpSpPr>
              <a:xfrm>
                <a:off x="936052" y="4921619"/>
                <a:ext cx="1472441" cy="1091772"/>
                <a:chOff x="1043252" y="4923310"/>
                <a:chExt cx="1472441" cy="1091772"/>
              </a:xfrm>
            </p:grpSpPr>
            <p:grpSp>
              <p:nvGrpSpPr>
                <p:cNvPr id="275" name="Groupe 274"/>
                <p:cNvGrpSpPr/>
                <p:nvPr/>
              </p:nvGrpSpPr>
              <p:grpSpPr>
                <a:xfrm>
                  <a:off x="1043252" y="4923310"/>
                  <a:ext cx="1472441" cy="877164"/>
                  <a:chOff x="1043252" y="4923310"/>
                  <a:chExt cx="1472441" cy="877164"/>
                </a:xfrm>
              </p:grpSpPr>
              <p:sp>
                <p:nvSpPr>
                  <p:cNvPr id="263" name="ZoneTexte 262"/>
                  <p:cNvSpPr txBox="1"/>
                  <p:nvPr/>
                </p:nvSpPr>
                <p:spPr>
                  <a:xfrm>
                    <a:off x="1298007" y="5492697"/>
                    <a:ext cx="96174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 err="1">
                        <a:solidFill>
                          <a:schemeClr val="accent2"/>
                        </a:solidFill>
                      </a:rPr>
                      <a:t>Feb</a:t>
                    </a:r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 2023</a:t>
                    </a:r>
                  </a:p>
                </p:txBody>
              </p:sp>
              <p:sp>
                <p:nvSpPr>
                  <p:cNvPr id="265" name="ZoneTexte 264"/>
                  <p:cNvSpPr txBox="1"/>
                  <p:nvPr/>
                </p:nvSpPr>
                <p:spPr>
                  <a:xfrm>
                    <a:off x="1043252" y="4923310"/>
                    <a:ext cx="1472441" cy="5693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/>
                      <a:t>Meta</a:t>
                    </a:r>
                  </a:p>
                  <a:p>
                    <a:r>
                      <a:rPr lang="en-US" sz="1500" dirty="0" err="1"/>
                      <a:t>publie</a:t>
                    </a:r>
                    <a:r>
                      <a:rPr lang="en-US" sz="1500" dirty="0"/>
                      <a:t> </a:t>
                    </a:r>
                    <a:r>
                      <a:rPr lang="en-US" sz="1500" b="1" dirty="0"/>
                      <a:t>Llama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272" name="Image 271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281" name="Groupe 280"/>
              <p:cNvGrpSpPr/>
              <p:nvPr/>
            </p:nvGrpSpPr>
            <p:grpSpPr>
              <a:xfrm>
                <a:off x="2555749" y="4782695"/>
                <a:ext cx="1472441" cy="1241447"/>
                <a:chOff x="1075912" y="4773635"/>
                <a:chExt cx="1472441" cy="1241447"/>
              </a:xfrm>
            </p:grpSpPr>
            <p:grpSp>
              <p:nvGrpSpPr>
                <p:cNvPr id="282" name="Groupe 281"/>
                <p:cNvGrpSpPr/>
                <p:nvPr/>
              </p:nvGrpSpPr>
              <p:grpSpPr>
                <a:xfrm>
                  <a:off x="1075912" y="4773635"/>
                  <a:ext cx="1472441" cy="1035501"/>
                  <a:chOff x="1075912" y="4773635"/>
                  <a:chExt cx="1472441" cy="1035501"/>
                </a:xfrm>
              </p:grpSpPr>
              <p:sp>
                <p:nvSpPr>
                  <p:cNvPr id="284" name="ZoneTexte 283"/>
                  <p:cNvSpPr txBox="1"/>
                  <p:nvPr/>
                </p:nvSpPr>
                <p:spPr>
                  <a:xfrm>
                    <a:off x="1194927" y="5501359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March 2023</a:t>
                    </a:r>
                  </a:p>
                </p:txBody>
              </p:sp>
              <p:sp>
                <p:nvSpPr>
                  <p:cNvPr id="285" name="ZoneTexte 284"/>
                  <p:cNvSpPr txBox="1"/>
                  <p:nvPr/>
                </p:nvSpPr>
                <p:spPr>
                  <a:xfrm>
                    <a:off x="1075912" y="4773635"/>
                    <a:ext cx="147244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/>
                      <a:t>OpenAI</a:t>
                    </a:r>
                    <a:endParaRPr lang="fr-FR" sz="1600" b="1" dirty="0"/>
                  </a:p>
                  <a:p>
                    <a:r>
                      <a:rPr lang="en-US" sz="1500" dirty="0"/>
                      <a:t> lance </a:t>
                    </a:r>
                    <a:r>
                      <a:rPr lang="en-US" sz="1500" b="1" dirty="0"/>
                      <a:t>GPT4 </a:t>
                    </a:r>
                    <a:r>
                      <a:rPr lang="en-US" sz="1500" dirty="0"/>
                      <a:t>et</a:t>
                    </a:r>
                    <a:r>
                      <a:rPr lang="en-US" sz="1500" b="1" dirty="0"/>
                      <a:t> DALL-E-3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283" name="Image 28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286" name="Groupe 285"/>
              <p:cNvGrpSpPr/>
              <p:nvPr/>
            </p:nvGrpSpPr>
            <p:grpSpPr>
              <a:xfrm>
                <a:off x="3825113" y="4767457"/>
                <a:ext cx="1630972" cy="1284242"/>
                <a:chOff x="896176" y="4730840"/>
                <a:chExt cx="1630972" cy="1284242"/>
              </a:xfrm>
            </p:grpSpPr>
            <p:grpSp>
              <p:nvGrpSpPr>
                <p:cNvPr id="287" name="Groupe 286"/>
                <p:cNvGrpSpPr/>
                <p:nvPr/>
              </p:nvGrpSpPr>
              <p:grpSpPr>
                <a:xfrm>
                  <a:off x="896176" y="4730840"/>
                  <a:ext cx="1630972" cy="1078296"/>
                  <a:chOff x="896176" y="4730840"/>
                  <a:chExt cx="1630972" cy="1078296"/>
                </a:xfrm>
              </p:grpSpPr>
              <p:sp>
                <p:nvSpPr>
                  <p:cNvPr id="289" name="ZoneTexte 288"/>
                  <p:cNvSpPr txBox="1"/>
                  <p:nvPr/>
                </p:nvSpPr>
                <p:spPr>
                  <a:xfrm>
                    <a:off x="1194927" y="5501359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July 2023</a:t>
                    </a:r>
                  </a:p>
                </p:txBody>
              </p:sp>
              <p:sp>
                <p:nvSpPr>
                  <p:cNvPr id="290" name="ZoneTexte 289"/>
                  <p:cNvSpPr txBox="1"/>
                  <p:nvPr/>
                </p:nvSpPr>
                <p:spPr>
                  <a:xfrm>
                    <a:off x="896176" y="4730840"/>
                    <a:ext cx="1630972" cy="56938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/>
                      <a:t>Meta</a:t>
                    </a:r>
                  </a:p>
                  <a:p>
                    <a:r>
                      <a:rPr lang="en-US" sz="1500" dirty="0"/>
                      <a:t> </a:t>
                    </a:r>
                    <a:r>
                      <a:rPr lang="en-US" sz="1500" dirty="0" err="1"/>
                      <a:t>introduit</a:t>
                    </a:r>
                    <a:r>
                      <a:rPr lang="en-US" sz="1500" dirty="0"/>
                      <a:t> </a:t>
                    </a:r>
                    <a:r>
                      <a:rPr lang="en-US" sz="1500" b="1" dirty="0"/>
                      <a:t>Llama 2 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288" name="Image 28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291" name="Groupe 290"/>
              <p:cNvGrpSpPr/>
              <p:nvPr/>
            </p:nvGrpSpPr>
            <p:grpSpPr>
              <a:xfrm>
                <a:off x="5179799" y="4796743"/>
                <a:ext cx="1472441" cy="1266301"/>
                <a:chOff x="1037314" y="4748781"/>
                <a:chExt cx="1472441" cy="1266301"/>
              </a:xfrm>
            </p:grpSpPr>
            <p:grpSp>
              <p:nvGrpSpPr>
                <p:cNvPr id="292" name="Groupe 291"/>
                <p:cNvGrpSpPr/>
                <p:nvPr/>
              </p:nvGrpSpPr>
              <p:grpSpPr>
                <a:xfrm>
                  <a:off x="1037314" y="4748781"/>
                  <a:ext cx="1472441" cy="1060355"/>
                  <a:chOff x="1037314" y="4748781"/>
                  <a:chExt cx="1472441" cy="1060355"/>
                </a:xfrm>
              </p:grpSpPr>
              <p:sp>
                <p:nvSpPr>
                  <p:cNvPr id="294" name="ZoneTexte 293"/>
                  <p:cNvSpPr txBox="1"/>
                  <p:nvPr/>
                </p:nvSpPr>
                <p:spPr>
                  <a:xfrm>
                    <a:off x="1194927" y="5501359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Sept 2023</a:t>
                    </a:r>
                  </a:p>
                </p:txBody>
              </p:sp>
              <p:sp>
                <p:nvSpPr>
                  <p:cNvPr id="295" name="ZoneTexte 294"/>
                  <p:cNvSpPr txBox="1"/>
                  <p:nvPr/>
                </p:nvSpPr>
                <p:spPr>
                  <a:xfrm>
                    <a:off x="1037314" y="4748781"/>
                    <a:ext cx="147244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/>
                      <a:t>Mistral 7B</a:t>
                    </a:r>
                  </a:p>
                  <a:p>
                    <a:pPr algn="ctr"/>
                    <a:r>
                      <a:rPr lang="en-US" sz="1500" dirty="0"/>
                      <a:t>(7 </a:t>
                    </a:r>
                    <a:r>
                      <a:rPr lang="en-US" sz="1500" dirty="0" err="1"/>
                      <a:t>millards</a:t>
                    </a:r>
                    <a:r>
                      <a:rPr lang="en-US" sz="1500" dirty="0"/>
                      <a:t> </a:t>
                    </a:r>
                    <a:r>
                      <a:rPr lang="en-US" sz="1500" dirty="0" err="1"/>
                      <a:t>parametres</a:t>
                    </a:r>
                    <a:r>
                      <a:rPr lang="en-US" sz="1500" dirty="0"/>
                      <a:t>)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293" name="Image 29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296" name="Groupe 295"/>
              <p:cNvGrpSpPr/>
              <p:nvPr/>
            </p:nvGrpSpPr>
            <p:grpSpPr>
              <a:xfrm>
                <a:off x="6684998" y="4822141"/>
                <a:ext cx="1585839" cy="1209443"/>
                <a:chOff x="1078840" y="4805639"/>
                <a:chExt cx="1437328" cy="1209443"/>
              </a:xfrm>
            </p:grpSpPr>
            <p:grpSp>
              <p:nvGrpSpPr>
                <p:cNvPr id="297" name="Groupe 296"/>
                <p:cNvGrpSpPr/>
                <p:nvPr/>
              </p:nvGrpSpPr>
              <p:grpSpPr>
                <a:xfrm>
                  <a:off x="1078840" y="4805639"/>
                  <a:ext cx="1437328" cy="1014815"/>
                  <a:chOff x="1078840" y="4805639"/>
                  <a:chExt cx="1437328" cy="1014815"/>
                </a:xfrm>
              </p:grpSpPr>
              <p:sp>
                <p:nvSpPr>
                  <p:cNvPr id="299" name="ZoneTexte 298"/>
                  <p:cNvSpPr txBox="1"/>
                  <p:nvPr/>
                </p:nvSpPr>
                <p:spPr>
                  <a:xfrm>
                    <a:off x="1309395" y="5512677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 err="1">
                        <a:solidFill>
                          <a:schemeClr val="accent2"/>
                        </a:solidFill>
                      </a:rPr>
                      <a:t>Oct</a:t>
                    </a:r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 2023</a:t>
                    </a:r>
                  </a:p>
                </p:txBody>
              </p:sp>
              <p:sp>
                <p:nvSpPr>
                  <p:cNvPr id="300" name="ZoneTexte 299"/>
                  <p:cNvSpPr txBox="1"/>
                  <p:nvPr/>
                </p:nvSpPr>
                <p:spPr>
                  <a:xfrm>
                    <a:off x="1078840" y="4805639"/>
                    <a:ext cx="1437328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/>
                      <a:t>Amazon 7B</a:t>
                    </a:r>
                  </a:p>
                  <a:p>
                    <a:pPr algn="ctr"/>
                    <a:r>
                      <a:rPr lang="en-US" sz="1500" dirty="0" err="1"/>
                      <a:t>investI</a:t>
                    </a:r>
                    <a:r>
                      <a:rPr lang="en-US" sz="1500" dirty="0"/>
                      <a:t> 4 milliards</a:t>
                    </a:r>
                    <a:r>
                      <a:rPr lang="en-US" sz="1500" b="1" dirty="0"/>
                      <a:t> Anthropic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298" name="Image 297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301" name="Groupe 300"/>
              <p:cNvGrpSpPr/>
              <p:nvPr/>
            </p:nvGrpSpPr>
            <p:grpSpPr>
              <a:xfrm>
                <a:off x="8193587" y="4788439"/>
                <a:ext cx="1633022" cy="1239326"/>
                <a:chOff x="522386" y="4780881"/>
                <a:chExt cx="1480092" cy="1239326"/>
              </a:xfrm>
            </p:grpSpPr>
            <p:grpSp>
              <p:nvGrpSpPr>
                <p:cNvPr id="302" name="Groupe 301"/>
                <p:cNvGrpSpPr/>
                <p:nvPr/>
              </p:nvGrpSpPr>
              <p:grpSpPr>
                <a:xfrm>
                  <a:off x="522386" y="4780881"/>
                  <a:ext cx="1480092" cy="995124"/>
                  <a:chOff x="522386" y="4780881"/>
                  <a:chExt cx="1480092" cy="995124"/>
                </a:xfrm>
              </p:grpSpPr>
              <p:sp>
                <p:nvSpPr>
                  <p:cNvPr id="304" name="ZoneTexte 303"/>
                  <p:cNvSpPr txBox="1"/>
                  <p:nvPr/>
                </p:nvSpPr>
                <p:spPr>
                  <a:xfrm>
                    <a:off x="832434" y="5468228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 err="1">
                        <a:solidFill>
                          <a:schemeClr val="accent2"/>
                        </a:solidFill>
                      </a:rPr>
                      <a:t>Dec</a:t>
                    </a:r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 7, 2023</a:t>
                    </a:r>
                  </a:p>
                </p:txBody>
              </p:sp>
              <p:sp>
                <p:nvSpPr>
                  <p:cNvPr id="305" name="ZoneTexte 304"/>
                  <p:cNvSpPr txBox="1"/>
                  <p:nvPr/>
                </p:nvSpPr>
                <p:spPr>
                  <a:xfrm>
                    <a:off x="522386" y="4780881"/>
                    <a:ext cx="1392767" cy="78483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500" b="1" dirty="0"/>
                      <a:t>Google</a:t>
                    </a:r>
                    <a:r>
                      <a:rPr lang="en-US" sz="1500" dirty="0"/>
                      <a:t> lance </a:t>
                    </a:r>
                    <a:r>
                      <a:rPr lang="en-US" sz="1500" b="1" dirty="0"/>
                      <a:t>Geminin</a:t>
                    </a:r>
                    <a:r>
                      <a:rPr lang="en-US" sz="1500" dirty="0"/>
                      <a:t>, un LLM multimodal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303" name="Image 30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256351" y="5753507"/>
                  <a:ext cx="67863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317" name="Groupe 316"/>
              <p:cNvGrpSpPr/>
              <p:nvPr/>
            </p:nvGrpSpPr>
            <p:grpSpPr>
              <a:xfrm>
                <a:off x="10000344" y="4757842"/>
                <a:ext cx="1472441" cy="1241447"/>
                <a:chOff x="1075912" y="4773635"/>
                <a:chExt cx="1472441" cy="1241447"/>
              </a:xfrm>
            </p:grpSpPr>
            <p:grpSp>
              <p:nvGrpSpPr>
                <p:cNvPr id="318" name="Groupe 317"/>
                <p:cNvGrpSpPr/>
                <p:nvPr/>
              </p:nvGrpSpPr>
              <p:grpSpPr>
                <a:xfrm>
                  <a:off x="1075912" y="4773635"/>
                  <a:ext cx="1472441" cy="1035501"/>
                  <a:chOff x="1075912" y="4773635"/>
                  <a:chExt cx="1472441" cy="1035501"/>
                </a:xfrm>
              </p:grpSpPr>
              <p:sp>
                <p:nvSpPr>
                  <p:cNvPr id="320" name="ZoneTexte 319"/>
                  <p:cNvSpPr txBox="1"/>
                  <p:nvPr/>
                </p:nvSpPr>
                <p:spPr>
                  <a:xfrm>
                    <a:off x="1194927" y="5501359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 err="1">
                        <a:solidFill>
                          <a:schemeClr val="accent2"/>
                        </a:solidFill>
                      </a:rPr>
                      <a:t>Dec</a:t>
                    </a:r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, 9 2023</a:t>
                    </a:r>
                  </a:p>
                </p:txBody>
              </p:sp>
              <p:sp>
                <p:nvSpPr>
                  <p:cNvPr id="321" name="ZoneTexte 320"/>
                  <p:cNvSpPr txBox="1"/>
                  <p:nvPr/>
                </p:nvSpPr>
                <p:spPr>
                  <a:xfrm>
                    <a:off x="1075912" y="4773635"/>
                    <a:ext cx="1472441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600" dirty="0"/>
                      <a:t>Adoption de l’ the </a:t>
                    </a:r>
                    <a:r>
                      <a:rPr lang="en-US" sz="1600" b="1" dirty="0"/>
                      <a:t>AI ​​Act </a:t>
                    </a:r>
                    <a:r>
                      <a:rPr lang="en-US" sz="1600" dirty="0"/>
                      <a:t>par l’</a:t>
                    </a:r>
                    <a:r>
                      <a:rPr lang="en-US" sz="1600" b="1" dirty="0"/>
                      <a:t> UE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319" name="Image 31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323" name="Groupe 322"/>
            <p:cNvGrpSpPr/>
            <p:nvPr/>
          </p:nvGrpSpPr>
          <p:grpSpPr>
            <a:xfrm>
              <a:off x="206297" y="5578112"/>
              <a:ext cx="11469664" cy="1236375"/>
              <a:chOff x="206297" y="5578112"/>
              <a:chExt cx="11469664" cy="1236375"/>
            </a:xfrm>
          </p:grpSpPr>
          <p:sp>
            <p:nvSpPr>
              <p:cNvPr id="92" name="Rectangle 91"/>
              <p:cNvSpPr/>
              <p:nvPr/>
            </p:nvSpPr>
            <p:spPr>
              <a:xfrm rot="16200000">
                <a:off x="-129212" y="5913621"/>
                <a:ext cx="1236375" cy="5653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000" b="1" dirty="0">
                    <a:solidFill>
                      <a:schemeClr val="accent2"/>
                    </a:solidFill>
                  </a:rPr>
                  <a:t>2023</a:t>
                </a:r>
              </a:p>
            </p:txBody>
          </p:sp>
          <p:grpSp>
            <p:nvGrpSpPr>
              <p:cNvPr id="144" name="Groupe 143"/>
              <p:cNvGrpSpPr/>
              <p:nvPr/>
            </p:nvGrpSpPr>
            <p:grpSpPr>
              <a:xfrm>
                <a:off x="670028" y="5961036"/>
                <a:ext cx="441941" cy="380078"/>
                <a:chOff x="11063795" y="2684784"/>
                <a:chExt cx="441941" cy="380078"/>
              </a:xfrm>
            </p:grpSpPr>
            <p:sp>
              <p:nvSpPr>
                <p:cNvPr id="145" name="Chevron 144"/>
                <p:cNvSpPr/>
                <p:nvPr/>
              </p:nvSpPr>
              <p:spPr>
                <a:xfrm>
                  <a:off x="11063795" y="2684784"/>
                  <a:ext cx="301970" cy="376647"/>
                </a:xfrm>
                <a:prstGeom prst="chevron">
                  <a:avLst>
                    <a:gd name="adj" fmla="val 62310"/>
                  </a:avLst>
                </a:prstGeom>
                <a:solidFill>
                  <a:srgbClr val="7E56C2"/>
                </a:solidFill>
                <a:ln>
                  <a:solidFill>
                    <a:schemeClr val="bg1"/>
                  </a:solidFill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46" name="Chevron 145"/>
                <p:cNvSpPr/>
                <p:nvPr/>
              </p:nvSpPr>
              <p:spPr>
                <a:xfrm>
                  <a:off x="11203766" y="2688215"/>
                  <a:ext cx="301970" cy="376647"/>
                </a:xfrm>
                <a:prstGeom prst="chevron">
                  <a:avLst>
                    <a:gd name="adj" fmla="val 62310"/>
                  </a:avLst>
                </a:prstGeom>
                <a:solidFill>
                  <a:srgbClr val="7E56C2"/>
                </a:solidFill>
                <a:ln>
                  <a:solidFill>
                    <a:schemeClr val="bg1"/>
                  </a:solidFill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50" name="Groupe 149"/>
              <p:cNvGrpSpPr/>
              <p:nvPr/>
            </p:nvGrpSpPr>
            <p:grpSpPr>
              <a:xfrm>
                <a:off x="1188418" y="5946213"/>
                <a:ext cx="10487543" cy="407920"/>
                <a:chOff x="1018193" y="5955540"/>
                <a:chExt cx="10487543" cy="407920"/>
              </a:xfrm>
            </p:grpSpPr>
            <p:grpSp>
              <p:nvGrpSpPr>
                <p:cNvPr id="88" name="Groupe 87"/>
                <p:cNvGrpSpPr/>
                <p:nvPr/>
              </p:nvGrpSpPr>
              <p:grpSpPr>
                <a:xfrm>
                  <a:off x="11063795" y="5955540"/>
                  <a:ext cx="441941" cy="380078"/>
                  <a:chOff x="11063795" y="2684784"/>
                  <a:chExt cx="441941" cy="380078"/>
                </a:xfrm>
              </p:grpSpPr>
              <p:sp>
                <p:nvSpPr>
                  <p:cNvPr id="89" name="Chevron 88"/>
                  <p:cNvSpPr/>
                  <p:nvPr/>
                </p:nvSpPr>
                <p:spPr>
                  <a:xfrm>
                    <a:off x="11063795" y="2684784"/>
                    <a:ext cx="301970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rgbClr val="7E56C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 dirty="0"/>
                  </a:p>
                </p:txBody>
              </p:sp>
              <p:sp>
                <p:nvSpPr>
                  <p:cNvPr id="90" name="Chevron 89"/>
                  <p:cNvSpPr/>
                  <p:nvPr/>
                </p:nvSpPr>
                <p:spPr>
                  <a:xfrm>
                    <a:off x="11203766" y="2688215"/>
                    <a:ext cx="301970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rgbClr val="7E56C2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49" name="Groupe 148"/>
                <p:cNvGrpSpPr/>
                <p:nvPr/>
              </p:nvGrpSpPr>
              <p:grpSpPr>
                <a:xfrm>
                  <a:off x="1018193" y="5965823"/>
                  <a:ext cx="10209342" cy="397637"/>
                  <a:chOff x="1018193" y="5965823"/>
                  <a:chExt cx="10209342" cy="397637"/>
                </a:xfrm>
              </p:grpSpPr>
              <p:grpSp>
                <p:nvGrpSpPr>
                  <p:cNvPr id="57" name="Groupe 56"/>
                  <p:cNvGrpSpPr/>
                  <p:nvPr/>
                </p:nvGrpSpPr>
                <p:grpSpPr>
                  <a:xfrm>
                    <a:off x="1018193" y="5978173"/>
                    <a:ext cx="10209342" cy="349777"/>
                    <a:chOff x="973394" y="2861130"/>
                    <a:chExt cx="10209342" cy="349777"/>
                  </a:xfrm>
                </p:grpSpPr>
                <p:sp>
                  <p:nvSpPr>
                    <p:cNvPr id="58" name="Rectangle 57"/>
                    <p:cNvSpPr/>
                    <p:nvPr/>
                  </p:nvSpPr>
                  <p:spPr>
                    <a:xfrm>
                      <a:off x="973394" y="2861187"/>
                      <a:ext cx="9988719" cy="349666"/>
                    </a:xfrm>
                    <a:prstGeom prst="rect">
                      <a:avLst/>
                    </a:prstGeom>
                    <a:solidFill>
                      <a:srgbClr val="7E56C2"/>
                    </a:soli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grpSp>
                  <p:nvGrpSpPr>
                    <p:cNvPr id="64" name="Groupe 63"/>
                    <p:cNvGrpSpPr/>
                    <p:nvPr/>
                  </p:nvGrpSpPr>
                  <p:grpSpPr>
                    <a:xfrm>
                      <a:off x="9808279" y="2861130"/>
                      <a:ext cx="1374457" cy="349777"/>
                      <a:chOff x="2868564" y="0"/>
                      <a:chExt cx="1591270" cy="349777"/>
                    </a:xfrm>
                  </p:grpSpPr>
                  <p:sp>
                    <p:nvSpPr>
                      <p:cNvPr id="65" name="Chevron 64"/>
                      <p:cNvSpPr/>
                      <p:nvPr/>
                    </p:nvSpPr>
                    <p:spPr>
                      <a:xfrm>
                        <a:off x="2868564" y="0"/>
                        <a:ext cx="1591270" cy="349777"/>
                      </a:xfrm>
                      <a:prstGeom prst="chevron">
                        <a:avLst/>
                      </a:prstGeom>
                      <a:solidFill>
                        <a:srgbClr val="7E56C2"/>
                      </a:solidFill>
                      <a:ln>
                        <a:solidFill>
                          <a:srgbClr val="7E56C2"/>
                        </a:solidFill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66" name="Chevron 4"/>
                      <p:cNvSpPr txBox="1"/>
                      <p:nvPr/>
                    </p:nvSpPr>
                    <p:spPr>
                      <a:xfrm>
                        <a:off x="3043453" y="0"/>
                        <a:ext cx="1196222" cy="349777"/>
                      </a:xfrm>
                      <a:prstGeom prst="rect">
                        <a:avLst/>
                      </a:prstGeom>
                      <a:solidFill>
                        <a:srgbClr val="7E56C2"/>
                      </a:solidFill>
                      <a:ln>
                        <a:solidFill>
                          <a:srgbClr val="7E56C2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84011" tIns="28004" rIns="28004" bIns="28004" numCol="1" spcCol="1270" anchor="ctr" anchorCtr="0">
                        <a:noAutofit/>
                      </a:bodyPr>
                      <a:lstStyle/>
                      <a:p>
                        <a:pPr lvl="0" algn="ctr" defTabSz="9334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fr-FR" sz="2100" kern="1200" dirty="0"/>
                      </a:p>
                    </p:txBody>
                  </p:sp>
                </p:grpSp>
              </p:grpSp>
              <p:grpSp>
                <p:nvGrpSpPr>
                  <p:cNvPr id="148" name="Groupe 147"/>
                  <p:cNvGrpSpPr/>
                  <p:nvPr/>
                </p:nvGrpSpPr>
                <p:grpSpPr>
                  <a:xfrm>
                    <a:off x="2149045" y="5965823"/>
                    <a:ext cx="7702232" cy="397637"/>
                    <a:chOff x="2149045" y="5965823"/>
                    <a:chExt cx="7702232" cy="397637"/>
                  </a:xfrm>
                </p:grpSpPr>
                <p:grpSp>
                  <p:nvGrpSpPr>
                    <p:cNvPr id="124" name="Groupe 123"/>
                    <p:cNvGrpSpPr/>
                    <p:nvPr/>
                  </p:nvGrpSpPr>
                  <p:grpSpPr>
                    <a:xfrm>
                      <a:off x="4841101" y="5977750"/>
                      <a:ext cx="422355" cy="383873"/>
                      <a:chOff x="9005457" y="3580591"/>
                      <a:chExt cx="422355" cy="383873"/>
                    </a:xfrm>
                    <a:solidFill>
                      <a:schemeClr val="bg1"/>
                    </a:solidFill>
                  </p:grpSpPr>
                  <p:sp>
                    <p:nvSpPr>
                      <p:cNvPr id="125" name="Chevron 124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26" name="Chevron 125"/>
                      <p:cNvSpPr/>
                      <p:nvPr/>
                    </p:nvSpPr>
                    <p:spPr>
                      <a:xfrm>
                        <a:off x="9251999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27" name="Chevron 126"/>
                      <p:cNvSpPr/>
                      <p:nvPr/>
                    </p:nvSpPr>
                    <p:spPr>
                      <a:xfrm>
                        <a:off x="9005457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</p:grpSp>
                <p:grpSp>
                  <p:nvGrpSpPr>
                    <p:cNvPr id="108" name="Groupe 107"/>
                    <p:cNvGrpSpPr/>
                    <p:nvPr/>
                  </p:nvGrpSpPr>
                  <p:grpSpPr>
                    <a:xfrm>
                      <a:off x="9426391" y="5979305"/>
                      <a:ext cx="424886" cy="384155"/>
                      <a:chOff x="8993987" y="3573083"/>
                      <a:chExt cx="424886" cy="384155"/>
                    </a:xfrm>
                    <a:solidFill>
                      <a:schemeClr val="bg1"/>
                    </a:solidFill>
                  </p:grpSpPr>
                  <p:sp>
                    <p:nvSpPr>
                      <p:cNvPr id="109" name="Chevron 108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0" name="Chevron 109"/>
                      <p:cNvSpPr/>
                      <p:nvPr/>
                    </p:nvSpPr>
                    <p:spPr>
                      <a:xfrm>
                        <a:off x="9243060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1" name="Chevron 110"/>
                      <p:cNvSpPr/>
                      <p:nvPr/>
                    </p:nvSpPr>
                    <p:spPr>
                      <a:xfrm>
                        <a:off x="8993987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12" name="Groupe 111"/>
                    <p:cNvGrpSpPr/>
                    <p:nvPr/>
                  </p:nvGrpSpPr>
                  <p:grpSpPr>
                    <a:xfrm>
                      <a:off x="2149045" y="5965823"/>
                      <a:ext cx="406459" cy="396241"/>
                      <a:chOff x="8993717" y="3560997"/>
                      <a:chExt cx="406459" cy="396241"/>
                    </a:xfrm>
                    <a:solidFill>
                      <a:schemeClr val="bg1"/>
                    </a:solidFill>
                  </p:grpSpPr>
                  <p:sp>
                    <p:nvSpPr>
                      <p:cNvPr id="113" name="Chevron 112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14" name="Chevron 113"/>
                      <p:cNvSpPr/>
                      <p:nvPr/>
                    </p:nvSpPr>
                    <p:spPr>
                      <a:xfrm>
                        <a:off x="9224363" y="356099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115" name="Chevron 114"/>
                      <p:cNvSpPr/>
                      <p:nvPr/>
                    </p:nvSpPr>
                    <p:spPr>
                      <a:xfrm>
                        <a:off x="8993717" y="3572870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</p:grpSp>
                <p:grpSp>
                  <p:nvGrpSpPr>
                    <p:cNvPr id="120" name="Groupe 119"/>
                    <p:cNvGrpSpPr/>
                    <p:nvPr/>
                  </p:nvGrpSpPr>
                  <p:grpSpPr>
                    <a:xfrm>
                      <a:off x="3479076" y="5970242"/>
                      <a:ext cx="351625" cy="391381"/>
                      <a:chOff x="9035339" y="3573083"/>
                      <a:chExt cx="351625" cy="391381"/>
                    </a:xfrm>
                    <a:solidFill>
                      <a:schemeClr val="bg1"/>
                    </a:solidFill>
                  </p:grpSpPr>
                  <p:sp>
                    <p:nvSpPr>
                      <p:cNvPr id="121" name="Chevron 120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22" name="Chevron 121"/>
                      <p:cNvSpPr/>
                      <p:nvPr/>
                    </p:nvSpPr>
                    <p:spPr>
                      <a:xfrm>
                        <a:off x="9211151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123" name="Chevron 122"/>
                      <p:cNvSpPr/>
                      <p:nvPr/>
                    </p:nvSpPr>
                    <p:spPr>
                      <a:xfrm>
                        <a:off x="9035339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29" name="Groupe 128"/>
                    <p:cNvGrpSpPr/>
                    <p:nvPr/>
                  </p:nvGrpSpPr>
                  <p:grpSpPr>
                    <a:xfrm>
                      <a:off x="6219074" y="5965823"/>
                      <a:ext cx="407939" cy="384155"/>
                      <a:chOff x="9006897" y="3580591"/>
                      <a:chExt cx="407939" cy="384155"/>
                    </a:xfrm>
                    <a:solidFill>
                      <a:schemeClr val="bg1"/>
                    </a:solidFill>
                  </p:grpSpPr>
                  <p:sp>
                    <p:nvSpPr>
                      <p:cNvPr id="130" name="Chevron 129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31" name="Chevron 130"/>
                      <p:cNvSpPr/>
                      <p:nvPr/>
                    </p:nvSpPr>
                    <p:spPr>
                      <a:xfrm>
                        <a:off x="9239023" y="3588099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132" name="Chevron 131"/>
                      <p:cNvSpPr/>
                      <p:nvPr/>
                    </p:nvSpPr>
                    <p:spPr>
                      <a:xfrm>
                        <a:off x="9006897" y="3586846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33" name="Groupe 132"/>
                    <p:cNvGrpSpPr/>
                    <p:nvPr/>
                  </p:nvGrpSpPr>
                  <p:grpSpPr>
                    <a:xfrm>
                      <a:off x="7812577" y="5972079"/>
                      <a:ext cx="379497" cy="383873"/>
                      <a:chOff x="9007467" y="3580591"/>
                      <a:chExt cx="379497" cy="383873"/>
                    </a:xfrm>
                    <a:solidFill>
                      <a:schemeClr val="bg1"/>
                    </a:solidFill>
                  </p:grpSpPr>
                  <p:sp>
                    <p:nvSpPr>
                      <p:cNvPr id="134" name="Chevron 133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35" name="Chevron 134"/>
                      <p:cNvSpPr/>
                      <p:nvPr/>
                    </p:nvSpPr>
                    <p:spPr>
                      <a:xfrm>
                        <a:off x="9211151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136" name="Chevron 135"/>
                      <p:cNvSpPr/>
                      <p:nvPr/>
                    </p:nvSpPr>
                    <p:spPr>
                      <a:xfrm>
                        <a:off x="9007467" y="358736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</p:grpSp>
      </p:grpSp>
      <p:sp>
        <p:nvSpPr>
          <p:cNvPr id="4" name="Chevron 36">
            <a:extLst>
              <a:ext uri="{FF2B5EF4-FFF2-40B4-BE49-F238E27FC236}">
                <a16:creationId xmlns:a16="http://schemas.microsoft.com/office/drawing/2014/main" id="{13B5B6F9-DB62-9E25-060B-A6EEF6B620B9}"/>
              </a:ext>
            </a:extLst>
          </p:cNvPr>
          <p:cNvSpPr/>
          <p:nvPr/>
        </p:nvSpPr>
        <p:spPr>
          <a:xfrm>
            <a:off x="2936310" y="3915409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5" name="Chevron 36">
            <a:extLst>
              <a:ext uri="{FF2B5EF4-FFF2-40B4-BE49-F238E27FC236}">
                <a16:creationId xmlns:a16="http://schemas.microsoft.com/office/drawing/2014/main" id="{8358854F-2C1E-DAD8-C44B-CCC204993C50}"/>
              </a:ext>
            </a:extLst>
          </p:cNvPr>
          <p:cNvSpPr/>
          <p:nvPr/>
        </p:nvSpPr>
        <p:spPr>
          <a:xfrm>
            <a:off x="3046765" y="3916348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Chevron 36">
            <a:extLst>
              <a:ext uri="{FF2B5EF4-FFF2-40B4-BE49-F238E27FC236}">
                <a16:creationId xmlns:a16="http://schemas.microsoft.com/office/drawing/2014/main" id="{507BE173-C815-7B6C-84FB-CE9710FD3CD9}"/>
              </a:ext>
            </a:extLst>
          </p:cNvPr>
          <p:cNvSpPr/>
          <p:nvPr/>
        </p:nvSpPr>
        <p:spPr>
          <a:xfrm>
            <a:off x="5246442" y="3945655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7" name="Chevron 36">
            <a:extLst>
              <a:ext uri="{FF2B5EF4-FFF2-40B4-BE49-F238E27FC236}">
                <a16:creationId xmlns:a16="http://schemas.microsoft.com/office/drawing/2014/main" id="{7B9AEF9A-7BD1-848E-B2C8-57DDB56B42BC}"/>
              </a:ext>
            </a:extLst>
          </p:cNvPr>
          <p:cNvSpPr/>
          <p:nvPr/>
        </p:nvSpPr>
        <p:spPr>
          <a:xfrm>
            <a:off x="5368324" y="3946618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8" name="Chevron 36">
            <a:extLst>
              <a:ext uri="{FF2B5EF4-FFF2-40B4-BE49-F238E27FC236}">
                <a16:creationId xmlns:a16="http://schemas.microsoft.com/office/drawing/2014/main" id="{9D4D7A3D-BA19-3B0D-C926-6A56EA801D96}"/>
              </a:ext>
            </a:extLst>
          </p:cNvPr>
          <p:cNvSpPr/>
          <p:nvPr/>
        </p:nvSpPr>
        <p:spPr>
          <a:xfrm>
            <a:off x="7238733" y="3918482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7" name="Chevron 36">
            <a:extLst>
              <a:ext uri="{FF2B5EF4-FFF2-40B4-BE49-F238E27FC236}">
                <a16:creationId xmlns:a16="http://schemas.microsoft.com/office/drawing/2014/main" id="{B8245037-8497-D216-297B-19A1F42CC043}"/>
              </a:ext>
            </a:extLst>
          </p:cNvPr>
          <p:cNvSpPr/>
          <p:nvPr/>
        </p:nvSpPr>
        <p:spPr>
          <a:xfrm>
            <a:off x="7347948" y="3918463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8" name="Chevron 36">
            <a:extLst>
              <a:ext uri="{FF2B5EF4-FFF2-40B4-BE49-F238E27FC236}">
                <a16:creationId xmlns:a16="http://schemas.microsoft.com/office/drawing/2014/main" id="{586DE3FF-2322-2220-89B7-1891E469FD72}"/>
              </a:ext>
            </a:extLst>
          </p:cNvPr>
          <p:cNvSpPr/>
          <p:nvPr/>
        </p:nvSpPr>
        <p:spPr>
          <a:xfrm>
            <a:off x="9460851" y="3931939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19" name="Chevron 36">
            <a:extLst>
              <a:ext uri="{FF2B5EF4-FFF2-40B4-BE49-F238E27FC236}">
                <a16:creationId xmlns:a16="http://schemas.microsoft.com/office/drawing/2014/main" id="{90A49136-E94A-5D19-C64B-31B0804EA070}"/>
              </a:ext>
            </a:extLst>
          </p:cNvPr>
          <p:cNvSpPr/>
          <p:nvPr/>
        </p:nvSpPr>
        <p:spPr>
          <a:xfrm>
            <a:off x="9570954" y="3931627"/>
            <a:ext cx="166073" cy="376647"/>
          </a:xfrm>
          <a:prstGeom prst="chevron">
            <a:avLst>
              <a:gd name="adj" fmla="val 62310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75521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/>
          <p:cNvGrpSpPr/>
          <p:nvPr/>
        </p:nvGrpSpPr>
        <p:grpSpPr>
          <a:xfrm>
            <a:off x="238014" y="569635"/>
            <a:ext cx="11552184" cy="2385304"/>
            <a:chOff x="206297" y="4429183"/>
            <a:chExt cx="11552184" cy="2385304"/>
          </a:xfrm>
        </p:grpSpPr>
        <p:sp>
          <p:nvSpPr>
            <p:cNvPr id="5" name="Chevron 4"/>
            <p:cNvSpPr/>
            <p:nvPr/>
          </p:nvSpPr>
          <p:spPr>
            <a:xfrm>
              <a:off x="971971" y="5968423"/>
              <a:ext cx="1374457" cy="354251"/>
            </a:xfrm>
            <a:prstGeom prst="chevron">
              <a:avLst/>
            </a:prstGeom>
            <a:solidFill>
              <a:srgbClr val="7E56C2"/>
            </a:solidFill>
            <a:ln>
              <a:solidFill>
                <a:srgbClr val="5B9BD5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fr-FR" dirty="0"/>
            </a:p>
          </p:txBody>
        </p:sp>
        <p:grpSp>
          <p:nvGrpSpPr>
            <p:cNvPr id="6" name="Groupe 5"/>
            <p:cNvGrpSpPr/>
            <p:nvPr/>
          </p:nvGrpSpPr>
          <p:grpSpPr>
            <a:xfrm>
              <a:off x="772264" y="4429183"/>
              <a:ext cx="9087967" cy="1594959"/>
              <a:chOff x="772264" y="4429183"/>
              <a:chExt cx="9087967" cy="1594959"/>
            </a:xfrm>
          </p:grpSpPr>
          <p:grpSp>
            <p:nvGrpSpPr>
              <p:cNvPr id="47" name="Groupe 46"/>
              <p:cNvGrpSpPr/>
              <p:nvPr/>
            </p:nvGrpSpPr>
            <p:grpSpPr>
              <a:xfrm>
                <a:off x="772264" y="4429183"/>
                <a:ext cx="1581002" cy="1584208"/>
                <a:chOff x="879464" y="4430874"/>
                <a:chExt cx="1581002" cy="1584208"/>
              </a:xfrm>
            </p:grpSpPr>
            <p:grpSp>
              <p:nvGrpSpPr>
                <p:cNvPr id="78" name="Groupe 77"/>
                <p:cNvGrpSpPr/>
                <p:nvPr/>
              </p:nvGrpSpPr>
              <p:grpSpPr>
                <a:xfrm>
                  <a:off x="879464" y="4430874"/>
                  <a:ext cx="1581002" cy="1369600"/>
                  <a:chOff x="879464" y="4430874"/>
                  <a:chExt cx="1581002" cy="1369600"/>
                </a:xfrm>
              </p:grpSpPr>
              <p:sp>
                <p:nvSpPr>
                  <p:cNvPr id="80" name="ZoneTexte 79"/>
                  <p:cNvSpPr txBox="1"/>
                  <p:nvPr/>
                </p:nvSpPr>
                <p:spPr>
                  <a:xfrm>
                    <a:off x="1298007" y="5492697"/>
                    <a:ext cx="961746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 err="1">
                        <a:solidFill>
                          <a:schemeClr val="accent2"/>
                        </a:solidFill>
                      </a:rPr>
                      <a:t>Feb</a:t>
                    </a:r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 2023</a:t>
                    </a:r>
                  </a:p>
                </p:txBody>
              </p:sp>
              <p:sp>
                <p:nvSpPr>
                  <p:cNvPr id="81" name="ZoneTexte 80"/>
                  <p:cNvSpPr txBox="1"/>
                  <p:nvPr/>
                </p:nvSpPr>
                <p:spPr>
                  <a:xfrm>
                    <a:off x="879464" y="4430874"/>
                    <a:ext cx="1581002" cy="107721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dirty="0"/>
                      <a:t>Arrivée de </a:t>
                    </a:r>
                    <a:r>
                      <a:rPr lang="fr-FR" sz="1600" b="1" dirty="0"/>
                      <a:t>Mistral Large, </a:t>
                    </a:r>
                    <a:r>
                      <a:rPr lang="fr-FR" sz="1600" dirty="0"/>
                      <a:t>nativement multilingue</a:t>
                    </a:r>
                  </a:p>
                </p:txBody>
              </p:sp>
            </p:grpSp>
            <p:pic>
              <p:nvPicPr>
                <p:cNvPr id="79" name="Image 78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48" name="Groupe 47"/>
              <p:cNvGrpSpPr/>
              <p:nvPr/>
            </p:nvGrpSpPr>
            <p:grpSpPr>
              <a:xfrm>
                <a:off x="2636863" y="4469410"/>
                <a:ext cx="1472441" cy="1554732"/>
                <a:chOff x="1157026" y="4460350"/>
                <a:chExt cx="1472441" cy="1554732"/>
              </a:xfrm>
            </p:grpSpPr>
            <p:grpSp>
              <p:nvGrpSpPr>
                <p:cNvPr id="74" name="Groupe 73"/>
                <p:cNvGrpSpPr/>
                <p:nvPr/>
              </p:nvGrpSpPr>
              <p:grpSpPr>
                <a:xfrm>
                  <a:off x="1157026" y="4460350"/>
                  <a:ext cx="1472441" cy="1348786"/>
                  <a:chOff x="1157026" y="4460350"/>
                  <a:chExt cx="1472441" cy="1348786"/>
                </a:xfrm>
              </p:grpSpPr>
              <p:sp>
                <p:nvSpPr>
                  <p:cNvPr id="76" name="ZoneTexte 75"/>
                  <p:cNvSpPr txBox="1"/>
                  <p:nvPr/>
                </p:nvSpPr>
                <p:spPr>
                  <a:xfrm>
                    <a:off x="1194927" y="5501359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March 2024</a:t>
                    </a:r>
                  </a:p>
                </p:txBody>
              </p:sp>
              <p:sp>
                <p:nvSpPr>
                  <p:cNvPr id="77" name="ZoneTexte 76"/>
                  <p:cNvSpPr txBox="1"/>
                  <p:nvPr/>
                </p:nvSpPr>
                <p:spPr>
                  <a:xfrm>
                    <a:off x="1157026" y="4460350"/>
                    <a:ext cx="1472441" cy="103105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/>
                      <a:t>Antropic</a:t>
                    </a:r>
                    <a:endParaRPr lang="fr-FR" sz="1600" b="1" dirty="0"/>
                  </a:p>
                  <a:p>
                    <a:r>
                      <a:rPr lang="en-US" sz="1500" dirty="0"/>
                      <a:t>Lance la </a:t>
                    </a:r>
                    <a:r>
                      <a:rPr lang="en-US" sz="1500" dirty="0" err="1"/>
                      <a:t>famille</a:t>
                    </a:r>
                    <a:r>
                      <a:rPr lang="en-US" sz="1500" dirty="0"/>
                      <a:t> des </a:t>
                    </a:r>
                    <a:r>
                      <a:rPr lang="en-US" sz="1500" dirty="0" err="1"/>
                      <a:t>modèles</a:t>
                    </a:r>
                    <a:r>
                      <a:rPr lang="en-US" sz="1500" dirty="0"/>
                      <a:t> Claude 3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75" name="Image 7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648165" y="5748382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49" name="Groupe 48"/>
              <p:cNvGrpSpPr/>
              <p:nvPr/>
            </p:nvGrpSpPr>
            <p:grpSpPr>
              <a:xfrm>
                <a:off x="4987777" y="4599984"/>
                <a:ext cx="1472441" cy="1408064"/>
                <a:chOff x="2058840" y="4563367"/>
                <a:chExt cx="1472441" cy="1408064"/>
              </a:xfrm>
            </p:grpSpPr>
            <p:grpSp>
              <p:nvGrpSpPr>
                <p:cNvPr id="70" name="Groupe 69"/>
                <p:cNvGrpSpPr/>
                <p:nvPr/>
              </p:nvGrpSpPr>
              <p:grpSpPr>
                <a:xfrm>
                  <a:off x="2058840" y="4563367"/>
                  <a:ext cx="1472441" cy="1221310"/>
                  <a:chOff x="2058840" y="4563367"/>
                  <a:chExt cx="1472441" cy="1221310"/>
                </a:xfrm>
              </p:grpSpPr>
              <p:sp>
                <p:nvSpPr>
                  <p:cNvPr id="72" name="ZoneTexte 71"/>
                  <p:cNvSpPr txBox="1"/>
                  <p:nvPr/>
                </p:nvSpPr>
                <p:spPr>
                  <a:xfrm>
                    <a:off x="2165579" y="5476900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July 2023</a:t>
                    </a:r>
                  </a:p>
                </p:txBody>
              </p:sp>
              <p:sp>
                <p:nvSpPr>
                  <p:cNvPr id="73" name="ZoneTexte 72"/>
                  <p:cNvSpPr txBox="1"/>
                  <p:nvPr/>
                </p:nvSpPr>
                <p:spPr>
                  <a:xfrm>
                    <a:off x="2058840" y="4563367"/>
                    <a:ext cx="1472441" cy="9541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/>
                      <a:t>NVIDIA Blackwell </a:t>
                    </a:r>
                    <a:r>
                      <a:rPr lang="en-US" sz="1400" dirty="0"/>
                      <a:t>arrive pour </a:t>
                    </a:r>
                    <a:r>
                      <a:rPr lang="en-US" sz="1400" dirty="0" err="1"/>
                      <a:t>accelarer</a:t>
                    </a:r>
                    <a:r>
                      <a:rPr lang="en-US" sz="1400" dirty="0"/>
                      <a:t> les </a:t>
                    </a:r>
                    <a:r>
                      <a:rPr lang="en-US" sz="1400" dirty="0" err="1"/>
                      <a:t>calculs</a:t>
                    </a:r>
                    <a:r>
                      <a:rPr lang="en-US" sz="1400" dirty="0"/>
                      <a:t> </a:t>
                    </a:r>
                  </a:p>
                </p:txBody>
              </p:sp>
            </p:grpSp>
            <p:pic>
              <p:nvPicPr>
                <p:cNvPr id="71" name="Image 70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19733" y="5704731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50" name="Groupe 49"/>
              <p:cNvGrpSpPr/>
              <p:nvPr/>
            </p:nvGrpSpPr>
            <p:grpSpPr>
              <a:xfrm>
                <a:off x="6538233" y="4563339"/>
                <a:ext cx="1472441" cy="1460803"/>
                <a:chOff x="2395748" y="4515377"/>
                <a:chExt cx="1472441" cy="1460803"/>
              </a:xfrm>
            </p:grpSpPr>
            <p:grpSp>
              <p:nvGrpSpPr>
                <p:cNvPr id="66" name="Groupe 65"/>
                <p:cNvGrpSpPr/>
                <p:nvPr/>
              </p:nvGrpSpPr>
              <p:grpSpPr>
                <a:xfrm>
                  <a:off x="2395748" y="4515377"/>
                  <a:ext cx="1472441" cy="1254875"/>
                  <a:chOff x="2395748" y="4515377"/>
                  <a:chExt cx="1472441" cy="1254875"/>
                </a:xfrm>
              </p:grpSpPr>
              <p:sp>
                <p:nvSpPr>
                  <p:cNvPr id="68" name="ZoneTexte 67"/>
                  <p:cNvSpPr txBox="1"/>
                  <p:nvPr/>
                </p:nvSpPr>
                <p:spPr>
                  <a:xfrm>
                    <a:off x="2561258" y="5462475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May 2024</a:t>
                    </a:r>
                  </a:p>
                </p:txBody>
              </p:sp>
              <p:sp>
                <p:nvSpPr>
                  <p:cNvPr id="69" name="ZoneTexte 68"/>
                  <p:cNvSpPr txBox="1"/>
                  <p:nvPr/>
                </p:nvSpPr>
                <p:spPr>
                  <a:xfrm>
                    <a:off x="2395748" y="4515377"/>
                    <a:ext cx="1472441" cy="80021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/>
                      <a:t>OpenAI</a:t>
                    </a:r>
                    <a:endParaRPr lang="fr-FR" sz="1600" b="1" dirty="0"/>
                  </a:p>
                  <a:p>
                    <a:pPr algn="ctr"/>
                    <a:r>
                      <a:rPr lang="en-US" sz="1500" dirty="0" err="1"/>
                      <a:t>annonce</a:t>
                    </a:r>
                    <a:r>
                      <a:rPr lang="en-US" sz="1500" dirty="0"/>
                      <a:t> </a:t>
                    </a:r>
                    <a:r>
                      <a:rPr lang="en-US" sz="1500" b="1" dirty="0"/>
                      <a:t>GPT4o</a:t>
                    </a:r>
                    <a:r>
                      <a:rPr lang="en-US" sz="1500" dirty="0"/>
                      <a:t> (</a:t>
                    </a:r>
                    <a:r>
                      <a:rPr lang="en-US" sz="1500" dirty="0" err="1"/>
                      <a:t>multimodale</a:t>
                    </a:r>
                    <a:r>
                      <a:rPr lang="en-US" sz="1500" dirty="0"/>
                      <a:t>)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67" name="Image 66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28860" y="5709480"/>
                  <a:ext cx="85725" cy="266700"/>
                </a:xfrm>
                <a:prstGeom prst="rect">
                  <a:avLst/>
                </a:prstGeom>
              </p:spPr>
            </p:pic>
          </p:grpSp>
          <p:grpSp>
            <p:nvGrpSpPr>
              <p:cNvPr id="51" name="Groupe 50"/>
              <p:cNvGrpSpPr/>
              <p:nvPr/>
            </p:nvGrpSpPr>
            <p:grpSpPr>
              <a:xfrm>
                <a:off x="8274392" y="4771807"/>
                <a:ext cx="1585839" cy="1236999"/>
                <a:chOff x="2519390" y="4755305"/>
                <a:chExt cx="1437328" cy="1236999"/>
              </a:xfrm>
            </p:grpSpPr>
            <p:grpSp>
              <p:nvGrpSpPr>
                <p:cNvPr id="62" name="Groupe 61"/>
                <p:cNvGrpSpPr/>
                <p:nvPr/>
              </p:nvGrpSpPr>
              <p:grpSpPr>
                <a:xfrm>
                  <a:off x="2519390" y="4755305"/>
                  <a:ext cx="1437328" cy="1042371"/>
                  <a:chOff x="2519390" y="4755305"/>
                  <a:chExt cx="1437328" cy="1042371"/>
                </a:xfrm>
              </p:grpSpPr>
              <p:sp>
                <p:nvSpPr>
                  <p:cNvPr id="64" name="ZoneTexte 63"/>
                  <p:cNvSpPr txBox="1"/>
                  <p:nvPr/>
                </p:nvSpPr>
                <p:spPr>
                  <a:xfrm>
                    <a:off x="2739562" y="5489899"/>
                    <a:ext cx="1170044" cy="30777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fr-FR" sz="1400" b="1" dirty="0">
                        <a:solidFill>
                          <a:schemeClr val="accent2"/>
                        </a:solidFill>
                      </a:rPr>
                      <a:t>July 2024</a:t>
                    </a:r>
                  </a:p>
                </p:txBody>
              </p:sp>
              <p:sp>
                <p:nvSpPr>
                  <p:cNvPr id="65" name="ZoneTexte 64"/>
                  <p:cNvSpPr txBox="1"/>
                  <p:nvPr/>
                </p:nvSpPr>
                <p:spPr>
                  <a:xfrm>
                    <a:off x="2519390" y="4755305"/>
                    <a:ext cx="1437328" cy="8309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600" b="1" dirty="0" err="1"/>
                      <a:t>OpenaAI</a:t>
                    </a:r>
                    <a:r>
                      <a:rPr lang="fr-FR" sz="1600" b="1" dirty="0"/>
                      <a:t> </a:t>
                    </a:r>
                    <a:r>
                      <a:rPr lang="fr-FR" sz="1400" dirty="0" err="1"/>
                      <a:t>announces</a:t>
                    </a:r>
                    <a:r>
                      <a:rPr lang="fr-FR" sz="1600" b="1" dirty="0"/>
                      <a:t> </a:t>
                    </a:r>
                    <a:r>
                      <a:rPr lang="fr-FR" sz="1600" b="1" dirty="0" err="1"/>
                      <a:t>SearchGPT</a:t>
                    </a:r>
                    <a:endParaRPr lang="fr-FR" sz="1500" b="1" dirty="0"/>
                  </a:p>
                </p:txBody>
              </p:sp>
            </p:grpSp>
            <p:pic>
              <p:nvPicPr>
                <p:cNvPr id="63" name="Image 62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078332" y="5725604"/>
                  <a:ext cx="85725" cy="2667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7" name="Groupe 6"/>
            <p:cNvGrpSpPr/>
            <p:nvPr/>
          </p:nvGrpSpPr>
          <p:grpSpPr>
            <a:xfrm>
              <a:off x="206297" y="5578112"/>
              <a:ext cx="11552184" cy="1236375"/>
              <a:chOff x="206297" y="5578112"/>
              <a:chExt cx="11552184" cy="1236375"/>
            </a:xfrm>
          </p:grpSpPr>
          <p:sp>
            <p:nvSpPr>
              <p:cNvPr id="8" name="Rectangle 7"/>
              <p:cNvSpPr/>
              <p:nvPr/>
            </p:nvSpPr>
            <p:spPr>
              <a:xfrm rot="16200000">
                <a:off x="-129212" y="5913621"/>
                <a:ext cx="1236375" cy="56535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FR" sz="3000" b="1" dirty="0">
                    <a:solidFill>
                      <a:schemeClr val="accent2"/>
                    </a:solidFill>
                  </a:rPr>
                  <a:t>2024</a:t>
                </a:r>
              </a:p>
            </p:txBody>
          </p:sp>
          <p:grpSp>
            <p:nvGrpSpPr>
              <p:cNvPr id="9" name="Groupe 8"/>
              <p:cNvGrpSpPr/>
              <p:nvPr/>
            </p:nvGrpSpPr>
            <p:grpSpPr>
              <a:xfrm>
                <a:off x="670028" y="5961036"/>
                <a:ext cx="441941" cy="380078"/>
                <a:chOff x="11063795" y="2684784"/>
                <a:chExt cx="441941" cy="380078"/>
              </a:xfrm>
            </p:grpSpPr>
            <p:sp>
              <p:nvSpPr>
                <p:cNvPr id="45" name="Chevron 44"/>
                <p:cNvSpPr/>
                <p:nvPr/>
              </p:nvSpPr>
              <p:spPr>
                <a:xfrm>
                  <a:off x="11063795" y="2684784"/>
                  <a:ext cx="301970" cy="376647"/>
                </a:xfrm>
                <a:prstGeom prst="chevron">
                  <a:avLst>
                    <a:gd name="adj" fmla="val 62310"/>
                  </a:avLst>
                </a:prstGeom>
                <a:solidFill>
                  <a:srgbClr val="7E56C2"/>
                </a:solidFill>
                <a:ln>
                  <a:solidFill>
                    <a:srgbClr val="7E56C2"/>
                  </a:solidFill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6" name="Chevron 45"/>
                <p:cNvSpPr/>
                <p:nvPr/>
              </p:nvSpPr>
              <p:spPr>
                <a:xfrm>
                  <a:off x="11203766" y="2688215"/>
                  <a:ext cx="301970" cy="376647"/>
                </a:xfrm>
                <a:prstGeom prst="chevron">
                  <a:avLst>
                    <a:gd name="adj" fmla="val 62310"/>
                  </a:avLst>
                </a:prstGeom>
                <a:solidFill>
                  <a:srgbClr val="7E56C2"/>
                </a:solidFill>
                <a:ln>
                  <a:solidFill>
                    <a:schemeClr val="bg1"/>
                  </a:solidFill>
                </a:ln>
              </p:spPr>
              <p:style>
                <a:ln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lnRef>
                <a:fillRef idx="1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fillRef>
                <a:effectRef idx="0">
                  <a:schemeClr val="accent1">
                    <a:tint val="60000"/>
                    <a:hueOff val="0"/>
                    <a:satOff val="0"/>
                    <a:lumOff val="0"/>
                    <a:alphaOff val="0"/>
                  </a:schemeClr>
                </a:effectRef>
                <a:fontRef idx="minor">
                  <a:schemeClr val="lt1"/>
                </a:fontRef>
              </p:style>
              <p:txBody>
                <a:bodyPr/>
                <a:lstStyle/>
                <a:p>
                  <a:endParaRPr lang="fr-FR" dirty="0"/>
                </a:p>
              </p:txBody>
            </p:sp>
          </p:grpSp>
          <p:grpSp>
            <p:nvGrpSpPr>
              <p:cNvPr id="10" name="Groupe 9"/>
              <p:cNvGrpSpPr/>
              <p:nvPr/>
            </p:nvGrpSpPr>
            <p:grpSpPr>
              <a:xfrm>
                <a:off x="1188418" y="5948987"/>
                <a:ext cx="10570063" cy="410937"/>
                <a:chOff x="1018193" y="5958314"/>
                <a:chExt cx="10570063" cy="410937"/>
              </a:xfrm>
            </p:grpSpPr>
            <p:grpSp>
              <p:nvGrpSpPr>
                <p:cNvPr id="11" name="Groupe 10"/>
                <p:cNvGrpSpPr/>
                <p:nvPr/>
              </p:nvGrpSpPr>
              <p:grpSpPr>
                <a:xfrm>
                  <a:off x="11108383" y="5958314"/>
                  <a:ext cx="479873" cy="383070"/>
                  <a:chOff x="11108383" y="2687558"/>
                  <a:chExt cx="479873" cy="383070"/>
                </a:xfrm>
              </p:grpSpPr>
              <p:sp>
                <p:nvSpPr>
                  <p:cNvPr id="43" name="Chevron 42"/>
                  <p:cNvSpPr/>
                  <p:nvPr/>
                </p:nvSpPr>
                <p:spPr>
                  <a:xfrm>
                    <a:off x="11286286" y="2687558"/>
                    <a:ext cx="301970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rgbClr val="7E56C2"/>
                  </a:solidFill>
                  <a:ln>
                    <a:solidFill>
                      <a:srgbClr val="7E56C2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4" name="Chevron 43"/>
                  <p:cNvSpPr/>
                  <p:nvPr/>
                </p:nvSpPr>
                <p:spPr>
                  <a:xfrm>
                    <a:off x="11108383" y="2693981"/>
                    <a:ext cx="301970" cy="376647"/>
                  </a:xfrm>
                  <a:prstGeom prst="chevron">
                    <a:avLst>
                      <a:gd name="adj" fmla="val 62310"/>
                    </a:avLst>
                  </a:prstGeom>
                  <a:solidFill>
                    <a:srgbClr val="7E56C2"/>
                  </a:solidFill>
                  <a:ln>
                    <a:solidFill>
                      <a:srgbClr val="7E56C2"/>
                    </a:solidFill>
                  </a:ln>
                </p:spPr>
                <p:style>
                  <a:ln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lnRef>
                  <a:fillRef idx="1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fillRef>
                  <a:effectRef idx="0">
                    <a:schemeClr val="accent1">
                      <a:tint val="60000"/>
                      <a:hueOff val="0"/>
                      <a:satOff val="0"/>
                      <a:lumOff val="0"/>
                      <a:alphaOff val="0"/>
                    </a:schemeClr>
                  </a:effectRef>
                  <a:fontRef idx="minor">
                    <a:schemeClr val="lt1"/>
                  </a:fontRef>
                </p:style>
                <p:txBody>
                  <a:bodyPr/>
                  <a:lstStyle/>
                  <a:p>
                    <a:endParaRPr lang="fr-FR" dirty="0"/>
                  </a:p>
                </p:txBody>
              </p:sp>
            </p:grpSp>
            <p:grpSp>
              <p:nvGrpSpPr>
                <p:cNvPr id="12" name="Groupe 11"/>
                <p:cNvGrpSpPr/>
                <p:nvPr/>
              </p:nvGrpSpPr>
              <p:grpSpPr>
                <a:xfrm>
                  <a:off x="1018193" y="5958315"/>
                  <a:ext cx="10209342" cy="410936"/>
                  <a:chOff x="1018193" y="5958315"/>
                  <a:chExt cx="10209342" cy="410936"/>
                </a:xfrm>
              </p:grpSpPr>
              <p:grpSp>
                <p:nvGrpSpPr>
                  <p:cNvPr id="13" name="Groupe 12"/>
                  <p:cNvGrpSpPr/>
                  <p:nvPr/>
                </p:nvGrpSpPr>
                <p:grpSpPr>
                  <a:xfrm>
                    <a:off x="1018193" y="5977865"/>
                    <a:ext cx="10209342" cy="350085"/>
                    <a:chOff x="973394" y="2860822"/>
                    <a:chExt cx="10209342" cy="350085"/>
                  </a:xfrm>
                </p:grpSpPr>
                <p:sp>
                  <p:nvSpPr>
                    <p:cNvPr id="39" name="Rectangle 38"/>
                    <p:cNvSpPr/>
                    <p:nvPr/>
                  </p:nvSpPr>
                  <p:spPr>
                    <a:xfrm>
                      <a:off x="973394" y="2861187"/>
                      <a:ext cx="9988719" cy="349666"/>
                    </a:xfrm>
                    <a:prstGeom prst="rect">
                      <a:avLst/>
                    </a:prstGeom>
                    <a:solidFill>
                      <a:srgbClr val="7E56C2"/>
                    </a:solidFill>
                    <a:ln>
                      <a:solidFill>
                        <a:srgbClr val="7E56C2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 dirty="0"/>
                    </a:p>
                  </p:txBody>
                </p:sp>
                <p:grpSp>
                  <p:nvGrpSpPr>
                    <p:cNvPr id="40" name="Groupe 39"/>
                    <p:cNvGrpSpPr/>
                    <p:nvPr/>
                  </p:nvGrpSpPr>
                  <p:grpSpPr>
                    <a:xfrm>
                      <a:off x="9808279" y="2860822"/>
                      <a:ext cx="1374457" cy="350085"/>
                      <a:chOff x="2868564" y="-308"/>
                      <a:chExt cx="1591270" cy="350085"/>
                    </a:xfrm>
                  </p:grpSpPr>
                  <p:sp>
                    <p:nvSpPr>
                      <p:cNvPr id="41" name="Chevron 40"/>
                      <p:cNvSpPr/>
                      <p:nvPr/>
                    </p:nvSpPr>
                    <p:spPr>
                      <a:xfrm>
                        <a:off x="2868564" y="0"/>
                        <a:ext cx="1591270" cy="349777"/>
                      </a:xfrm>
                      <a:prstGeom prst="chevron">
                        <a:avLst/>
                      </a:prstGeom>
                      <a:solidFill>
                        <a:srgbClr val="7E56C2"/>
                      </a:solidFill>
                      <a:ln>
                        <a:solidFill>
                          <a:srgbClr val="7E56C2"/>
                        </a:solidFill>
                      </a:ln>
                    </p:spPr>
                    <p:style>
                      <a:lnRef idx="2">
                        <a:schemeClr val="lt1"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42" name="Chevron 4"/>
                      <p:cNvSpPr txBox="1"/>
                      <p:nvPr/>
                    </p:nvSpPr>
                    <p:spPr>
                      <a:xfrm>
                        <a:off x="3043453" y="-308"/>
                        <a:ext cx="1193858" cy="350085"/>
                      </a:xfrm>
                      <a:prstGeom prst="rect">
                        <a:avLst/>
                      </a:prstGeom>
                      <a:solidFill>
                        <a:srgbClr val="7E56C2"/>
                      </a:solidFill>
                      <a:ln>
                        <a:solidFill>
                          <a:srgbClr val="7E56C2"/>
                        </a:solidFill>
                      </a:ln>
                    </p:spPr>
                    <p:style>
                      <a:lnRef idx="0">
                        <a:scrgbClr r="0" g="0" b="0"/>
                      </a:lnRef>
                      <a:fillRef idx="0">
                        <a:scrgbClr r="0" g="0" b="0"/>
                      </a:fillRef>
                      <a:effectRef idx="0">
                        <a:scrgbClr r="0" g="0" b="0"/>
                      </a:effectRef>
                      <a:fontRef idx="minor">
                        <a:schemeClr val="lt1"/>
                      </a:fontRef>
                    </p:style>
                    <p:txBody>
                      <a:bodyPr spcFirstLastPara="0" vert="horz" wrap="square" lIns="84011" tIns="28004" rIns="28004" bIns="28004" numCol="1" spcCol="1270" anchor="ctr" anchorCtr="0">
                        <a:noAutofit/>
                      </a:bodyPr>
                      <a:lstStyle/>
                      <a:p>
                        <a:pPr lvl="0" algn="ctr" defTabSz="933450">
                          <a:lnSpc>
                            <a:spcPct val="90000"/>
                          </a:lnSpc>
                          <a:spcBef>
                            <a:spcPct val="0"/>
                          </a:spcBef>
                          <a:spcAft>
                            <a:spcPct val="35000"/>
                          </a:spcAft>
                        </a:pPr>
                        <a:endParaRPr lang="fr-FR" sz="2100" kern="1200" dirty="0"/>
                      </a:p>
                    </p:txBody>
                  </p:sp>
                </p:grpSp>
              </p:grpSp>
              <p:grpSp>
                <p:nvGrpSpPr>
                  <p:cNvPr id="14" name="Groupe 13"/>
                  <p:cNvGrpSpPr/>
                  <p:nvPr/>
                </p:nvGrpSpPr>
                <p:grpSpPr>
                  <a:xfrm>
                    <a:off x="2190665" y="5958315"/>
                    <a:ext cx="7657040" cy="410936"/>
                    <a:chOff x="2190665" y="5958315"/>
                    <a:chExt cx="7657040" cy="410936"/>
                  </a:xfrm>
                </p:grpSpPr>
                <p:grpSp>
                  <p:nvGrpSpPr>
                    <p:cNvPr id="15" name="Groupe 14"/>
                    <p:cNvGrpSpPr/>
                    <p:nvPr/>
                  </p:nvGrpSpPr>
                  <p:grpSpPr>
                    <a:xfrm>
                      <a:off x="4855219" y="5977750"/>
                      <a:ext cx="367389" cy="383873"/>
                      <a:chOff x="9019575" y="3580591"/>
                      <a:chExt cx="367389" cy="383873"/>
                    </a:xfrm>
                    <a:solidFill>
                      <a:schemeClr val="bg1"/>
                    </a:solidFill>
                  </p:grpSpPr>
                  <p:sp>
                    <p:nvSpPr>
                      <p:cNvPr id="36" name="Chevron 35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7" name="Chevron 36"/>
                      <p:cNvSpPr/>
                      <p:nvPr/>
                    </p:nvSpPr>
                    <p:spPr>
                      <a:xfrm>
                        <a:off x="9211151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8" name="Chevron 37"/>
                      <p:cNvSpPr/>
                      <p:nvPr/>
                    </p:nvSpPr>
                    <p:spPr>
                      <a:xfrm>
                        <a:off x="9019575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</p:grpSp>
                <p:grpSp>
                  <p:nvGrpSpPr>
                    <p:cNvPr id="16" name="Groupe 15"/>
                    <p:cNvGrpSpPr/>
                    <p:nvPr/>
                  </p:nvGrpSpPr>
                  <p:grpSpPr>
                    <a:xfrm>
                      <a:off x="9467743" y="5979305"/>
                      <a:ext cx="379962" cy="384155"/>
                      <a:chOff x="9035339" y="3573083"/>
                      <a:chExt cx="379962" cy="384155"/>
                    </a:xfrm>
                    <a:solidFill>
                      <a:schemeClr val="bg1"/>
                    </a:solidFill>
                  </p:grpSpPr>
                  <p:sp>
                    <p:nvSpPr>
                      <p:cNvPr id="33" name="Chevron 32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34" name="Chevron 33"/>
                      <p:cNvSpPr/>
                      <p:nvPr/>
                    </p:nvSpPr>
                    <p:spPr>
                      <a:xfrm>
                        <a:off x="9239488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5" name="Chevron 34"/>
                      <p:cNvSpPr/>
                      <p:nvPr/>
                    </p:nvSpPr>
                    <p:spPr>
                      <a:xfrm>
                        <a:off x="9035339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  <p:grpSp>
                  <p:nvGrpSpPr>
                    <p:cNvPr id="17" name="Groupe 16"/>
                    <p:cNvGrpSpPr/>
                    <p:nvPr/>
                  </p:nvGrpSpPr>
                  <p:grpSpPr>
                    <a:xfrm>
                      <a:off x="2190665" y="5979304"/>
                      <a:ext cx="378623" cy="389947"/>
                      <a:chOff x="9035337" y="3574478"/>
                      <a:chExt cx="378623" cy="389947"/>
                    </a:xfrm>
                    <a:solidFill>
                      <a:schemeClr val="bg1"/>
                    </a:solidFill>
                  </p:grpSpPr>
                  <p:sp>
                    <p:nvSpPr>
                      <p:cNvPr id="30" name="Chevron 29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31" name="Chevron 30"/>
                      <p:cNvSpPr/>
                      <p:nvPr/>
                    </p:nvSpPr>
                    <p:spPr>
                      <a:xfrm>
                        <a:off x="9238147" y="3574478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32" name="Chevron 31"/>
                      <p:cNvSpPr/>
                      <p:nvPr/>
                    </p:nvSpPr>
                    <p:spPr>
                      <a:xfrm>
                        <a:off x="9035337" y="3587778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</p:grpSp>
                <p:grpSp>
                  <p:nvGrpSpPr>
                    <p:cNvPr id="18" name="Groupe 17"/>
                    <p:cNvGrpSpPr/>
                    <p:nvPr/>
                  </p:nvGrpSpPr>
                  <p:grpSpPr>
                    <a:xfrm>
                      <a:off x="3452364" y="5972077"/>
                      <a:ext cx="378337" cy="389546"/>
                      <a:chOff x="9008627" y="3574918"/>
                      <a:chExt cx="378337" cy="389546"/>
                    </a:xfrm>
                    <a:solidFill>
                      <a:schemeClr val="bg1"/>
                    </a:solidFill>
                  </p:grpSpPr>
                  <p:sp>
                    <p:nvSpPr>
                      <p:cNvPr id="27" name="Chevron 26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8" name="Chevron 27"/>
                      <p:cNvSpPr/>
                      <p:nvPr/>
                    </p:nvSpPr>
                    <p:spPr>
                      <a:xfrm>
                        <a:off x="9211151" y="3587817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9" name="Chevron 28"/>
                      <p:cNvSpPr/>
                      <p:nvPr/>
                    </p:nvSpPr>
                    <p:spPr>
                      <a:xfrm>
                        <a:off x="9008627" y="3574918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</p:grpSp>
                <p:grpSp>
                  <p:nvGrpSpPr>
                    <p:cNvPr id="19" name="Groupe 18"/>
                    <p:cNvGrpSpPr/>
                    <p:nvPr/>
                  </p:nvGrpSpPr>
                  <p:grpSpPr>
                    <a:xfrm>
                      <a:off x="6219727" y="5958315"/>
                      <a:ext cx="404628" cy="390410"/>
                      <a:chOff x="9007550" y="3573083"/>
                      <a:chExt cx="404628" cy="390410"/>
                    </a:xfrm>
                    <a:solidFill>
                      <a:schemeClr val="bg1"/>
                    </a:solidFill>
                  </p:grpSpPr>
                  <p:sp>
                    <p:nvSpPr>
                      <p:cNvPr id="24" name="Chevron 23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5" name="Chevron 24"/>
                      <p:cNvSpPr/>
                      <p:nvPr/>
                    </p:nvSpPr>
                    <p:spPr>
                      <a:xfrm>
                        <a:off x="9236365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6" name="Chevron 25"/>
                      <p:cNvSpPr/>
                      <p:nvPr/>
                    </p:nvSpPr>
                    <p:spPr>
                      <a:xfrm>
                        <a:off x="9007550" y="3586846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</p:grpSp>
                <p:grpSp>
                  <p:nvGrpSpPr>
                    <p:cNvPr id="20" name="Groupe 19"/>
                    <p:cNvGrpSpPr/>
                    <p:nvPr/>
                  </p:nvGrpSpPr>
                  <p:grpSpPr>
                    <a:xfrm>
                      <a:off x="7840449" y="5964571"/>
                      <a:ext cx="377876" cy="384155"/>
                      <a:chOff x="9035339" y="3573083"/>
                      <a:chExt cx="377876" cy="384155"/>
                    </a:xfrm>
                    <a:solidFill>
                      <a:schemeClr val="bg1"/>
                    </a:solidFill>
                  </p:grpSpPr>
                  <p:sp>
                    <p:nvSpPr>
                      <p:cNvPr id="21" name="Chevron 20"/>
                      <p:cNvSpPr/>
                      <p:nvPr/>
                    </p:nvSpPr>
                    <p:spPr>
                      <a:xfrm>
                        <a:off x="9123245" y="3580591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  <p:sp>
                    <p:nvSpPr>
                      <p:cNvPr id="22" name="Chevron 21"/>
                      <p:cNvSpPr/>
                      <p:nvPr/>
                    </p:nvSpPr>
                    <p:spPr>
                      <a:xfrm>
                        <a:off x="9237402" y="3574335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 dirty="0"/>
                      </a:p>
                    </p:txBody>
                  </p:sp>
                  <p:sp>
                    <p:nvSpPr>
                      <p:cNvPr id="23" name="Chevron 22"/>
                      <p:cNvSpPr/>
                      <p:nvPr/>
                    </p:nvSpPr>
                    <p:spPr>
                      <a:xfrm>
                        <a:off x="9035339" y="3573083"/>
                        <a:ext cx="175813" cy="376647"/>
                      </a:xfrm>
                      <a:prstGeom prst="chevron">
                        <a:avLst>
                          <a:gd name="adj" fmla="val 62310"/>
                        </a:avLst>
                      </a:prstGeom>
                      <a:grpFill/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lnRef>
                      <a:fillRef idx="1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fillRef>
                      <a:effectRef idx="0">
                        <a:schemeClr val="accent1">
                          <a:tint val="60000"/>
                          <a:hueOff val="0"/>
                          <a:satOff val="0"/>
                          <a:lumOff val="0"/>
                          <a:alphaOff val="0"/>
                        </a:schemeClr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lstStyle/>
                      <a:p>
                        <a:endParaRPr lang="fr-FR"/>
                      </a:p>
                    </p:txBody>
                  </p:sp>
                </p:grpSp>
              </p:grpSp>
            </p:grpSp>
          </p:grpSp>
        </p:grpSp>
      </p:grpSp>
      <p:sp>
        <p:nvSpPr>
          <p:cNvPr id="84" name="ZoneTexte 83"/>
          <p:cNvSpPr txBox="1"/>
          <p:nvPr/>
        </p:nvSpPr>
        <p:spPr>
          <a:xfrm>
            <a:off x="10150692" y="1662360"/>
            <a:ext cx="12909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>
                <a:solidFill>
                  <a:schemeClr val="accent2"/>
                </a:solidFill>
              </a:rPr>
              <a:t>Juillet 2024</a:t>
            </a:r>
          </a:p>
        </p:txBody>
      </p:sp>
      <p:sp>
        <p:nvSpPr>
          <p:cNvPr id="85" name="ZoneTexte 84"/>
          <p:cNvSpPr txBox="1"/>
          <p:nvPr/>
        </p:nvSpPr>
        <p:spPr>
          <a:xfrm>
            <a:off x="9731829" y="569635"/>
            <a:ext cx="22221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/>
              <a:t>Meta </a:t>
            </a:r>
            <a:r>
              <a:rPr lang="fr-FR" sz="1600" dirty="0"/>
              <a:t>présente</a:t>
            </a:r>
            <a:r>
              <a:rPr lang="fr-FR" sz="1600" b="1" dirty="0"/>
              <a:t> </a:t>
            </a:r>
            <a:r>
              <a:rPr lang="fr-FR" sz="1600" b="1" dirty="0" err="1"/>
              <a:t>Llama</a:t>
            </a:r>
            <a:r>
              <a:rPr lang="fr-FR" sz="1600" b="1" dirty="0"/>
              <a:t> 3.1</a:t>
            </a:r>
            <a:r>
              <a:rPr lang="fr-FR" sz="1600" dirty="0"/>
              <a:t> (405B), le plus grand et meilleur modèle d'IA open-source à ce jour</a:t>
            </a:r>
            <a:endParaRPr lang="fr-FR" sz="1500" dirty="0"/>
          </a:p>
        </p:txBody>
      </p:sp>
      <p:pic>
        <p:nvPicPr>
          <p:cNvPr id="86" name="Image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465" y="1898065"/>
            <a:ext cx="94582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875411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509</TotalTime>
  <Words>214</Words>
  <Application>Microsoft Office PowerPoint</Application>
  <PresentationFormat>Grand écran</PresentationFormat>
  <Paragraphs>71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>SAFRAN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SAWADOGO Salif (SAFRAN)</dc:creator>
  <cp:lastModifiedBy>Salif sawadogo</cp:lastModifiedBy>
  <cp:revision>47</cp:revision>
  <dcterms:created xsi:type="dcterms:W3CDTF">2024-09-05T07:25:09Z</dcterms:created>
  <dcterms:modified xsi:type="dcterms:W3CDTF">2024-09-08T01:16:23Z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24ffcea-f25b-491e-9dc9-834516f3550e_Enabled">
    <vt:lpwstr>true</vt:lpwstr>
  </property>
  <property fmtid="{D5CDD505-2E9C-101B-9397-08002B2CF9AE}" pid="3" name="MSIP_Label_024ffcea-f25b-491e-9dc9-834516f3550e_SetDate">
    <vt:lpwstr>2024-09-05T14:53:51Z</vt:lpwstr>
  </property>
  <property fmtid="{D5CDD505-2E9C-101B-9397-08002B2CF9AE}" pid="4" name="MSIP_Label_024ffcea-f25b-491e-9dc9-834516f3550e_Method">
    <vt:lpwstr>Standard</vt:lpwstr>
  </property>
  <property fmtid="{D5CDD505-2E9C-101B-9397-08002B2CF9AE}" pid="5" name="MSIP_Label_024ffcea-f25b-491e-9dc9-834516f3550e_Name">
    <vt:lpwstr>C2 - restricted</vt:lpwstr>
  </property>
  <property fmtid="{D5CDD505-2E9C-101B-9397-08002B2CF9AE}" pid="6" name="MSIP_Label_024ffcea-f25b-491e-9dc9-834516f3550e_SiteId">
    <vt:lpwstr>d52b49b7-0c8f-4d89-8c4f-f20517306e08</vt:lpwstr>
  </property>
  <property fmtid="{D5CDD505-2E9C-101B-9397-08002B2CF9AE}" pid="7" name="MSIP_Label_024ffcea-f25b-491e-9dc9-834516f3550e_ActionId">
    <vt:lpwstr>18832f1c-e92c-4246-80dd-2bceb66eaf82</vt:lpwstr>
  </property>
  <property fmtid="{D5CDD505-2E9C-101B-9397-08002B2CF9AE}" pid="8" name="MSIP_Label_024ffcea-f25b-491e-9dc9-834516f3550e_ContentBits">
    <vt:lpwstr>1</vt:lpwstr>
  </property>
</Properties>
</file>