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68" r:id="rId2"/>
    <p:sldId id="269" r:id="rId3"/>
    <p:sldId id="277" r:id="rId4"/>
    <p:sldId id="279" r:id="rId5"/>
    <p:sldId id="280" r:id="rId6"/>
    <p:sldId id="28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48" d="100"/>
          <a:sy n="48" d="100"/>
        </p:scale>
        <p:origin x="55" y="85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C4FB8F-ED15-48AB-97BD-17129D4E699D}" type="datetimeFigureOut">
              <a:rPr lang="en-US" smtClean="0"/>
              <a:t>3/22/2023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6B3739-9081-478F-812E-AE7CE14063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1049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C9D437-CD83-4825-AD0D-5E7B341BC79B}" type="datetimeFigureOut">
              <a:rPr lang="en-US" smtClean="0"/>
              <a:t>3/22/2023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0CF8BB-EBC7-4B8F-9632-A5A136FBB8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369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755780"/>
            <a:ext cx="6858000" cy="3200400"/>
          </a:xfrm>
        </p:spPr>
        <p:txBody>
          <a:bodyPr anchor="b">
            <a:normAutofit/>
          </a:bodyPr>
          <a:lstStyle>
            <a:lvl1pPr algn="l">
              <a:lnSpc>
                <a:spcPct val="75000"/>
              </a:lnSpc>
              <a:defRPr sz="8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956180"/>
            <a:ext cx="6858000" cy="109728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465DD-9819-4ABC-A784-477AFBA19C86}" type="datetime1">
              <a:rPr lang="en-US" smtClean="0"/>
              <a:t>3/22/2023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1E545-DA4D-4588-A168-A47EEF327FC2}" type="datetime1">
              <a:rPr lang="en-US" smtClean="0"/>
              <a:t>3/22/2023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42120" y="380999"/>
            <a:ext cx="2011680" cy="609600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81199" y="380999"/>
            <a:ext cx="7074859" cy="6096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26042-7092-4D96-B3CE-E8E6CFEE88C8}" type="datetime1">
              <a:rPr lang="en-US" smtClean="0"/>
              <a:t>3/22/2023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9729644A-97F2-4BC4-BBF7-FC141F507563}" type="datetime1">
              <a:rPr lang="en-US" smtClean="0"/>
              <a:t>3/22/2023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822960"/>
            <a:ext cx="8686800" cy="201168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834640"/>
            <a:ext cx="8686800" cy="109728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8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81200" y="1981200"/>
            <a:ext cx="4572000" cy="448056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81800" y="1981200"/>
            <a:ext cx="4572000" cy="448056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04EB7-77EC-481E-BDC6-73CA182AC952}" type="datetime1">
              <a:rPr lang="en-US" smtClean="0"/>
              <a:t>3/22/2023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1200" y="1679448"/>
            <a:ext cx="4572000" cy="830487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81200" y="2509935"/>
            <a:ext cx="4572000" cy="396706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81800" y="1679448"/>
            <a:ext cx="4572000" cy="830487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781800" y="2509935"/>
            <a:ext cx="4572000" cy="396706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16069-A392-4E44-934F-6743D63E2A4F}" type="datetime1">
              <a:rPr lang="en-US" smtClean="0"/>
              <a:t>3/22/2023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F9843-3551-47D6-BD3E-346FBDF458AF}" type="datetime1">
              <a:rPr lang="en-US" smtClean="0"/>
              <a:t>3/22/2023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C2989-19D5-42F7-8321-FE6B75231AF4}" type="datetime1">
              <a:rPr lang="en-US" smtClean="0"/>
              <a:t>3/22/2023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9420" y="408993"/>
            <a:ext cx="4800937" cy="1828800"/>
          </a:xfr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6491" y="381000"/>
            <a:ext cx="5489510" cy="5791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59420" y="2237793"/>
            <a:ext cx="4800937" cy="18288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9C03C-1F27-412D-AD0B-6423348F1B9B}" type="datetime1">
              <a:rPr lang="en-US" smtClean="0"/>
              <a:t>3/22/2023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6248" y="384048"/>
            <a:ext cx="4800600" cy="1828800"/>
          </a:xfrm>
        </p:spPr>
        <p:txBody>
          <a:bodyPr anchor="b">
            <a:noAutofit/>
          </a:bodyPr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0" y="0"/>
            <a:ext cx="6096000" cy="6858000"/>
          </a:xfrm>
          <a:ln>
            <a:noFill/>
          </a:ln>
        </p:spPr>
        <p:txBody>
          <a:bodyPr tIns="4572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56249" y="2240280"/>
            <a:ext cx="4799140" cy="18288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71200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81200" y="381000"/>
            <a:ext cx="9372600" cy="1295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1200" y="1987419"/>
            <a:ext cx="9372600" cy="44831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631790" y="5586761"/>
            <a:ext cx="280731" cy="883759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lvl1pPr algn="l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619CFDC2-5630-4611-9BF0-0EF7C8C4398D}" type="datetime1">
              <a:rPr lang="en-US" smtClean="0"/>
              <a:t>3/22/2023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631790" y="365125"/>
            <a:ext cx="280730" cy="5139936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lvl1pPr algn="ctr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3321" y="6268940"/>
            <a:ext cx="722377" cy="2015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kern="1200" cap="all" baseline="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74320" algn="l" defTabSz="914400" rtl="0" eaLnBrk="1" latinLnBrk="0" hangingPunct="1">
        <a:lnSpc>
          <a:spcPct val="90000"/>
        </a:lnSpc>
        <a:spcBef>
          <a:spcPts val="1200"/>
        </a:spcBef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7452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Scraping Tables from websites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Austin Walker</a:t>
            </a:r>
          </a:p>
        </p:txBody>
      </p:sp>
    </p:spTree>
    <p:extLst>
      <p:ext uri="{BB962C8B-B14F-4D97-AF65-F5344CB8AC3E}">
        <p14:creationId xmlns:p14="http://schemas.microsoft.com/office/powerpoint/2010/main" val="2413251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Easy process to scrape tables that will work for most scenarios</a:t>
            </a:r>
          </a:p>
          <a:p>
            <a:r>
              <a:rPr lang="en-US" sz="3200" dirty="0"/>
              <a:t>Using Selenium to work around a specific roadblock</a:t>
            </a:r>
          </a:p>
          <a:p>
            <a:r>
              <a:rPr lang="en-US" sz="3200" dirty="0"/>
              <a:t>Tools for those who do not want to write the code themselves</a:t>
            </a:r>
          </a:p>
          <a:p>
            <a:pPr lvl="1"/>
            <a:r>
              <a:rPr lang="en-US" sz="2800" dirty="0"/>
              <a:t>ScrapingBee Example</a:t>
            </a:r>
          </a:p>
        </p:txBody>
      </p:sp>
    </p:spTree>
    <p:extLst>
      <p:ext uri="{BB962C8B-B14F-4D97-AF65-F5344CB8AC3E}">
        <p14:creationId xmlns:p14="http://schemas.microsoft.com/office/powerpoint/2010/main" val="2523332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9223" y="408993"/>
            <a:ext cx="4591134" cy="1797108"/>
          </a:xfrm>
        </p:spPr>
        <p:txBody>
          <a:bodyPr/>
          <a:lstStyle/>
          <a:p>
            <a:r>
              <a:rPr lang="en-US" dirty="0"/>
              <a:t>Scraping Tables - </a:t>
            </a:r>
            <a:br>
              <a:rPr lang="en-US" dirty="0"/>
            </a:br>
            <a:r>
              <a:rPr lang="en-US" dirty="0"/>
              <a:t>easy Process</a:t>
            </a:r>
            <a:br>
              <a:rPr lang="en-US" dirty="0"/>
            </a:b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C93BA84-310B-E89B-3C9E-00DFC641BE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490" y="596348"/>
            <a:ext cx="6407324" cy="5812403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9223" y="1691935"/>
            <a:ext cx="4591134" cy="4011967"/>
          </a:xfrm>
        </p:spPr>
        <p:txBody>
          <a:bodyPr>
            <a:normAutofit fontScale="925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Steps:</a:t>
            </a:r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en-US" dirty="0"/>
              <a:t>Send Request</a:t>
            </a:r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en-US" dirty="0"/>
              <a:t>Get html as text</a:t>
            </a:r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en-US" dirty="0"/>
              <a:t>Begin Parsing through text</a:t>
            </a:r>
          </a:p>
          <a:p>
            <a:pPr marL="914400" lvl="1" indent="-457200">
              <a:lnSpc>
                <a:spcPct val="100000"/>
              </a:lnSpc>
              <a:buAutoNum type="arabicPeriod"/>
            </a:pPr>
            <a:r>
              <a:rPr lang="en-US" dirty="0"/>
              <a:t>Table</a:t>
            </a:r>
          </a:p>
          <a:p>
            <a:pPr marL="914400" lvl="1" indent="-457200">
              <a:lnSpc>
                <a:spcPct val="100000"/>
              </a:lnSpc>
              <a:buAutoNum type="arabicPeriod"/>
            </a:pPr>
            <a:r>
              <a:rPr lang="en-US" dirty="0"/>
              <a:t>Table body</a:t>
            </a:r>
          </a:p>
          <a:p>
            <a:pPr marL="914400" lvl="1" indent="-457200">
              <a:lnSpc>
                <a:spcPct val="100000"/>
              </a:lnSpc>
              <a:buAutoNum type="arabicPeriod"/>
            </a:pPr>
            <a:r>
              <a:rPr lang="en-US" dirty="0"/>
              <a:t>Table rows</a:t>
            </a:r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en-US" dirty="0"/>
              <a:t>Iterate through each row and grab data</a:t>
            </a:r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en-US" dirty="0"/>
              <a:t>Append data to a dictionary and create dataframe</a:t>
            </a:r>
          </a:p>
          <a:p>
            <a:pPr marL="914400" lvl="1" indent="-4572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94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2641" y="408993"/>
            <a:ext cx="4657716" cy="2422984"/>
          </a:xfrm>
        </p:spPr>
        <p:txBody>
          <a:bodyPr/>
          <a:lstStyle/>
          <a:p>
            <a:r>
              <a:rPr lang="en-US" dirty="0"/>
              <a:t>Scraping Tables - </a:t>
            </a:r>
            <a:br>
              <a:rPr lang="en-US" dirty="0"/>
            </a:br>
            <a:r>
              <a:rPr lang="en-US" dirty="0"/>
              <a:t>“See More” Roadblock</a:t>
            </a:r>
            <a:br>
              <a:rPr lang="en-US" dirty="0"/>
            </a:b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35932" y="2260107"/>
            <a:ext cx="4591134" cy="341716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Steps:</a:t>
            </a:r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en-US" dirty="0"/>
              <a:t>Create a path for our browser</a:t>
            </a:r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en-US" dirty="0"/>
              <a:t>Use the click() element to show the entire table</a:t>
            </a:r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en-US" dirty="0"/>
              <a:t>Same as steps 2-5 from the previous process</a:t>
            </a:r>
          </a:p>
          <a:p>
            <a:pPr marL="914400" lvl="1" indent="-457200">
              <a:lnSpc>
                <a:spcPct val="100000"/>
              </a:lnSpc>
              <a:buAutoNum type="arabicPeriod"/>
            </a:pPr>
            <a:r>
              <a:rPr lang="en-US" dirty="0"/>
              <a:t>This time we have to split iteration into two steps to get two different tables (one for names, the other for data)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88411EB-2942-D1A4-A389-25C11FD6C7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5123" y="329513"/>
            <a:ext cx="4827688" cy="3753175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CA5FFB8-14A0-B557-434F-50040F2952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881" y="4020126"/>
            <a:ext cx="4858171" cy="2648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3673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800C2-C814-5A62-62F0-4C43B6CF6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scraping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E2BF9-06F6-67E4-700F-51CF60C9C5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199" y="1987420"/>
            <a:ext cx="7775359" cy="1909877"/>
          </a:xfrm>
        </p:spPr>
        <p:txBody>
          <a:bodyPr/>
          <a:lstStyle/>
          <a:p>
            <a:r>
              <a:rPr lang="en-US" dirty="0"/>
              <a:t>These are web data collection platforms that provide web scraping and proxy server services.</a:t>
            </a:r>
          </a:p>
          <a:p>
            <a:r>
              <a:rPr lang="en-US" dirty="0"/>
              <a:t>They offer easy access to web scraping APIs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1DDD72-3F56-DD69-82A1-CCD616CEFE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5295" y="3835818"/>
            <a:ext cx="1836579" cy="5143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8CB6465-01F3-0A9A-52C0-991E893B6F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840" y="3828198"/>
            <a:ext cx="1848010" cy="5220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3032BE6-0D9F-E84C-15FD-9514156744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6866" y="4640801"/>
            <a:ext cx="1855631" cy="495343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7DB7807-08EC-60E5-6931-560F36D6FA6C}"/>
              </a:ext>
            </a:extLst>
          </p:cNvPr>
          <p:cNvSpPr txBox="1">
            <a:spLocks/>
          </p:cNvSpPr>
          <p:nvPr/>
        </p:nvSpPr>
        <p:spPr>
          <a:xfrm>
            <a:off x="1984665" y="3659229"/>
            <a:ext cx="2346664" cy="1963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7432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344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916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745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Examples</a:t>
            </a:r>
          </a:p>
          <a:p>
            <a:pPr lvl="1"/>
            <a:r>
              <a:rPr lang="en-US" dirty="0"/>
              <a:t>ScrapingBee </a:t>
            </a:r>
          </a:p>
          <a:p>
            <a:pPr lvl="1"/>
            <a:r>
              <a:rPr lang="en-US" dirty="0" err="1"/>
              <a:t>OxyLabs</a:t>
            </a:r>
            <a:endParaRPr lang="en-US" dirty="0"/>
          </a:p>
          <a:p>
            <a:pPr lvl="1"/>
            <a:r>
              <a:rPr lang="en-US" dirty="0"/>
              <a:t>Bright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077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EEFEA-1173-E407-2B78-E5002CA53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ScrapingBee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A6F024-19FD-446C-7ABD-277B61FCD9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Created by Kevin </a:t>
            </a:r>
            <a:r>
              <a:rPr lang="en-US" dirty="0" err="1"/>
              <a:t>Sahin</a:t>
            </a:r>
            <a:r>
              <a:rPr lang="en-US" dirty="0"/>
              <a:t> and Pierre de Wulf</a:t>
            </a:r>
          </a:p>
          <a:p>
            <a:r>
              <a:rPr lang="en-US" dirty="0"/>
              <a:t>Provides the use for companies or individuals to extract data without getting blocked</a:t>
            </a:r>
          </a:p>
          <a:p>
            <a:r>
              <a:rPr lang="en-US" dirty="0"/>
              <a:t>Uses a large amount of proxies</a:t>
            </a:r>
          </a:p>
          <a:p>
            <a:r>
              <a:rPr lang="en-US" dirty="0"/>
              <a:t>No rate limit due to using these proxies</a:t>
            </a:r>
          </a:p>
          <a:p>
            <a:r>
              <a:rPr lang="en-US" dirty="0"/>
              <a:t>Provides an API to make web scraping easier without writing code</a:t>
            </a:r>
          </a:p>
          <a:p>
            <a:r>
              <a:rPr lang="en-US" dirty="0"/>
              <a:t>Example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ACAD73-820C-DADF-33EE-2491DA2B4A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0472" y="592041"/>
            <a:ext cx="3852664" cy="1084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597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ireframe Building 16x9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wireframe building presentation (widescreen).potx" id="{58CE74E2-616B-447D-963B-87527DA5909A}" vid="{49D84436-E293-416F-BC4D-7976A1E115A4}"/>
    </a:ext>
  </a:extLst>
</a:theme>
</file>

<file path=ppt/theme/theme2.xml><?xml version="1.0" encoding="utf-8"?>
<a:theme xmlns:a="http://schemas.openxmlformats.org/drawingml/2006/main" name="Office Theme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wireframe building presentation (widescreen)</Template>
  <TotalTime>186</TotalTime>
  <Words>219</Words>
  <Application>Microsoft Office PowerPoint</Application>
  <PresentationFormat>Widescreen</PresentationFormat>
  <Paragraphs>37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Wireframe Building 16x9</vt:lpstr>
      <vt:lpstr>Scraping Tables from websites</vt:lpstr>
      <vt:lpstr>Agenda</vt:lpstr>
      <vt:lpstr>Scraping Tables -  easy Process </vt:lpstr>
      <vt:lpstr>Scraping Tables -  “See More” Roadblock </vt:lpstr>
      <vt:lpstr>Web scraping tools</vt:lpstr>
      <vt:lpstr>ScrapingBee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Scraping Tables from websites</dc:title>
  <dc:creator>Austin Walker</dc:creator>
  <cp:lastModifiedBy>Austin Walker</cp:lastModifiedBy>
  <cp:revision>9</cp:revision>
  <dcterms:created xsi:type="dcterms:W3CDTF">2023-03-23T01:49:38Z</dcterms:created>
  <dcterms:modified xsi:type="dcterms:W3CDTF">2023-03-23T04:56:23Z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