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94662"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740EF62-D024-4DAC-9FD1-0DA6D2AF4965}" type="datetimeFigureOut">
              <a:rPr lang="en-US" smtClean="0"/>
              <a:t>3/9/2023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524FBDE-733B-4140-8635-3A17826F095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740EF62-D024-4DAC-9FD1-0DA6D2AF4965}" type="datetimeFigureOut">
              <a:rPr lang="en-US" smtClean="0"/>
              <a:t>3/9/2023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24FBDE-733B-4140-8635-3A17826F09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740EF62-D024-4DAC-9FD1-0DA6D2AF4965}" type="datetimeFigureOut">
              <a:rPr lang="en-US" smtClean="0"/>
              <a:t>3/9/2023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24FBDE-733B-4140-8635-3A17826F09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740EF62-D024-4DAC-9FD1-0DA6D2AF4965}" type="datetimeFigureOut">
              <a:rPr lang="en-US" smtClean="0"/>
              <a:t>3/9/2023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24FBDE-733B-4140-8635-3A17826F0950}"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740EF62-D024-4DAC-9FD1-0DA6D2AF4965}" type="datetimeFigureOut">
              <a:rPr lang="en-US" smtClean="0"/>
              <a:t>3/9/2023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24FBDE-733B-4140-8635-3A17826F0950}"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740EF62-D024-4DAC-9FD1-0DA6D2AF4965}" type="datetimeFigureOut">
              <a:rPr lang="en-US" smtClean="0"/>
              <a:t>3/9/2023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24FBDE-733B-4140-8635-3A17826F0950}"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740EF62-D024-4DAC-9FD1-0DA6D2AF4965}" type="datetimeFigureOut">
              <a:rPr lang="en-US" smtClean="0"/>
              <a:t>3/9/2023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524FBDE-733B-4140-8635-3A17826F095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740EF62-D024-4DAC-9FD1-0DA6D2AF4965}" type="datetimeFigureOut">
              <a:rPr lang="en-US" smtClean="0"/>
              <a:t>3/9/2023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524FBDE-733B-4140-8635-3A17826F0950}"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740EF62-D024-4DAC-9FD1-0DA6D2AF4965}" type="datetimeFigureOut">
              <a:rPr lang="en-US" smtClean="0"/>
              <a:t>3/9/2023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524FBDE-733B-4140-8635-3A17826F09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740EF62-D024-4DAC-9FD1-0DA6D2AF4965}" type="datetimeFigureOut">
              <a:rPr lang="en-US" smtClean="0"/>
              <a:t>3/9/2023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24FBDE-733B-4140-8635-3A17826F095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740EF62-D024-4DAC-9FD1-0DA6D2AF4965}" type="datetimeFigureOut">
              <a:rPr lang="en-US" smtClean="0"/>
              <a:t>3/9/2023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524FBDE-733B-4140-8635-3A17826F0950}"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740EF62-D024-4DAC-9FD1-0DA6D2AF4965}" type="datetimeFigureOut">
              <a:rPr lang="en-US" smtClean="0"/>
              <a:t>3/9/2023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524FBDE-733B-4140-8635-3A17826F095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7" y="228600"/>
            <a:ext cx="4191000" cy="5078313"/>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r>
              <a:rPr lang="en-US" sz="5400" dirty="0">
                <a:solidFill>
                  <a:schemeClr val="tx1"/>
                </a:solidFill>
              </a:rPr>
              <a:t>Hotel Booking Demand EDA And Cancellation Prediction</a:t>
            </a:r>
          </a:p>
        </p:txBody>
      </p:sp>
    </p:spTree>
    <p:extLst>
      <p:ext uri="{BB962C8B-B14F-4D97-AF65-F5344CB8AC3E}">
        <p14:creationId xmlns:p14="http://schemas.microsoft.com/office/powerpoint/2010/main" val="2245282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 y="1066800"/>
            <a:ext cx="8648700" cy="707886"/>
          </a:xfrm>
          <a:prstGeom prst="rect">
            <a:avLst/>
          </a:prstGeom>
          <a:noFill/>
        </p:spPr>
        <p:txBody>
          <a:bodyPr wrap="square" rtlCol="0">
            <a:spAutoFit/>
          </a:bodyPr>
          <a:lstStyle/>
          <a:p>
            <a:r>
              <a:rPr lang="en-US" sz="2000" dirty="0" smtClean="0">
                <a:solidFill>
                  <a:srgbClr val="FFFF00"/>
                </a:solidFill>
              </a:rPr>
              <a:t>Plotting the cancellation rate over time to uncover relationship between arrival Time And Likelihood To Cancel</a:t>
            </a:r>
            <a:endParaRPr lang="en-US" sz="2000" dirty="0">
              <a:solidFill>
                <a:srgbClr val="FFFF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81200"/>
            <a:ext cx="6781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209801" y="240268"/>
            <a:ext cx="2895599" cy="369332"/>
          </a:xfrm>
          <a:prstGeom prst="rect">
            <a:avLst/>
          </a:prstGeom>
          <a:noFill/>
        </p:spPr>
        <p:txBody>
          <a:bodyPr wrap="square" rtlCol="0">
            <a:spAutoFit/>
          </a:bodyPr>
          <a:lstStyle/>
          <a:p>
            <a:pPr algn="ctr"/>
            <a:r>
              <a:rPr lang="en-US" dirty="0" smtClean="0">
                <a:solidFill>
                  <a:schemeClr val="accent1"/>
                </a:solidFill>
              </a:rPr>
              <a:t>EDA Part - </a:t>
            </a:r>
            <a:endParaRPr lang="en-US" dirty="0">
              <a:solidFill>
                <a:schemeClr val="accent1"/>
              </a:solidFill>
            </a:endParaRPr>
          </a:p>
        </p:txBody>
      </p:sp>
      <p:cxnSp>
        <p:nvCxnSpPr>
          <p:cNvPr id="9" name="Straight Connector 8"/>
          <p:cNvCxnSpPr/>
          <p:nvPr/>
        </p:nvCxnSpPr>
        <p:spPr>
          <a:xfrm>
            <a:off x="381000" y="838200"/>
            <a:ext cx="861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0" y="5408381"/>
            <a:ext cx="6248400" cy="1477328"/>
          </a:xfrm>
          <a:prstGeom prst="rect">
            <a:avLst/>
          </a:prstGeom>
          <a:noFill/>
        </p:spPr>
        <p:txBody>
          <a:bodyPr wrap="square" rtlCol="0">
            <a:spAutoFit/>
          </a:bodyPr>
          <a:lstStyle/>
          <a:p>
            <a:pPr marL="285750" indent="-285750">
              <a:buFont typeface="Arial" pitchFamily="34" charset="0"/>
              <a:buChar char="•"/>
            </a:pPr>
            <a:r>
              <a:rPr lang="en-US" dirty="0" smtClean="0">
                <a:solidFill>
                  <a:srgbClr val="FFFF00"/>
                </a:solidFill>
              </a:rPr>
              <a:t>Base line Cancellation  Likelihood For City Hotels is More </a:t>
            </a:r>
          </a:p>
          <a:p>
            <a:pPr marL="285750" indent="-285750">
              <a:buFont typeface="Arial" pitchFamily="34" charset="0"/>
              <a:buChar char="•"/>
            </a:pPr>
            <a:endParaRPr lang="en-US" dirty="0" smtClean="0">
              <a:solidFill>
                <a:srgbClr val="FFFF00"/>
              </a:solidFill>
            </a:endParaRPr>
          </a:p>
          <a:p>
            <a:pPr marL="285750" indent="-285750">
              <a:buFont typeface="Arial" pitchFamily="34" charset="0"/>
              <a:buChar char="•"/>
            </a:pPr>
            <a:r>
              <a:rPr lang="en-US" dirty="0" smtClean="0">
                <a:solidFill>
                  <a:srgbClr val="FFFF00"/>
                </a:solidFill>
              </a:rPr>
              <a:t>Base line Cancellation  Likelihood For Resort Hotels is Less </a:t>
            </a:r>
          </a:p>
          <a:p>
            <a:pPr marL="285750" indent="-285750">
              <a:buFont typeface="Arial" pitchFamily="34" charset="0"/>
              <a:buChar char="•"/>
            </a:pPr>
            <a:endParaRPr lang="en-US" dirty="0">
              <a:solidFill>
                <a:srgbClr val="FFFF00"/>
              </a:solidFill>
            </a:endParaRPr>
          </a:p>
          <a:p>
            <a:endParaRPr lang="en-US" dirty="0"/>
          </a:p>
        </p:txBody>
      </p:sp>
    </p:spTree>
    <p:extLst>
      <p:ext uri="{BB962C8B-B14F-4D97-AF65-F5344CB8AC3E}">
        <p14:creationId xmlns:p14="http://schemas.microsoft.com/office/powerpoint/2010/main" val="114071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270163"/>
            <a:ext cx="3733800" cy="523220"/>
          </a:xfrm>
          <a:prstGeom prst="rect">
            <a:avLst/>
          </a:prstGeom>
          <a:noFill/>
        </p:spPr>
        <p:txBody>
          <a:bodyPr wrap="square" rtlCol="0">
            <a:spAutoFit/>
          </a:bodyPr>
          <a:lstStyle/>
          <a:p>
            <a:pPr algn="ctr"/>
            <a:r>
              <a:rPr lang="en-US" sz="2800" dirty="0" smtClean="0">
                <a:solidFill>
                  <a:schemeClr val="accent1"/>
                </a:solidFill>
              </a:rPr>
              <a:t>EDA Part </a:t>
            </a:r>
            <a:endParaRPr lang="en-US" sz="2800" dirty="0">
              <a:solidFill>
                <a:schemeClr val="accent1"/>
              </a:solidFill>
            </a:endParaRPr>
          </a:p>
        </p:txBody>
      </p:sp>
      <p:cxnSp>
        <p:nvCxnSpPr>
          <p:cNvPr id="4" name="Straight Connector 3"/>
          <p:cNvCxnSpPr/>
          <p:nvPr/>
        </p:nvCxnSpPr>
        <p:spPr>
          <a:xfrm>
            <a:off x="152400" y="793383"/>
            <a:ext cx="8839200" cy="6050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4800" y="1143000"/>
            <a:ext cx="8382000" cy="523220"/>
          </a:xfrm>
          <a:prstGeom prst="rect">
            <a:avLst/>
          </a:prstGeom>
          <a:noFill/>
        </p:spPr>
        <p:txBody>
          <a:bodyPr wrap="square" rtlCol="0">
            <a:spAutoFit/>
          </a:bodyPr>
          <a:lstStyle/>
          <a:p>
            <a:r>
              <a:rPr lang="en-US" sz="2800" dirty="0" smtClean="0">
                <a:solidFill>
                  <a:srgbClr val="FFFF00"/>
                </a:solidFill>
              </a:rPr>
              <a:t>Understanding Cancellation By Market Segments</a:t>
            </a:r>
            <a:endParaRPr lang="en-US" sz="2800" dirty="0">
              <a:solidFill>
                <a:srgbClr val="FFFF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72" y="1828800"/>
            <a:ext cx="3193473" cy="3210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38200" y="1981200"/>
            <a:ext cx="2438400" cy="261610"/>
          </a:xfrm>
          <a:prstGeom prst="rect">
            <a:avLst/>
          </a:prstGeom>
          <a:noFill/>
        </p:spPr>
        <p:txBody>
          <a:bodyPr wrap="square" rtlCol="0">
            <a:spAutoFit/>
          </a:bodyPr>
          <a:lstStyle/>
          <a:p>
            <a:r>
              <a:rPr lang="en-US" sz="1100" dirty="0" smtClean="0"/>
              <a:t>Cancellation Rates by Market Segment </a:t>
            </a:r>
            <a:endParaRPr lang="en-US" sz="11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2964" y="1828800"/>
            <a:ext cx="5410200" cy="3210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5638800" y="2013466"/>
            <a:ext cx="2971800" cy="246221"/>
          </a:xfrm>
          <a:prstGeom prst="rect">
            <a:avLst/>
          </a:prstGeom>
          <a:noFill/>
        </p:spPr>
        <p:txBody>
          <a:bodyPr wrap="square" rtlCol="0">
            <a:spAutoFit/>
          </a:bodyPr>
          <a:lstStyle/>
          <a:p>
            <a:r>
              <a:rPr lang="en-US" sz="1000" dirty="0" smtClean="0"/>
              <a:t>Cancellation Rate by market Segment And Hotel Type</a:t>
            </a:r>
            <a:endParaRPr lang="en-US" sz="1000" dirty="0"/>
          </a:p>
        </p:txBody>
      </p:sp>
      <p:sp>
        <p:nvSpPr>
          <p:cNvPr id="12" name="TextBox 11"/>
          <p:cNvSpPr txBox="1"/>
          <p:nvPr/>
        </p:nvSpPr>
        <p:spPr>
          <a:xfrm>
            <a:off x="304800" y="5410200"/>
            <a:ext cx="2971800" cy="1015663"/>
          </a:xfrm>
          <a:prstGeom prst="rect">
            <a:avLst/>
          </a:prstGeom>
          <a:noFill/>
        </p:spPr>
        <p:txBody>
          <a:bodyPr wrap="square" rtlCol="0">
            <a:spAutoFit/>
          </a:bodyPr>
          <a:lstStyle/>
          <a:p>
            <a:pPr marL="342900" indent="-342900">
              <a:buFont typeface="Arial" pitchFamily="34" charset="0"/>
              <a:buChar char="•"/>
            </a:pPr>
            <a:r>
              <a:rPr lang="en-US" sz="2000" dirty="0" smtClean="0">
                <a:solidFill>
                  <a:srgbClr val="FFFF00"/>
                </a:solidFill>
              </a:rPr>
              <a:t>Online , Offline TA Ad Groups Lead The Cancellations Rate</a:t>
            </a:r>
            <a:endParaRPr lang="en-US" sz="2000" dirty="0">
              <a:solidFill>
                <a:srgbClr val="FFFF00"/>
              </a:solidFill>
            </a:endParaRPr>
          </a:p>
        </p:txBody>
      </p:sp>
      <p:sp>
        <p:nvSpPr>
          <p:cNvPr id="13" name="TextBox 12"/>
          <p:cNvSpPr txBox="1"/>
          <p:nvPr/>
        </p:nvSpPr>
        <p:spPr>
          <a:xfrm>
            <a:off x="3622964" y="5486400"/>
            <a:ext cx="5444836" cy="400110"/>
          </a:xfrm>
          <a:prstGeom prst="rect">
            <a:avLst/>
          </a:prstGeom>
          <a:noFill/>
        </p:spPr>
        <p:txBody>
          <a:bodyPr wrap="square" rtlCol="0">
            <a:spAutoFit/>
          </a:bodyPr>
          <a:lstStyle/>
          <a:p>
            <a:pPr marL="342900" indent="-342900">
              <a:buFont typeface="Arial" pitchFamily="34" charset="0"/>
              <a:buChar char="•"/>
            </a:pPr>
            <a:r>
              <a:rPr lang="en-US" sz="2000" dirty="0" smtClean="0">
                <a:solidFill>
                  <a:srgbClr val="FFFF00"/>
                </a:solidFill>
              </a:rPr>
              <a:t>The Hotel Type Affects The Cancellation Rates</a:t>
            </a:r>
            <a:endParaRPr lang="en-US" sz="2000" dirty="0">
              <a:solidFill>
                <a:srgbClr val="FFFF00"/>
              </a:solidFill>
            </a:endParaRPr>
          </a:p>
        </p:txBody>
      </p:sp>
    </p:spTree>
    <p:extLst>
      <p:ext uri="{BB962C8B-B14F-4D97-AF65-F5344CB8AC3E}">
        <p14:creationId xmlns:p14="http://schemas.microsoft.com/office/powerpoint/2010/main" val="3101839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610600" cy="646331"/>
          </a:xfrm>
          <a:prstGeom prst="rect">
            <a:avLst/>
          </a:prstGeom>
          <a:noFill/>
        </p:spPr>
        <p:txBody>
          <a:bodyPr wrap="square" rtlCol="0">
            <a:spAutoFit/>
          </a:bodyPr>
          <a:lstStyle/>
          <a:p>
            <a:pPr algn="ctr"/>
            <a:r>
              <a:rPr lang="en-US" sz="3600" dirty="0" smtClean="0">
                <a:solidFill>
                  <a:schemeClr val="accent1"/>
                </a:solidFill>
              </a:rPr>
              <a:t>Data Pre – Processing  - Part</a:t>
            </a:r>
            <a:endParaRPr lang="en-US" sz="3600" dirty="0">
              <a:solidFill>
                <a:schemeClr val="accent1"/>
              </a:solidFill>
            </a:endParaRPr>
          </a:p>
        </p:txBody>
      </p:sp>
      <p:cxnSp>
        <p:nvCxnSpPr>
          <p:cNvPr id="4" name="Straight Connector 3"/>
          <p:cNvCxnSpPr/>
          <p:nvPr/>
        </p:nvCxnSpPr>
        <p:spPr>
          <a:xfrm>
            <a:off x="0" y="1143000"/>
            <a:ext cx="9144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200" y="1447800"/>
            <a:ext cx="9067800" cy="738664"/>
          </a:xfrm>
          <a:prstGeom prst="rect">
            <a:avLst/>
          </a:prstGeom>
          <a:noFill/>
        </p:spPr>
        <p:txBody>
          <a:bodyPr wrap="square" rtlCol="0">
            <a:spAutoFit/>
          </a:bodyPr>
          <a:lstStyle/>
          <a:p>
            <a:r>
              <a:rPr lang="en-US" sz="2400" dirty="0" smtClean="0">
                <a:solidFill>
                  <a:srgbClr val="FFFF00"/>
                </a:solidFill>
              </a:rPr>
              <a:t>Dependent Variable</a:t>
            </a:r>
            <a:r>
              <a:rPr lang="en-US" dirty="0" smtClean="0">
                <a:solidFill>
                  <a:srgbClr val="FFFF00"/>
                </a:solidFill>
              </a:rPr>
              <a:t> – </a:t>
            </a:r>
            <a:r>
              <a:rPr lang="en-US" dirty="0" smtClean="0">
                <a:solidFill>
                  <a:schemeClr val="accent2"/>
                </a:solidFill>
              </a:rPr>
              <a:t>The Cancellation Of Booking Will Be The Dependent variable In       our Project</a:t>
            </a:r>
            <a:endParaRPr lang="en-US" dirty="0">
              <a:solidFill>
                <a:schemeClr val="accent2"/>
              </a:solidFill>
            </a:endParaRPr>
          </a:p>
        </p:txBody>
      </p:sp>
      <p:sp>
        <p:nvSpPr>
          <p:cNvPr id="6" name="TextBox 5"/>
          <p:cNvSpPr txBox="1"/>
          <p:nvPr/>
        </p:nvSpPr>
        <p:spPr>
          <a:xfrm>
            <a:off x="1447800" y="2514599"/>
            <a:ext cx="4800600" cy="584775"/>
          </a:xfrm>
          <a:prstGeom prst="rect">
            <a:avLst/>
          </a:prstGeom>
          <a:noFill/>
        </p:spPr>
        <p:txBody>
          <a:bodyPr wrap="square" rtlCol="0">
            <a:spAutoFit/>
          </a:bodyPr>
          <a:lstStyle/>
          <a:p>
            <a:pPr algn="ctr"/>
            <a:r>
              <a:rPr lang="en-US" sz="3200" dirty="0" smtClean="0">
                <a:solidFill>
                  <a:schemeClr val="accent1"/>
                </a:solidFill>
              </a:rPr>
              <a:t>Modeling Hypothesis</a:t>
            </a:r>
            <a:endParaRPr lang="en-US" sz="3200" dirty="0">
              <a:solidFill>
                <a:schemeClr val="accent1"/>
              </a:solidFill>
            </a:endParaRPr>
          </a:p>
        </p:txBody>
      </p:sp>
      <p:sp>
        <p:nvSpPr>
          <p:cNvPr id="7" name="TextBox 6"/>
          <p:cNvSpPr txBox="1"/>
          <p:nvPr/>
        </p:nvSpPr>
        <p:spPr>
          <a:xfrm>
            <a:off x="304800" y="3276600"/>
            <a:ext cx="8763000" cy="3477875"/>
          </a:xfrm>
          <a:prstGeom prst="rect">
            <a:avLst/>
          </a:prstGeom>
          <a:noFill/>
        </p:spPr>
        <p:txBody>
          <a:bodyPr wrap="square" rtlCol="0">
            <a:spAutoFit/>
          </a:bodyPr>
          <a:lstStyle/>
          <a:p>
            <a:pPr marL="285750" indent="-285750">
              <a:buFont typeface="Arial" pitchFamily="34" charset="0"/>
              <a:buChar char="•"/>
            </a:pPr>
            <a:r>
              <a:rPr lang="en-US" sz="2000" dirty="0" smtClean="0">
                <a:solidFill>
                  <a:srgbClr val="FFFF00"/>
                </a:solidFill>
              </a:rPr>
              <a:t>We Shall Try to Build Separate Models For Resort Hotel And City Hotel.</a:t>
            </a:r>
          </a:p>
          <a:p>
            <a:pPr marL="285750" indent="-285750">
              <a:buFont typeface="Arial" pitchFamily="34" charset="0"/>
              <a:buChar char="•"/>
            </a:pPr>
            <a:r>
              <a:rPr lang="en-US" sz="2000" dirty="0" smtClean="0">
                <a:solidFill>
                  <a:srgbClr val="FFFF00"/>
                </a:solidFill>
              </a:rPr>
              <a:t>Build Indicator or One _ Hot Encoded Variables That Maximize The discrimination.</a:t>
            </a:r>
          </a:p>
          <a:p>
            <a:pPr marL="285750" indent="-285750">
              <a:buFont typeface="Arial" pitchFamily="34" charset="0"/>
              <a:buChar char="•"/>
            </a:pPr>
            <a:r>
              <a:rPr lang="en-US" sz="2000" dirty="0" smtClean="0">
                <a:solidFill>
                  <a:srgbClr val="FFFF00"/>
                </a:solidFill>
              </a:rPr>
              <a:t>Explore Bi-Variant Relationship to Check If Specific Pockets Can Be Identified Where Likelihood Capture Maximize</a:t>
            </a:r>
          </a:p>
          <a:p>
            <a:pPr marL="285750" indent="-285750">
              <a:buFont typeface="Arial" pitchFamily="34" charset="0"/>
              <a:buChar char="•"/>
            </a:pPr>
            <a:r>
              <a:rPr lang="en-US" sz="2000" dirty="0">
                <a:solidFill>
                  <a:srgbClr val="FFFF00"/>
                </a:solidFill>
              </a:rPr>
              <a:t> </a:t>
            </a:r>
            <a:r>
              <a:rPr lang="en-US" sz="2000" dirty="0" smtClean="0">
                <a:solidFill>
                  <a:srgbClr val="FFFF00"/>
                </a:solidFill>
              </a:rPr>
              <a:t>      For Example – returning Customers Who Belong to Transient Party Category</a:t>
            </a:r>
          </a:p>
          <a:p>
            <a:pPr marL="285750" indent="-285750">
              <a:buFont typeface="Arial" pitchFamily="34" charset="0"/>
              <a:buChar char="•"/>
            </a:pPr>
            <a:r>
              <a:rPr lang="en-US" sz="2000" dirty="0" smtClean="0">
                <a:solidFill>
                  <a:srgbClr val="FFFF00"/>
                </a:solidFill>
              </a:rPr>
              <a:t>Treat The Company Variable and Create Some Bins Out of It..Interact The Bins With The Customers Type And Check For Possibilities As Described Above.</a:t>
            </a:r>
          </a:p>
          <a:p>
            <a:pPr marL="285750" indent="-285750">
              <a:buFont typeface="Arial" pitchFamily="34" charset="0"/>
              <a:buChar char="•"/>
            </a:pPr>
            <a:r>
              <a:rPr lang="en-US" sz="2000" dirty="0" smtClean="0">
                <a:solidFill>
                  <a:srgbClr val="FFFF00"/>
                </a:solidFill>
              </a:rPr>
              <a:t>Build And Engagement Index Of The Booking To asses Hoe deeply Is The Customer Likely To Embed In The Hotel’s Service.</a:t>
            </a:r>
            <a:endParaRPr lang="en-US" sz="2000" dirty="0">
              <a:solidFill>
                <a:srgbClr val="FFFF00"/>
              </a:solidFill>
            </a:endParaRPr>
          </a:p>
        </p:txBody>
      </p:sp>
    </p:spTree>
    <p:extLst>
      <p:ext uri="{BB962C8B-B14F-4D97-AF65-F5344CB8AC3E}">
        <p14:creationId xmlns:p14="http://schemas.microsoft.com/office/powerpoint/2010/main" val="730411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316468"/>
            <a:ext cx="6629400" cy="707886"/>
          </a:xfrm>
          <a:prstGeom prst="rect">
            <a:avLst/>
          </a:prstGeom>
        </p:spPr>
        <p:txBody>
          <a:bodyPr wrap="square">
            <a:spAutoFit/>
          </a:bodyPr>
          <a:lstStyle/>
          <a:p>
            <a:pPr algn="ctr"/>
            <a:r>
              <a:rPr lang="en-US" sz="4000" dirty="0" smtClean="0">
                <a:solidFill>
                  <a:schemeClr val="accent1"/>
                </a:solidFill>
              </a:rPr>
              <a:t>Data Pre – Processing  - Part</a:t>
            </a:r>
            <a:endParaRPr lang="en-US" sz="4000" dirty="0">
              <a:solidFill>
                <a:schemeClr val="accent1"/>
              </a:solidFill>
            </a:endParaRPr>
          </a:p>
        </p:txBody>
      </p:sp>
      <p:cxnSp>
        <p:nvCxnSpPr>
          <p:cNvPr id="4" name="Straight Connector 3"/>
          <p:cNvCxnSpPr/>
          <p:nvPr/>
        </p:nvCxnSpPr>
        <p:spPr>
          <a:xfrm>
            <a:off x="0" y="12192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52400" y="1600200"/>
            <a:ext cx="8763000" cy="830997"/>
          </a:xfrm>
          <a:prstGeom prst="rect">
            <a:avLst/>
          </a:prstGeom>
          <a:noFill/>
        </p:spPr>
        <p:txBody>
          <a:bodyPr wrap="square" rtlCol="0">
            <a:spAutoFit/>
          </a:bodyPr>
          <a:lstStyle/>
          <a:p>
            <a:r>
              <a:rPr lang="en-US" sz="2400" dirty="0" smtClean="0">
                <a:solidFill>
                  <a:schemeClr val="accent2"/>
                </a:solidFill>
              </a:rPr>
              <a:t>Pre – Processing Is Divided Into Two Steps – Derived Features Creation And Fundamental Data Cleaning</a:t>
            </a:r>
            <a:endParaRPr lang="en-US" sz="2400" dirty="0">
              <a:solidFill>
                <a:schemeClr val="accent2"/>
              </a:solidFill>
            </a:endParaRPr>
          </a:p>
        </p:txBody>
      </p:sp>
      <p:sp>
        <p:nvSpPr>
          <p:cNvPr id="6" name="TextBox 5"/>
          <p:cNvSpPr txBox="1"/>
          <p:nvPr/>
        </p:nvSpPr>
        <p:spPr>
          <a:xfrm>
            <a:off x="152400" y="2819400"/>
            <a:ext cx="3810000" cy="523220"/>
          </a:xfrm>
          <a:prstGeom prst="rect">
            <a:avLst/>
          </a:prstGeom>
          <a:noFill/>
        </p:spPr>
        <p:txBody>
          <a:bodyPr wrap="square" rtlCol="0">
            <a:spAutoFit/>
          </a:bodyPr>
          <a:lstStyle/>
          <a:p>
            <a:pPr algn="ctr"/>
            <a:r>
              <a:rPr lang="en-US" sz="2800" dirty="0" smtClean="0">
                <a:solidFill>
                  <a:schemeClr val="accent1"/>
                </a:solidFill>
              </a:rPr>
              <a:t>Bivariate Rank Analysis</a:t>
            </a:r>
            <a:endParaRPr lang="en-US" sz="2800" dirty="0">
              <a:solidFill>
                <a:schemeClr val="accent1"/>
              </a:solidFill>
            </a:endParaRPr>
          </a:p>
        </p:txBody>
      </p:sp>
      <p:sp>
        <p:nvSpPr>
          <p:cNvPr id="7" name="TextBox 6"/>
          <p:cNvSpPr txBox="1"/>
          <p:nvPr/>
        </p:nvSpPr>
        <p:spPr>
          <a:xfrm>
            <a:off x="152400" y="3505200"/>
            <a:ext cx="3810000" cy="3416320"/>
          </a:xfrm>
          <a:prstGeom prst="rect">
            <a:avLst/>
          </a:prstGeom>
          <a:noFill/>
        </p:spPr>
        <p:txBody>
          <a:bodyPr wrap="square" rtlCol="0">
            <a:spAutoFit/>
          </a:bodyPr>
          <a:lstStyle/>
          <a:p>
            <a:pPr marL="285750" indent="-285750">
              <a:buFont typeface="Arial" pitchFamily="34" charset="0"/>
              <a:buChar char="•"/>
            </a:pPr>
            <a:r>
              <a:rPr lang="en-US" dirty="0" smtClean="0">
                <a:solidFill>
                  <a:srgbClr val="FFFF00"/>
                </a:solidFill>
              </a:rPr>
              <a:t>Generate a Percentile Distribution Of Variable.</a:t>
            </a:r>
          </a:p>
          <a:p>
            <a:pPr marL="285750" indent="-285750">
              <a:buFont typeface="Arial" pitchFamily="34" charset="0"/>
              <a:buChar char="•"/>
            </a:pPr>
            <a:endParaRPr lang="en-US" dirty="0">
              <a:solidFill>
                <a:srgbClr val="FFFF00"/>
              </a:solidFill>
            </a:endParaRPr>
          </a:p>
          <a:p>
            <a:pPr marL="285750" indent="-285750">
              <a:buFont typeface="Arial" pitchFamily="34" charset="0"/>
              <a:buChar char="•"/>
            </a:pPr>
            <a:r>
              <a:rPr lang="en-US" dirty="0" smtClean="0">
                <a:solidFill>
                  <a:srgbClr val="FFFF00"/>
                </a:solidFill>
              </a:rPr>
              <a:t>Collect Extreme Value Lying Beyond The(P1 to P99) Range And Create an Outlier File.</a:t>
            </a:r>
          </a:p>
          <a:p>
            <a:pPr marL="285750" indent="-285750">
              <a:buFont typeface="Arial" pitchFamily="34" charset="0"/>
              <a:buChar char="•"/>
            </a:pPr>
            <a:endParaRPr lang="en-US" dirty="0">
              <a:solidFill>
                <a:srgbClr val="FFFF00"/>
              </a:solidFill>
            </a:endParaRPr>
          </a:p>
          <a:p>
            <a:pPr marL="285750" indent="-285750">
              <a:buFont typeface="Arial" pitchFamily="34" charset="0"/>
              <a:buChar char="•"/>
            </a:pPr>
            <a:r>
              <a:rPr lang="en-US" dirty="0" smtClean="0">
                <a:solidFill>
                  <a:srgbClr val="FFFF00"/>
                </a:solidFill>
              </a:rPr>
              <a:t>Divide The Remaining Values In </a:t>
            </a:r>
            <a:r>
              <a:rPr lang="en-US" dirty="0" err="1" smtClean="0">
                <a:solidFill>
                  <a:srgbClr val="FFFF00"/>
                </a:solidFill>
              </a:rPr>
              <a:t>Deciles</a:t>
            </a:r>
            <a:r>
              <a:rPr lang="en-US" dirty="0" smtClean="0">
                <a:solidFill>
                  <a:srgbClr val="FFFF00"/>
                </a:solidFill>
              </a:rPr>
              <a:t>.</a:t>
            </a:r>
          </a:p>
          <a:p>
            <a:pPr marL="285750" indent="-285750">
              <a:buFont typeface="Arial" pitchFamily="34" charset="0"/>
              <a:buChar char="•"/>
            </a:pPr>
            <a:endParaRPr lang="en-US" dirty="0">
              <a:solidFill>
                <a:srgbClr val="FFFF00"/>
              </a:solidFill>
            </a:endParaRPr>
          </a:p>
          <a:p>
            <a:pPr marL="285750" indent="-285750">
              <a:buFont typeface="Arial" pitchFamily="34" charset="0"/>
              <a:buChar char="•"/>
            </a:pPr>
            <a:r>
              <a:rPr lang="en-US" dirty="0" err="1" smtClean="0">
                <a:solidFill>
                  <a:srgbClr val="FFFF00"/>
                </a:solidFill>
              </a:rPr>
              <a:t>Analyse</a:t>
            </a:r>
            <a:r>
              <a:rPr lang="en-US" dirty="0" smtClean="0">
                <a:solidFill>
                  <a:srgbClr val="FFFF00"/>
                </a:solidFill>
              </a:rPr>
              <a:t> The Inactivity Rate </a:t>
            </a:r>
            <a:r>
              <a:rPr lang="en-US" dirty="0" err="1" smtClean="0">
                <a:solidFill>
                  <a:srgbClr val="FFFF00"/>
                </a:solidFill>
              </a:rPr>
              <a:t>Deciles</a:t>
            </a:r>
            <a:r>
              <a:rPr lang="en-US" dirty="0" smtClean="0">
                <a:solidFill>
                  <a:srgbClr val="FFFF00"/>
                </a:solidFill>
              </a:rPr>
              <a:t>.</a:t>
            </a:r>
            <a:endParaRPr lang="en-US" dirty="0">
              <a:solidFill>
                <a:srgbClr val="FFFF00"/>
              </a:solidFill>
            </a:endParaRPr>
          </a:p>
        </p:txBody>
      </p:sp>
      <p:sp>
        <p:nvSpPr>
          <p:cNvPr id="8" name="TextBox 7"/>
          <p:cNvSpPr txBox="1"/>
          <p:nvPr/>
        </p:nvSpPr>
        <p:spPr>
          <a:xfrm>
            <a:off x="4533900" y="2922380"/>
            <a:ext cx="4419600" cy="461665"/>
          </a:xfrm>
          <a:prstGeom prst="rect">
            <a:avLst/>
          </a:prstGeom>
          <a:noFill/>
        </p:spPr>
        <p:txBody>
          <a:bodyPr wrap="square" rtlCol="0">
            <a:spAutoFit/>
          </a:bodyPr>
          <a:lstStyle/>
          <a:p>
            <a:r>
              <a:rPr lang="en-US" sz="2400" dirty="0" smtClean="0">
                <a:solidFill>
                  <a:schemeClr val="accent1"/>
                </a:solidFill>
              </a:rPr>
              <a:t>Variables Cleaning And Selection </a:t>
            </a:r>
            <a:endParaRPr lang="en-US" sz="2400" dirty="0">
              <a:solidFill>
                <a:schemeClr val="accent1"/>
              </a:solidFill>
            </a:endParaRPr>
          </a:p>
        </p:txBody>
      </p:sp>
      <p:sp>
        <p:nvSpPr>
          <p:cNvPr id="9" name="TextBox 8"/>
          <p:cNvSpPr txBox="1"/>
          <p:nvPr/>
        </p:nvSpPr>
        <p:spPr>
          <a:xfrm>
            <a:off x="3962400" y="3546764"/>
            <a:ext cx="4991100" cy="2585323"/>
          </a:xfrm>
          <a:prstGeom prst="rect">
            <a:avLst/>
          </a:prstGeom>
          <a:noFill/>
        </p:spPr>
        <p:txBody>
          <a:bodyPr wrap="square" rtlCol="0">
            <a:spAutoFit/>
          </a:bodyPr>
          <a:lstStyle/>
          <a:p>
            <a:pPr marL="285750" indent="-285750">
              <a:buFont typeface="Arial" pitchFamily="34" charset="0"/>
              <a:buChar char="•"/>
            </a:pPr>
            <a:r>
              <a:rPr lang="en-US" dirty="0" smtClean="0">
                <a:solidFill>
                  <a:srgbClr val="FFFF00"/>
                </a:solidFill>
              </a:rPr>
              <a:t>Calculate Missing Value Percentage . Discard If Feature Has More Than 25% Missing Value.</a:t>
            </a:r>
          </a:p>
          <a:p>
            <a:pPr marL="285750" indent="-285750">
              <a:buFont typeface="Arial" pitchFamily="34" charset="0"/>
              <a:buChar char="•"/>
            </a:pPr>
            <a:endParaRPr lang="en-US" dirty="0">
              <a:solidFill>
                <a:srgbClr val="FFFF00"/>
              </a:solidFill>
            </a:endParaRPr>
          </a:p>
          <a:p>
            <a:pPr marL="285750" indent="-285750">
              <a:buFont typeface="Arial" pitchFamily="34" charset="0"/>
              <a:buChar char="•"/>
            </a:pPr>
            <a:r>
              <a:rPr lang="en-US" dirty="0" smtClean="0">
                <a:solidFill>
                  <a:srgbClr val="FFFF00"/>
                </a:solidFill>
              </a:rPr>
              <a:t>Calculate Mean And Standard – Deviation Of Numerical Variables – Discard If Standard Deviation is 0.</a:t>
            </a:r>
          </a:p>
          <a:p>
            <a:pPr marL="285750" indent="-285750">
              <a:buFont typeface="Arial" pitchFamily="34" charset="0"/>
              <a:buChar char="•"/>
            </a:pPr>
            <a:endParaRPr lang="en-US" dirty="0">
              <a:solidFill>
                <a:srgbClr val="FFFF00"/>
              </a:solidFill>
            </a:endParaRPr>
          </a:p>
          <a:p>
            <a:pPr marL="285750" indent="-285750">
              <a:buFont typeface="Arial" pitchFamily="34" charset="0"/>
              <a:buChar char="•"/>
            </a:pPr>
            <a:r>
              <a:rPr lang="en-US" dirty="0" smtClean="0">
                <a:solidFill>
                  <a:srgbClr val="FFFF00"/>
                </a:solidFill>
              </a:rPr>
              <a:t>Discard The Variables That Do Not Show Any Discrimination Across The Cancellation Rate.</a:t>
            </a:r>
            <a:endParaRPr lang="en-US" dirty="0">
              <a:solidFill>
                <a:srgbClr val="FFFF00"/>
              </a:solidFill>
            </a:endParaRPr>
          </a:p>
        </p:txBody>
      </p:sp>
    </p:spTree>
    <p:extLst>
      <p:ext uri="{BB962C8B-B14F-4D97-AF65-F5344CB8AC3E}">
        <p14:creationId xmlns:p14="http://schemas.microsoft.com/office/powerpoint/2010/main" val="1854834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610600" cy="646331"/>
          </a:xfrm>
          <a:prstGeom prst="rect">
            <a:avLst/>
          </a:prstGeom>
          <a:noFill/>
        </p:spPr>
        <p:txBody>
          <a:bodyPr wrap="square" rtlCol="0">
            <a:spAutoFit/>
          </a:bodyPr>
          <a:lstStyle/>
          <a:p>
            <a:r>
              <a:rPr lang="en-US" sz="3600" dirty="0" smtClean="0">
                <a:solidFill>
                  <a:schemeClr val="accent1"/>
                </a:solidFill>
              </a:rPr>
              <a:t>Classification Methodologies To Consider</a:t>
            </a:r>
            <a:endParaRPr lang="en-US" sz="3600" dirty="0">
              <a:solidFill>
                <a:schemeClr val="accent1"/>
              </a:solidFill>
            </a:endParaRPr>
          </a:p>
        </p:txBody>
      </p:sp>
      <p:sp>
        <p:nvSpPr>
          <p:cNvPr id="3" name="TextBox 2"/>
          <p:cNvSpPr txBox="1"/>
          <p:nvPr/>
        </p:nvSpPr>
        <p:spPr>
          <a:xfrm>
            <a:off x="152400" y="1219200"/>
            <a:ext cx="8686800" cy="1384995"/>
          </a:xfrm>
          <a:prstGeom prst="rect">
            <a:avLst/>
          </a:prstGeom>
          <a:noFill/>
        </p:spPr>
        <p:txBody>
          <a:bodyPr wrap="square" rtlCol="0">
            <a:spAutoFit/>
          </a:bodyPr>
          <a:lstStyle/>
          <a:p>
            <a:r>
              <a:rPr lang="en-US" sz="2800" dirty="0" smtClean="0">
                <a:solidFill>
                  <a:schemeClr val="accent2"/>
                </a:solidFill>
              </a:rPr>
              <a:t>Bi – Directional Approach : Strong Classifier algorithms(Parametric And Non-Parametric) Can Be tested And Results Compared For Final deployment.</a:t>
            </a:r>
            <a:endParaRPr lang="en-US" sz="2800" dirty="0">
              <a:solidFill>
                <a:schemeClr val="accent2"/>
              </a:solidFill>
            </a:endParaRPr>
          </a:p>
        </p:txBody>
      </p:sp>
      <p:sp>
        <p:nvSpPr>
          <p:cNvPr id="4" name="TextBox 3"/>
          <p:cNvSpPr txBox="1"/>
          <p:nvPr/>
        </p:nvSpPr>
        <p:spPr>
          <a:xfrm>
            <a:off x="228600" y="3048000"/>
            <a:ext cx="3962400" cy="461665"/>
          </a:xfrm>
          <a:prstGeom prst="rect">
            <a:avLst/>
          </a:prstGeom>
          <a:noFill/>
        </p:spPr>
        <p:txBody>
          <a:bodyPr wrap="square" rtlCol="0">
            <a:spAutoFit/>
          </a:bodyPr>
          <a:lstStyle/>
          <a:p>
            <a:pPr algn="ctr"/>
            <a:r>
              <a:rPr lang="en-US" sz="2400" dirty="0" smtClean="0">
                <a:solidFill>
                  <a:srgbClr val="FF0000"/>
                </a:solidFill>
              </a:rPr>
              <a:t>Statistical approach</a:t>
            </a:r>
            <a:endParaRPr lang="en-US" sz="2400" dirty="0">
              <a:solidFill>
                <a:srgbClr val="FF0000"/>
              </a:solidFill>
            </a:endParaRPr>
          </a:p>
        </p:txBody>
      </p:sp>
      <p:sp>
        <p:nvSpPr>
          <p:cNvPr id="5" name="TextBox 4"/>
          <p:cNvSpPr txBox="1"/>
          <p:nvPr/>
        </p:nvSpPr>
        <p:spPr>
          <a:xfrm>
            <a:off x="152400" y="3962400"/>
            <a:ext cx="3810000" cy="2585323"/>
          </a:xfrm>
          <a:prstGeom prst="rect">
            <a:avLst/>
          </a:prstGeom>
          <a:noFill/>
        </p:spPr>
        <p:txBody>
          <a:bodyPr wrap="square" rtlCol="0">
            <a:spAutoFit/>
          </a:bodyPr>
          <a:lstStyle/>
          <a:p>
            <a:pPr marL="285750" indent="-285750">
              <a:buFont typeface="Arial" pitchFamily="34" charset="0"/>
              <a:buChar char="•"/>
            </a:pPr>
            <a:r>
              <a:rPr lang="en-US" dirty="0" smtClean="0">
                <a:solidFill>
                  <a:srgbClr val="FFFF00"/>
                </a:solidFill>
              </a:rPr>
              <a:t>Logistic Regression</a:t>
            </a:r>
          </a:p>
          <a:p>
            <a:pPr marL="285750" indent="-285750">
              <a:buFont typeface="Arial" pitchFamily="34" charset="0"/>
              <a:buChar char="•"/>
            </a:pPr>
            <a:endParaRPr lang="en-US" dirty="0">
              <a:solidFill>
                <a:srgbClr val="FFFF00"/>
              </a:solidFill>
            </a:endParaRPr>
          </a:p>
          <a:p>
            <a:pPr marL="285750" indent="-285750">
              <a:buFont typeface="Arial" pitchFamily="34" charset="0"/>
              <a:buChar char="•"/>
            </a:pPr>
            <a:r>
              <a:rPr lang="en-US" dirty="0" smtClean="0">
                <a:solidFill>
                  <a:srgbClr val="FFFF00"/>
                </a:solidFill>
              </a:rPr>
              <a:t>This Model Will have Weights Or Coefficients For Individual Features.</a:t>
            </a:r>
          </a:p>
          <a:p>
            <a:pPr marL="285750" indent="-285750">
              <a:buFont typeface="Arial" pitchFamily="34" charset="0"/>
              <a:buChar char="•"/>
            </a:pPr>
            <a:endParaRPr lang="en-US" dirty="0">
              <a:solidFill>
                <a:srgbClr val="FFFF00"/>
              </a:solidFill>
            </a:endParaRPr>
          </a:p>
          <a:p>
            <a:pPr marL="285750" indent="-285750">
              <a:buFont typeface="Arial" pitchFamily="34" charset="0"/>
              <a:buChar char="•"/>
            </a:pPr>
            <a:r>
              <a:rPr lang="en-US" dirty="0" smtClean="0">
                <a:solidFill>
                  <a:srgbClr val="FFFF00"/>
                </a:solidFill>
              </a:rPr>
              <a:t>Flexibility To Create Custom target Segment based On Predicted Probability Of Each Client .</a:t>
            </a:r>
            <a:endParaRPr lang="en-US" dirty="0">
              <a:solidFill>
                <a:srgbClr val="FFFF00"/>
              </a:solidFill>
            </a:endParaRPr>
          </a:p>
        </p:txBody>
      </p:sp>
      <p:sp>
        <p:nvSpPr>
          <p:cNvPr id="6" name="TextBox 5"/>
          <p:cNvSpPr txBox="1"/>
          <p:nvPr/>
        </p:nvSpPr>
        <p:spPr>
          <a:xfrm>
            <a:off x="4533900" y="3163439"/>
            <a:ext cx="3238500" cy="400110"/>
          </a:xfrm>
          <a:prstGeom prst="rect">
            <a:avLst/>
          </a:prstGeom>
          <a:noFill/>
        </p:spPr>
        <p:txBody>
          <a:bodyPr wrap="square" rtlCol="0">
            <a:spAutoFit/>
          </a:bodyPr>
          <a:lstStyle/>
          <a:p>
            <a:r>
              <a:rPr lang="en-US" sz="2000" dirty="0" smtClean="0">
                <a:solidFill>
                  <a:srgbClr val="FF0000"/>
                </a:solidFill>
              </a:rPr>
              <a:t>Tree Based ML Learning</a:t>
            </a:r>
            <a:endParaRPr lang="en-US" sz="2000" dirty="0">
              <a:solidFill>
                <a:srgbClr val="FF0000"/>
              </a:solidFill>
            </a:endParaRPr>
          </a:p>
        </p:txBody>
      </p:sp>
      <p:sp>
        <p:nvSpPr>
          <p:cNvPr id="7" name="TextBox 6"/>
          <p:cNvSpPr txBox="1"/>
          <p:nvPr/>
        </p:nvSpPr>
        <p:spPr>
          <a:xfrm>
            <a:off x="4495800" y="3962400"/>
            <a:ext cx="4648200" cy="2862322"/>
          </a:xfrm>
          <a:prstGeom prst="rect">
            <a:avLst/>
          </a:prstGeom>
          <a:noFill/>
        </p:spPr>
        <p:txBody>
          <a:bodyPr wrap="square" rtlCol="0">
            <a:spAutoFit/>
          </a:bodyPr>
          <a:lstStyle/>
          <a:p>
            <a:pPr marL="285750" indent="-285750">
              <a:buFont typeface="Arial" pitchFamily="34" charset="0"/>
              <a:buChar char="•"/>
            </a:pPr>
            <a:r>
              <a:rPr lang="en-US" dirty="0" smtClean="0">
                <a:solidFill>
                  <a:srgbClr val="FFFF00"/>
                </a:solidFill>
              </a:rPr>
              <a:t>Decision Tree And Random Forest And GBM</a:t>
            </a:r>
          </a:p>
          <a:p>
            <a:pPr marL="285750" indent="-285750">
              <a:buFont typeface="Arial" pitchFamily="34" charset="0"/>
              <a:buChar char="•"/>
            </a:pPr>
            <a:endParaRPr lang="en-US" dirty="0" smtClean="0">
              <a:solidFill>
                <a:srgbClr val="FFFF00"/>
              </a:solidFill>
            </a:endParaRPr>
          </a:p>
          <a:p>
            <a:pPr marL="285750" indent="-285750">
              <a:buFont typeface="Arial" pitchFamily="34" charset="0"/>
              <a:buChar char="•"/>
            </a:pPr>
            <a:r>
              <a:rPr lang="en-US" dirty="0" smtClean="0">
                <a:solidFill>
                  <a:srgbClr val="FFFF00"/>
                </a:solidFill>
              </a:rPr>
              <a:t>Generates A set Of Rules That Can Be Visually interpreted And Radially Deployed For Decision Making.</a:t>
            </a:r>
          </a:p>
          <a:p>
            <a:endParaRPr lang="en-US" dirty="0" smtClean="0">
              <a:solidFill>
                <a:srgbClr val="FFFF00"/>
              </a:solidFill>
            </a:endParaRPr>
          </a:p>
          <a:p>
            <a:pPr marL="285750" indent="-285750">
              <a:buFont typeface="Arial" pitchFamily="34" charset="0"/>
              <a:buChar char="•"/>
            </a:pPr>
            <a:r>
              <a:rPr lang="en-US" dirty="0" smtClean="0">
                <a:solidFill>
                  <a:srgbClr val="FFFF00"/>
                </a:solidFill>
              </a:rPr>
              <a:t>Captures Interactions and Non-Linearity In the Data As Predictors  Relate Themselves To The Dependent Variable.</a:t>
            </a:r>
            <a:endParaRPr lang="en-US" dirty="0">
              <a:solidFill>
                <a:srgbClr val="FFFF00"/>
              </a:solidFill>
            </a:endParaRPr>
          </a:p>
        </p:txBody>
      </p:sp>
    </p:spTree>
    <p:extLst>
      <p:ext uri="{BB962C8B-B14F-4D97-AF65-F5344CB8AC3E}">
        <p14:creationId xmlns:p14="http://schemas.microsoft.com/office/powerpoint/2010/main" val="3696670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7467600" cy="646331"/>
          </a:xfrm>
          <a:prstGeom prst="rect">
            <a:avLst/>
          </a:prstGeom>
          <a:noFill/>
        </p:spPr>
        <p:txBody>
          <a:bodyPr wrap="square" rtlCol="0">
            <a:spAutoFit/>
          </a:bodyPr>
          <a:lstStyle/>
          <a:p>
            <a:pPr algn="ctr"/>
            <a:r>
              <a:rPr lang="en-US" sz="3600" dirty="0" smtClean="0">
                <a:solidFill>
                  <a:schemeClr val="accent1"/>
                </a:solidFill>
              </a:rPr>
              <a:t>ML – Actionable Strategy </a:t>
            </a:r>
            <a:endParaRPr lang="en-US" sz="3600" dirty="0">
              <a:solidFill>
                <a:schemeClr val="accent1"/>
              </a:solidFill>
            </a:endParaRPr>
          </a:p>
        </p:txBody>
      </p:sp>
      <p:cxnSp>
        <p:nvCxnSpPr>
          <p:cNvPr id="5" name="Straight Connector 4"/>
          <p:cNvCxnSpPr/>
          <p:nvPr/>
        </p:nvCxnSpPr>
        <p:spPr>
          <a:xfrm flipV="1">
            <a:off x="0" y="1132448"/>
            <a:ext cx="9144000" cy="2891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8600" y="1600200"/>
            <a:ext cx="8686800" cy="830997"/>
          </a:xfrm>
          <a:prstGeom prst="rect">
            <a:avLst/>
          </a:prstGeom>
          <a:noFill/>
        </p:spPr>
        <p:txBody>
          <a:bodyPr wrap="square" rtlCol="0">
            <a:spAutoFit/>
          </a:bodyPr>
          <a:lstStyle/>
          <a:p>
            <a:r>
              <a:rPr lang="en-US" sz="2400" dirty="0" smtClean="0">
                <a:solidFill>
                  <a:schemeClr val="accent2"/>
                </a:solidFill>
              </a:rPr>
              <a:t>Outcome Of The Project Is Best Conveyed With Business Context And Impact.</a:t>
            </a:r>
            <a:endParaRPr lang="en-US" sz="2400" dirty="0">
              <a:solidFill>
                <a:schemeClr val="accent2"/>
              </a:solidFill>
            </a:endParaRPr>
          </a:p>
        </p:txBody>
      </p:sp>
      <p:sp>
        <p:nvSpPr>
          <p:cNvPr id="10" name="TextBox 9"/>
          <p:cNvSpPr txBox="1"/>
          <p:nvPr/>
        </p:nvSpPr>
        <p:spPr>
          <a:xfrm>
            <a:off x="228600" y="2743200"/>
            <a:ext cx="4953000" cy="584775"/>
          </a:xfrm>
          <a:prstGeom prst="rect">
            <a:avLst/>
          </a:prstGeom>
          <a:noFill/>
        </p:spPr>
        <p:txBody>
          <a:bodyPr wrap="square" rtlCol="0">
            <a:spAutoFit/>
          </a:bodyPr>
          <a:lstStyle/>
          <a:p>
            <a:r>
              <a:rPr lang="en-US" sz="3200" dirty="0" smtClean="0">
                <a:solidFill>
                  <a:srgbClr val="00B0F0"/>
                </a:solidFill>
              </a:rPr>
              <a:t>An Example Of Strategy</a:t>
            </a:r>
            <a:endParaRPr lang="en-US" sz="3200" dirty="0">
              <a:solidFill>
                <a:srgbClr val="00B0F0"/>
              </a:solidFill>
            </a:endParaRPr>
          </a:p>
        </p:txBody>
      </p:sp>
      <p:sp>
        <p:nvSpPr>
          <p:cNvPr id="11" name="TextBox 10"/>
          <p:cNvSpPr txBox="1"/>
          <p:nvPr/>
        </p:nvSpPr>
        <p:spPr>
          <a:xfrm>
            <a:off x="2895600" y="3962400"/>
            <a:ext cx="1981200" cy="707886"/>
          </a:xfrm>
          <a:prstGeom prst="rect">
            <a:avLst/>
          </a:prstGeom>
          <a:solidFill>
            <a:schemeClr val="accent1"/>
          </a:solidFill>
        </p:spPr>
        <p:txBody>
          <a:bodyPr wrap="square" rtlCol="0">
            <a:spAutoFit/>
          </a:bodyPr>
          <a:lstStyle/>
          <a:p>
            <a:r>
              <a:rPr lang="en-US" sz="2000" dirty="0" smtClean="0"/>
              <a:t>Low Engagement</a:t>
            </a:r>
            <a:endParaRPr lang="en-US" sz="2000" dirty="0"/>
          </a:p>
        </p:txBody>
      </p:sp>
      <p:sp>
        <p:nvSpPr>
          <p:cNvPr id="12" name="TextBox 11"/>
          <p:cNvSpPr txBox="1"/>
          <p:nvPr/>
        </p:nvSpPr>
        <p:spPr>
          <a:xfrm>
            <a:off x="6144904" y="3871415"/>
            <a:ext cx="1905000" cy="707886"/>
          </a:xfrm>
          <a:prstGeom prst="rect">
            <a:avLst/>
          </a:prstGeom>
          <a:solidFill>
            <a:schemeClr val="accent1"/>
          </a:solidFill>
        </p:spPr>
        <p:txBody>
          <a:bodyPr wrap="square" rtlCol="0">
            <a:spAutoFit/>
          </a:bodyPr>
          <a:lstStyle/>
          <a:p>
            <a:r>
              <a:rPr lang="en-US" sz="2000" dirty="0" smtClean="0"/>
              <a:t>High Engagement</a:t>
            </a:r>
            <a:endParaRPr lang="en-US" sz="2000" dirty="0"/>
          </a:p>
        </p:txBody>
      </p:sp>
      <p:sp>
        <p:nvSpPr>
          <p:cNvPr id="13" name="TextBox 12"/>
          <p:cNvSpPr txBox="1"/>
          <p:nvPr/>
        </p:nvSpPr>
        <p:spPr>
          <a:xfrm>
            <a:off x="127948" y="4876800"/>
            <a:ext cx="1905000" cy="830997"/>
          </a:xfrm>
          <a:prstGeom prst="rect">
            <a:avLst/>
          </a:prstGeom>
          <a:solidFill>
            <a:schemeClr val="accent2">
              <a:lumMod val="60000"/>
              <a:lumOff val="40000"/>
            </a:schemeClr>
          </a:solidFill>
        </p:spPr>
        <p:txBody>
          <a:bodyPr wrap="square" rtlCol="0">
            <a:spAutoFit/>
          </a:bodyPr>
          <a:lstStyle/>
          <a:p>
            <a:r>
              <a:rPr lang="en-US" sz="2400" dirty="0" smtClean="0"/>
              <a:t>High Cancel </a:t>
            </a:r>
            <a:r>
              <a:rPr lang="en-US" sz="2400" dirty="0" err="1" smtClean="0"/>
              <a:t>Prob</a:t>
            </a:r>
            <a:endParaRPr lang="en-US" sz="2400" dirty="0"/>
          </a:p>
        </p:txBody>
      </p:sp>
      <p:sp>
        <p:nvSpPr>
          <p:cNvPr id="15" name="TextBox 14"/>
          <p:cNvSpPr txBox="1"/>
          <p:nvPr/>
        </p:nvSpPr>
        <p:spPr>
          <a:xfrm>
            <a:off x="96102" y="5984066"/>
            <a:ext cx="1936845" cy="830997"/>
          </a:xfrm>
          <a:prstGeom prst="rect">
            <a:avLst/>
          </a:prstGeom>
          <a:solidFill>
            <a:schemeClr val="bg2"/>
          </a:solidFill>
        </p:spPr>
        <p:txBody>
          <a:bodyPr wrap="square" rtlCol="0">
            <a:spAutoFit/>
          </a:bodyPr>
          <a:lstStyle/>
          <a:p>
            <a:r>
              <a:rPr lang="en-US" sz="2400" dirty="0" smtClean="0"/>
              <a:t>Low Cancel </a:t>
            </a:r>
            <a:r>
              <a:rPr lang="en-US" sz="2400" dirty="0" err="1" smtClean="0"/>
              <a:t>Prob</a:t>
            </a:r>
            <a:endParaRPr lang="en-US" sz="2400" dirty="0"/>
          </a:p>
        </p:txBody>
      </p:sp>
      <p:sp>
        <p:nvSpPr>
          <p:cNvPr id="16" name="TextBox 15"/>
          <p:cNvSpPr txBox="1"/>
          <p:nvPr/>
        </p:nvSpPr>
        <p:spPr>
          <a:xfrm>
            <a:off x="2919484" y="4914710"/>
            <a:ext cx="1957316" cy="830997"/>
          </a:xfrm>
          <a:prstGeom prst="rect">
            <a:avLst/>
          </a:prstGeom>
          <a:solidFill>
            <a:schemeClr val="accent3"/>
          </a:solidFill>
        </p:spPr>
        <p:txBody>
          <a:bodyPr wrap="square" rtlCol="0">
            <a:spAutoFit/>
          </a:bodyPr>
          <a:lstStyle/>
          <a:p>
            <a:r>
              <a:rPr lang="en-US" sz="2400" dirty="0" smtClean="0"/>
              <a:t>Encourage To Cancel Son</a:t>
            </a:r>
            <a:endParaRPr lang="en-US" sz="2400" dirty="0"/>
          </a:p>
        </p:txBody>
      </p:sp>
      <p:sp>
        <p:nvSpPr>
          <p:cNvPr id="17" name="TextBox 16"/>
          <p:cNvSpPr txBox="1"/>
          <p:nvPr/>
        </p:nvSpPr>
        <p:spPr>
          <a:xfrm>
            <a:off x="6144904" y="4924567"/>
            <a:ext cx="2084696" cy="830997"/>
          </a:xfrm>
          <a:prstGeom prst="rect">
            <a:avLst/>
          </a:prstGeom>
          <a:solidFill>
            <a:schemeClr val="accent4"/>
          </a:solidFill>
        </p:spPr>
        <p:txBody>
          <a:bodyPr wrap="square" rtlCol="0">
            <a:spAutoFit/>
          </a:bodyPr>
          <a:lstStyle/>
          <a:p>
            <a:r>
              <a:rPr lang="en-US" sz="2400" dirty="0" smtClean="0"/>
              <a:t>Lower Days To cancel</a:t>
            </a:r>
            <a:endParaRPr lang="en-US" sz="2400" dirty="0"/>
          </a:p>
        </p:txBody>
      </p:sp>
      <p:sp>
        <p:nvSpPr>
          <p:cNvPr id="18" name="TextBox 17"/>
          <p:cNvSpPr txBox="1"/>
          <p:nvPr/>
        </p:nvSpPr>
        <p:spPr>
          <a:xfrm>
            <a:off x="2947917" y="6030232"/>
            <a:ext cx="2262116" cy="584775"/>
          </a:xfrm>
          <a:prstGeom prst="rect">
            <a:avLst/>
          </a:prstGeom>
          <a:solidFill>
            <a:schemeClr val="accent6"/>
          </a:solidFill>
        </p:spPr>
        <p:txBody>
          <a:bodyPr wrap="square" rtlCol="0">
            <a:spAutoFit/>
          </a:bodyPr>
          <a:lstStyle/>
          <a:p>
            <a:r>
              <a:rPr lang="en-US" sz="3200" dirty="0" smtClean="0"/>
              <a:t>No Action</a:t>
            </a:r>
            <a:endParaRPr lang="en-US" sz="3200" dirty="0"/>
          </a:p>
        </p:txBody>
      </p:sp>
      <p:sp>
        <p:nvSpPr>
          <p:cNvPr id="19" name="TextBox 18"/>
          <p:cNvSpPr txBox="1"/>
          <p:nvPr/>
        </p:nvSpPr>
        <p:spPr>
          <a:xfrm>
            <a:off x="6256928" y="6041801"/>
            <a:ext cx="1972672" cy="461665"/>
          </a:xfrm>
          <a:prstGeom prst="rect">
            <a:avLst/>
          </a:prstGeom>
          <a:solidFill>
            <a:srgbClr val="C00000"/>
          </a:solidFill>
        </p:spPr>
        <p:txBody>
          <a:bodyPr wrap="square" rtlCol="0">
            <a:spAutoFit/>
          </a:bodyPr>
          <a:lstStyle/>
          <a:p>
            <a:r>
              <a:rPr lang="en-US" sz="2400" dirty="0" smtClean="0"/>
              <a:t>Lower ADR</a:t>
            </a:r>
            <a:endParaRPr lang="en-US" sz="2400" dirty="0"/>
          </a:p>
        </p:txBody>
      </p:sp>
    </p:spTree>
    <p:extLst>
      <p:ext uri="{BB962C8B-B14F-4D97-AF65-F5344CB8AC3E}">
        <p14:creationId xmlns:p14="http://schemas.microsoft.com/office/powerpoint/2010/main" val="154070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391400" cy="1200329"/>
          </a:xfrm>
          <a:prstGeom prst="rect">
            <a:avLst/>
          </a:prstGeom>
          <a:noFill/>
        </p:spPr>
        <p:txBody>
          <a:bodyPr wrap="square" rtlCol="0">
            <a:spAutoFit/>
          </a:bodyPr>
          <a:lstStyle/>
          <a:p>
            <a:r>
              <a:rPr lang="en-US" sz="7200" dirty="0" smtClean="0">
                <a:solidFill>
                  <a:schemeClr val="accent1"/>
                </a:solidFill>
              </a:rPr>
              <a:t>Problem Statement</a:t>
            </a:r>
            <a:endParaRPr lang="en-US" sz="7200" dirty="0">
              <a:solidFill>
                <a:schemeClr val="accent1"/>
              </a:solidFill>
            </a:endParaRPr>
          </a:p>
        </p:txBody>
      </p:sp>
      <p:cxnSp>
        <p:nvCxnSpPr>
          <p:cNvPr id="4" name="Straight Connector 3"/>
          <p:cNvCxnSpPr/>
          <p:nvPr/>
        </p:nvCxnSpPr>
        <p:spPr>
          <a:xfrm>
            <a:off x="0" y="182429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94855" y="2244436"/>
            <a:ext cx="4114800" cy="4524315"/>
          </a:xfrm>
          <a:prstGeom prst="rect">
            <a:avLst/>
          </a:prstGeom>
          <a:noFill/>
        </p:spPr>
        <p:txBody>
          <a:bodyPr wrap="square" rtlCol="0">
            <a:spAutoFit/>
          </a:bodyPr>
          <a:lstStyle/>
          <a:p>
            <a:r>
              <a:rPr lang="en-US" sz="3600" dirty="0" smtClean="0">
                <a:solidFill>
                  <a:srgbClr val="FFFF00"/>
                </a:solidFill>
              </a:rPr>
              <a:t>Manage Guest Data And Booking behavior Patterns To Device a Strategy For Hotels Revenue Management , Using Data Science And Machine Learning</a:t>
            </a:r>
            <a:endParaRPr lang="en-US" sz="3600" dirty="0">
              <a:solidFill>
                <a:srgbClr val="FFFF00"/>
              </a:solidFill>
            </a:endParaRPr>
          </a:p>
        </p:txBody>
      </p:sp>
    </p:spTree>
    <p:extLst>
      <p:ext uri="{BB962C8B-B14F-4D97-AF65-F5344CB8AC3E}">
        <p14:creationId xmlns:p14="http://schemas.microsoft.com/office/powerpoint/2010/main" val="29086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534400"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000" dirty="0" smtClean="0">
                <a:solidFill>
                  <a:schemeClr val="accent2"/>
                </a:solidFill>
              </a:rPr>
              <a:t>Where to get the Data</a:t>
            </a:r>
            <a:endParaRPr lang="en-US" sz="4000" dirty="0">
              <a:solidFill>
                <a:schemeClr val="accent2"/>
              </a:solidFill>
            </a:endParaRPr>
          </a:p>
        </p:txBody>
      </p:sp>
      <p:cxnSp>
        <p:nvCxnSpPr>
          <p:cNvPr id="4" name="Straight Connector 3"/>
          <p:cNvCxnSpPr/>
          <p:nvPr/>
        </p:nvCxnSpPr>
        <p:spPr>
          <a:xfrm>
            <a:off x="228600" y="1066800"/>
            <a:ext cx="86106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1000" y="1600200"/>
            <a:ext cx="5257800"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solidFill>
                  <a:schemeClr val="accent1"/>
                </a:solidFill>
              </a:rPr>
              <a:t>* The Data is Originally From the article Hotel Booking Demand Dataset, Written by </a:t>
            </a:r>
            <a:r>
              <a:rPr lang="en-US" sz="2000" dirty="0" err="1" smtClean="0">
                <a:solidFill>
                  <a:schemeClr val="accent1"/>
                </a:solidFill>
              </a:rPr>
              <a:t>Nuno</a:t>
            </a:r>
            <a:r>
              <a:rPr lang="en-US" sz="2000" dirty="0" smtClean="0">
                <a:solidFill>
                  <a:schemeClr val="accent1"/>
                </a:solidFill>
              </a:rPr>
              <a:t> </a:t>
            </a:r>
            <a:r>
              <a:rPr lang="en-US" sz="2000" dirty="0" err="1" smtClean="0">
                <a:solidFill>
                  <a:schemeClr val="accent1"/>
                </a:solidFill>
              </a:rPr>
              <a:t>Antonio,Ana</a:t>
            </a:r>
            <a:r>
              <a:rPr lang="en-US" sz="2000" dirty="0" smtClean="0">
                <a:solidFill>
                  <a:schemeClr val="accent1"/>
                </a:solidFill>
              </a:rPr>
              <a:t> Almeida, and Luis </a:t>
            </a:r>
            <a:r>
              <a:rPr lang="en-US" sz="2000" dirty="0" err="1" smtClean="0">
                <a:solidFill>
                  <a:schemeClr val="accent1"/>
                </a:solidFill>
              </a:rPr>
              <a:t>Nunes</a:t>
            </a:r>
            <a:r>
              <a:rPr lang="en-US" sz="2000" dirty="0" smtClean="0">
                <a:solidFill>
                  <a:schemeClr val="accent1"/>
                </a:solidFill>
              </a:rPr>
              <a:t> For Data In brief,Volume22,february 2019</a:t>
            </a:r>
            <a:endParaRPr lang="en-US" sz="2000" dirty="0">
              <a:solidFill>
                <a:schemeClr val="accent1"/>
              </a:solidFill>
            </a:endParaRPr>
          </a:p>
        </p:txBody>
      </p:sp>
      <p:sp>
        <p:nvSpPr>
          <p:cNvPr id="6" name="TextBox 5"/>
          <p:cNvSpPr txBox="1"/>
          <p:nvPr/>
        </p:nvSpPr>
        <p:spPr>
          <a:xfrm>
            <a:off x="228600" y="4038600"/>
            <a:ext cx="22860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solidFill>
                  <a:schemeClr val="accent2"/>
                </a:solidFill>
              </a:rPr>
              <a:t>Data Source:</a:t>
            </a:r>
            <a:endParaRPr lang="en-US" sz="2000" dirty="0">
              <a:solidFill>
                <a:schemeClr val="accent2"/>
              </a:solidFill>
            </a:endParaRPr>
          </a:p>
        </p:txBody>
      </p:sp>
      <p:sp>
        <p:nvSpPr>
          <p:cNvPr id="7" name="TextBox 6"/>
          <p:cNvSpPr txBox="1"/>
          <p:nvPr/>
        </p:nvSpPr>
        <p:spPr>
          <a:xfrm>
            <a:off x="228600" y="4800600"/>
            <a:ext cx="3048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Available On </a:t>
            </a:r>
            <a:r>
              <a:rPr lang="en-US" dirty="0" err="1" smtClean="0"/>
              <a:t>Kaggle</a:t>
            </a:r>
            <a:endParaRPr lang="en-US" dirty="0"/>
          </a:p>
        </p:txBody>
      </p:sp>
    </p:spTree>
    <p:extLst>
      <p:ext uri="{BB962C8B-B14F-4D97-AF65-F5344CB8AC3E}">
        <p14:creationId xmlns:p14="http://schemas.microsoft.com/office/powerpoint/2010/main" val="284386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6477000" cy="461665"/>
          </a:xfrm>
          <a:prstGeom prst="rect">
            <a:avLst/>
          </a:prstGeom>
          <a:noFill/>
        </p:spPr>
        <p:txBody>
          <a:bodyPr wrap="square" rtlCol="0">
            <a:spAutoFit/>
          </a:bodyPr>
          <a:lstStyle/>
          <a:p>
            <a:pPr algn="ctr"/>
            <a:r>
              <a:rPr lang="en-US" sz="2400" dirty="0" smtClean="0">
                <a:solidFill>
                  <a:schemeClr val="accent1"/>
                </a:solidFill>
              </a:rPr>
              <a:t>Types Of Given DataPoints</a:t>
            </a:r>
            <a:endParaRPr lang="en-US" sz="2400" dirty="0">
              <a:solidFill>
                <a:schemeClr val="accent1"/>
              </a:solidFill>
            </a:endParaRPr>
          </a:p>
        </p:txBody>
      </p:sp>
      <p:sp>
        <p:nvSpPr>
          <p:cNvPr id="3" name="TextBox 2"/>
          <p:cNvSpPr txBox="1"/>
          <p:nvPr/>
        </p:nvSpPr>
        <p:spPr>
          <a:xfrm>
            <a:off x="457200" y="974559"/>
            <a:ext cx="3048000" cy="523220"/>
          </a:xfrm>
          <a:prstGeom prst="rect">
            <a:avLst/>
          </a:prstGeom>
          <a:noFill/>
        </p:spPr>
        <p:txBody>
          <a:bodyPr wrap="square" rtlCol="0">
            <a:spAutoFit/>
          </a:bodyPr>
          <a:lstStyle/>
          <a:p>
            <a:pPr algn="ctr"/>
            <a:r>
              <a:rPr lang="en-US" sz="2800" dirty="0" smtClean="0">
                <a:solidFill>
                  <a:schemeClr val="accent2"/>
                </a:solidFill>
              </a:rPr>
              <a:t>Market Segment </a:t>
            </a:r>
            <a:endParaRPr lang="en-US" sz="2800" dirty="0">
              <a:solidFill>
                <a:schemeClr val="accent2"/>
              </a:solidFill>
            </a:endParaRPr>
          </a:p>
        </p:txBody>
      </p:sp>
      <p:sp>
        <p:nvSpPr>
          <p:cNvPr id="4" name="TextBox 3"/>
          <p:cNvSpPr txBox="1"/>
          <p:nvPr/>
        </p:nvSpPr>
        <p:spPr>
          <a:xfrm>
            <a:off x="426027" y="1671935"/>
            <a:ext cx="3962400" cy="923330"/>
          </a:xfrm>
          <a:prstGeom prst="rect">
            <a:avLst/>
          </a:prstGeom>
          <a:noFill/>
        </p:spPr>
        <p:txBody>
          <a:bodyPr wrap="square" rtlCol="0">
            <a:spAutoFit/>
          </a:bodyPr>
          <a:lstStyle/>
          <a:p>
            <a:r>
              <a:rPr lang="en-US" dirty="0" smtClean="0">
                <a:solidFill>
                  <a:srgbClr val="FFFF00"/>
                </a:solidFill>
              </a:rPr>
              <a:t>Offline And Online Source From  Where The Booking is Generated And Related Variables</a:t>
            </a:r>
            <a:endParaRPr lang="en-US" dirty="0">
              <a:solidFill>
                <a:srgbClr val="FFFF00"/>
              </a:solidFill>
            </a:endParaRPr>
          </a:p>
        </p:txBody>
      </p:sp>
      <p:sp>
        <p:nvSpPr>
          <p:cNvPr id="5" name="TextBox 4"/>
          <p:cNvSpPr txBox="1"/>
          <p:nvPr/>
        </p:nvSpPr>
        <p:spPr>
          <a:xfrm>
            <a:off x="971550" y="2752635"/>
            <a:ext cx="3543299" cy="461665"/>
          </a:xfrm>
          <a:prstGeom prst="rect">
            <a:avLst/>
          </a:prstGeom>
          <a:noFill/>
        </p:spPr>
        <p:txBody>
          <a:bodyPr wrap="square" rtlCol="0">
            <a:spAutoFit/>
          </a:bodyPr>
          <a:lstStyle/>
          <a:p>
            <a:r>
              <a:rPr lang="en-US" sz="2400" dirty="0" smtClean="0">
                <a:solidFill>
                  <a:schemeClr val="accent2"/>
                </a:solidFill>
              </a:rPr>
              <a:t>Hotel Revenue</a:t>
            </a:r>
            <a:endParaRPr lang="en-US" sz="2400" dirty="0">
              <a:solidFill>
                <a:schemeClr val="accent2"/>
              </a:solidFill>
            </a:endParaRPr>
          </a:p>
        </p:txBody>
      </p:sp>
      <p:sp>
        <p:nvSpPr>
          <p:cNvPr id="6" name="TextBox 5"/>
          <p:cNvSpPr txBox="1"/>
          <p:nvPr/>
        </p:nvSpPr>
        <p:spPr>
          <a:xfrm>
            <a:off x="1032163" y="3325091"/>
            <a:ext cx="3124200" cy="369332"/>
          </a:xfrm>
          <a:prstGeom prst="rect">
            <a:avLst/>
          </a:prstGeom>
          <a:noFill/>
        </p:spPr>
        <p:txBody>
          <a:bodyPr wrap="square" rtlCol="0">
            <a:spAutoFit/>
          </a:bodyPr>
          <a:lstStyle/>
          <a:p>
            <a:r>
              <a:rPr lang="en-US" dirty="0" smtClean="0">
                <a:solidFill>
                  <a:srgbClr val="FFFF00"/>
                </a:solidFill>
              </a:rPr>
              <a:t>City Or Resort Hotel, Adr Etc.</a:t>
            </a:r>
            <a:endParaRPr lang="en-US" dirty="0">
              <a:solidFill>
                <a:srgbClr val="FFFF00"/>
              </a:solidFill>
            </a:endParaRPr>
          </a:p>
        </p:txBody>
      </p:sp>
      <p:sp>
        <p:nvSpPr>
          <p:cNvPr id="7" name="TextBox 6"/>
          <p:cNvSpPr txBox="1"/>
          <p:nvPr/>
        </p:nvSpPr>
        <p:spPr>
          <a:xfrm>
            <a:off x="304800" y="3886200"/>
            <a:ext cx="2438400" cy="461665"/>
          </a:xfrm>
          <a:prstGeom prst="rect">
            <a:avLst/>
          </a:prstGeom>
          <a:noFill/>
        </p:spPr>
        <p:txBody>
          <a:bodyPr wrap="square" rtlCol="0">
            <a:spAutoFit/>
          </a:bodyPr>
          <a:lstStyle/>
          <a:p>
            <a:r>
              <a:rPr lang="en-US" sz="2400" dirty="0" smtClean="0">
                <a:solidFill>
                  <a:schemeClr val="accent2"/>
                </a:solidFill>
              </a:rPr>
              <a:t>Customer Related </a:t>
            </a:r>
            <a:endParaRPr lang="en-US" sz="2400" dirty="0">
              <a:solidFill>
                <a:schemeClr val="accent2"/>
              </a:solidFill>
            </a:endParaRPr>
          </a:p>
        </p:txBody>
      </p:sp>
      <p:sp>
        <p:nvSpPr>
          <p:cNvPr id="8" name="TextBox 7"/>
          <p:cNvSpPr txBox="1"/>
          <p:nvPr/>
        </p:nvSpPr>
        <p:spPr>
          <a:xfrm>
            <a:off x="124690" y="4359809"/>
            <a:ext cx="4066309" cy="923330"/>
          </a:xfrm>
          <a:prstGeom prst="rect">
            <a:avLst/>
          </a:prstGeom>
          <a:noFill/>
        </p:spPr>
        <p:txBody>
          <a:bodyPr wrap="square" rtlCol="0">
            <a:spAutoFit/>
          </a:bodyPr>
          <a:lstStyle/>
          <a:p>
            <a:r>
              <a:rPr lang="en-US" dirty="0" smtClean="0">
                <a:solidFill>
                  <a:srgbClr val="FFFF00"/>
                </a:solidFill>
              </a:rPr>
              <a:t>Variables Describing the data types of customer based on stay,whether returning,accompanied by how many </a:t>
            </a:r>
            <a:r>
              <a:rPr lang="en-US" dirty="0">
                <a:solidFill>
                  <a:srgbClr val="FFFF00"/>
                </a:solidFill>
              </a:rPr>
              <a:t>e</a:t>
            </a:r>
            <a:r>
              <a:rPr lang="en-US" dirty="0" smtClean="0">
                <a:solidFill>
                  <a:srgbClr val="FFFF00"/>
                </a:solidFill>
              </a:rPr>
              <a:t>tc.</a:t>
            </a:r>
            <a:endParaRPr lang="en-US" dirty="0">
              <a:solidFill>
                <a:srgbClr val="FFFF00"/>
              </a:solidFill>
            </a:endParaRPr>
          </a:p>
        </p:txBody>
      </p:sp>
      <p:sp>
        <p:nvSpPr>
          <p:cNvPr id="10" name="TextBox 9"/>
          <p:cNvSpPr txBox="1"/>
          <p:nvPr/>
        </p:nvSpPr>
        <p:spPr>
          <a:xfrm>
            <a:off x="365413" y="5421684"/>
            <a:ext cx="3368387" cy="461665"/>
          </a:xfrm>
          <a:prstGeom prst="rect">
            <a:avLst/>
          </a:prstGeom>
          <a:noFill/>
        </p:spPr>
        <p:txBody>
          <a:bodyPr wrap="square" rtlCol="0">
            <a:spAutoFit/>
          </a:bodyPr>
          <a:lstStyle/>
          <a:p>
            <a:r>
              <a:rPr lang="en-US" sz="2400" dirty="0" smtClean="0">
                <a:solidFill>
                  <a:schemeClr val="accent2"/>
                </a:solidFill>
              </a:rPr>
              <a:t>Cancellation History</a:t>
            </a:r>
            <a:endParaRPr lang="en-US" sz="2400" dirty="0">
              <a:solidFill>
                <a:schemeClr val="accent2"/>
              </a:solidFill>
            </a:endParaRPr>
          </a:p>
        </p:txBody>
      </p:sp>
      <p:sp>
        <p:nvSpPr>
          <p:cNvPr id="11" name="TextBox 10"/>
          <p:cNvSpPr txBox="1"/>
          <p:nvPr/>
        </p:nvSpPr>
        <p:spPr>
          <a:xfrm>
            <a:off x="304800" y="6019800"/>
            <a:ext cx="4800600" cy="369332"/>
          </a:xfrm>
          <a:prstGeom prst="rect">
            <a:avLst/>
          </a:prstGeom>
          <a:noFill/>
        </p:spPr>
        <p:txBody>
          <a:bodyPr wrap="square" rtlCol="0">
            <a:spAutoFit/>
          </a:bodyPr>
          <a:lstStyle/>
          <a:p>
            <a:r>
              <a:rPr lang="en-US" dirty="0" smtClean="0">
                <a:solidFill>
                  <a:srgbClr val="FFFF00"/>
                </a:solidFill>
              </a:rPr>
              <a:t>Has their Been Cancellation Made </a:t>
            </a:r>
            <a:r>
              <a:rPr lang="en-US" dirty="0" err="1" smtClean="0">
                <a:solidFill>
                  <a:srgbClr val="FFFF00"/>
                </a:solidFill>
              </a:rPr>
              <a:t>Earkier</a:t>
            </a:r>
            <a:r>
              <a:rPr lang="en-US" dirty="0" smtClean="0">
                <a:solidFill>
                  <a:srgbClr val="FFFF00"/>
                </a:solidFill>
              </a:rPr>
              <a:t>? </a:t>
            </a:r>
            <a:r>
              <a:rPr lang="en-US" dirty="0" err="1" smtClean="0">
                <a:solidFill>
                  <a:srgbClr val="FFFF00"/>
                </a:solidFill>
              </a:rPr>
              <a:t>etc</a:t>
            </a:r>
            <a:endParaRPr lang="en-US" dirty="0">
              <a:solidFill>
                <a:srgbClr val="FFFF00"/>
              </a:solidFill>
            </a:endParaRPr>
          </a:p>
        </p:txBody>
      </p:sp>
    </p:spTree>
    <p:extLst>
      <p:ext uri="{BB962C8B-B14F-4D97-AF65-F5344CB8AC3E}">
        <p14:creationId xmlns:p14="http://schemas.microsoft.com/office/powerpoint/2010/main" val="367747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14650" y="105959"/>
            <a:ext cx="3467100" cy="523220"/>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800" dirty="0" smtClean="0">
                <a:solidFill>
                  <a:schemeClr val="accent1"/>
                </a:solidFill>
              </a:rPr>
              <a:t>Data Description</a:t>
            </a:r>
            <a:endParaRPr lang="en-US" sz="2800" dirty="0">
              <a:solidFill>
                <a:schemeClr val="accent1"/>
              </a:solidFill>
            </a:endParaRPr>
          </a:p>
        </p:txBody>
      </p:sp>
      <p:sp>
        <p:nvSpPr>
          <p:cNvPr id="4" name="TextBox 3"/>
          <p:cNvSpPr txBox="1"/>
          <p:nvPr/>
        </p:nvSpPr>
        <p:spPr>
          <a:xfrm>
            <a:off x="103909" y="914400"/>
            <a:ext cx="8915400" cy="6186309"/>
          </a:xfrm>
          <a:prstGeom prst="rect">
            <a:avLst/>
          </a:prstGeom>
          <a:noFill/>
        </p:spPr>
        <p:txBody>
          <a:bodyPr wrap="square" rtlCol="0">
            <a:spAutoFit/>
          </a:bodyPr>
          <a:lstStyle/>
          <a:p>
            <a:pPr marL="285750" indent="-285750">
              <a:buFont typeface="Arial" pitchFamily="34" charset="0"/>
              <a:buChar char="•"/>
            </a:pPr>
            <a:r>
              <a:rPr lang="en-US" dirty="0" smtClean="0">
                <a:solidFill>
                  <a:srgbClr val="FFC000"/>
                </a:solidFill>
              </a:rPr>
              <a:t>1.hotel (</a:t>
            </a:r>
            <a:r>
              <a:rPr lang="en-US" dirty="0" err="1" smtClean="0">
                <a:solidFill>
                  <a:srgbClr val="FFC000"/>
                </a:solidFill>
              </a:rPr>
              <a:t>str</a:t>
            </a:r>
            <a:r>
              <a:rPr lang="en-US" dirty="0" smtClean="0">
                <a:solidFill>
                  <a:srgbClr val="FFC000"/>
                </a:solidFill>
              </a:rPr>
              <a:t>) - Hotel (H1 = Resort Hotel or H2 = City Hotel) </a:t>
            </a:r>
          </a:p>
          <a:p>
            <a:pPr marL="285750" indent="-285750">
              <a:buFont typeface="Arial" pitchFamily="34" charset="0"/>
              <a:buChar char="•"/>
            </a:pPr>
            <a:r>
              <a:rPr lang="en-US" dirty="0" smtClean="0">
                <a:solidFill>
                  <a:srgbClr val="FFC000"/>
                </a:solidFill>
              </a:rPr>
              <a:t>2.lead_time (</a:t>
            </a:r>
            <a:r>
              <a:rPr lang="en-US" dirty="0" err="1" smtClean="0">
                <a:solidFill>
                  <a:srgbClr val="FFC000"/>
                </a:solidFill>
              </a:rPr>
              <a:t>int</a:t>
            </a:r>
            <a:r>
              <a:rPr lang="en-US" dirty="0" smtClean="0">
                <a:solidFill>
                  <a:srgbClr val="FFC000"/>
                </a:solidFill>
              </a:rPr>
              <a:t>) - Number of days that elapsed between the entering date of the booking into the PMS and the arrival date 3.arrival_date_year (</a:t>
            </a:r>
            <a:r>
              <a:rPr lang="en-US" dirty="0" err="1" smtClean="0">
                <a:solidFill>
                  <a:srgbClr val="FFC000"/>
                </a:solidFill>
              </a:rPr>
              <a:t>int</a:t>
            </a:r>
            <a:r>
              <a:rPr lang="en-US" dirty="0" smtClean="0">
                <a:solidFill>
                  <a:srgbClr val="FFC000"/>
                </a:solidFill>
              </a:rPr>
              <a:t>) - Year of arrival date</a:t>
            </a:r>
          </a:p>
          <a:p>
            <a:pPr marL="285750" indent="-285750">
              <a:buFont typeface="Arial" pitchFamily="34" charset="0"/>
              <a:buChar char="•"/>
            </a:pPr>
            <a:r>
              <a:rPr lang="en-US" dirty="0" smtClean="0">
                <a:solidFill>
                  <a:srgbClr val="FFC000"/>
                </a:solidFill>
              </a:rPr>
              <a:t>4.arrival_date_month (</a:t>
            </a:r>
            <a:r>
              <a:rPr lang="en-US" dirty="0" err="1" smtClean="0">
                <a:solidFill>
                  <a:srgbClr val="FFC000"/>
                </a:solidFill>
              </a:rPr>
              <a:t>str</a:t>
            </a:r>
            <a:r>
              <a:rPr lang="en-US" dirty="0" smtClean="0">
                <a:solidFill>
                  <a:srgbClr val="FFC000"/>
                </a:solidFill>
              </a:rPr>
              <a:t>) - Month of arrival date</a:t>
            </a:r>
          </a:p>
          <a:p>
            <a:pPr marL="285750" indent="-285750">
              <a:buFont typeface="Arial" pitchFamily="34" charset="0"/>
              <a:buChar char="•"/>
            </a:pPr>
            <a:r>
              <a:rPr lang="en-US" dirty="0" smtClean="0">
                <a:solidFill>
                  <a:srgbClr val="FFC000"/>
                </a:solidFill>
              </a:rPr>
              <a:t>5.arrival_date_week_number (</a:t>
            </a:r>
            <a:r>
              <a:rPr lang="en-US" dirty="0" err="1" smtClean="0">
                <a:solidFill>
                  <a:srgbClr val="FFC000"/>
                </a:solidFill>
              </a:rPr>
              <a:t>int</a:t>
            </a:r>
            <a:r>
              <a:rPr lang="en-US" dirty="0" smtClean="0">
                <a:solidFill>
                  <a:srgbClr val="FFC000"/>
                </a:solidFill>
              </a:rPr>
              <a:t>) - Week number of year for arrival date </a:t>
            </a:r>
          </a:p>
          <a:p>
            <a:pPr marL="285750" indent="-285750">
              <a:buFont typeface="Arial" pitchFamily="34" charset="0"/>
              <a:buChar char="•"/>
            </a:pPr>
            <a:r>
              <a:rPr lang="en-US" dirty="0" smtClean="0">
                <a:solidFill>
                  <a:srgbClr val="FFC000"/>
                </a:solidFill>
              </a:rPr>
              <a:t>6.arrival_date_day_of_month (</a:t>
            </a:r>
            <a:r>
              <a:rPr lang="en-US" dirty="0" err="1" smtClean="0">
                <a:solidFill>
                  <a:srgbClr val="FFC000"/>
                </a:solidFill>
              </a:rPr>
              <a:t>int</a:t>
            </a:r>
            <a:r>
              <a:rPr lang="en-US" dirty="0" smtClean="0">
                <a:solidFill>
                  <a:srgbClr val="FFC000"/>
                </a:solidFill>
              </a:rPr>
              <a:t>) - Day of arrival date</a:t>
            </a:r>
          </a:p>
          <a:p>
            <a:pPr marL="285750" indent="-285750">
              <a:buFont typeface="Arial" pitchFamily="34" charset="0"/>
              <a:buChar char="•"/>
            </a:pPr>
            <a:r>
              <a:rPr lang="en-US" dirty="0" smtClean="0">
                <a:solidFill>
                  <a:srgbClr val="FFC000"/>
                </a:solidFill>
              </a:rPr>
              <a:t>7.stays_in_weekend_nights (</a:t>
            </a:r>
            <a:r>
              <a:rPr lang="en-US" dirty="0" err="1" smtClean="0">
                <a:solidFill>
                  <a:srgbClr val="FFC000"/>
                </a:solidFill>
              </a:rPr>
              <a:t>int</a:t>
            </a:r>
            <a:r>
              <a:rPr lang="en-US" dirty="0" smtClean="0">
                <a:solidFill>
                  <a:srgbClr val="FFC000"/>
                </a:solidFill>
              </a:rPr>
              <a:t>) - Number of weekend nights (Saturday or Sunday) the guest stayed or booked to stay at the hotel </a:t>
            </a:r>
          </a:p>
          <a:p>
            <a:pPr marL="285750" indent="-285750">
              <a:buFont typeface="Arial" pitchFamily="34" charset="0"/>
              <a:buChar char="•"/>
            </a:pPr>
            <a:r>
              <a:rPr lang="en-US" dirty="0" smtClean="0">
                <a:solidFill>
                  <a:srgbClr val="FFC000"/>
                </a:solidFill>
              </a:rPr>
              <a:t>8.stays_in_week_nights (</a:t>
            </a:r>
            <a:r>
              <a:rPr lang="en-US" dirty="0" err="1" smtClean="0">
                <a:solidFill>
                  <a:srgbClr val="FFC000"/>
                </a:solidFill>
              </a:rPr>
              <a:t>int</a:t>
            </a:r>
            <a:r>
              <a:rPr lang="en-US" dirty="0" smtClean="0">
                <a:solidFill>
                  <a:srgbClr val="FFC000"/>
                </a:solidFill>
              </a:rPr>
              <a:t>) - Number of week nights (Monday to Friday) the guest stayed or booked to stay at the hotel 9.adults (</a:t>
            </a:r>
            <a:r>
              <a:rPr lang="en-US" dirty="0" err="1" smtClean="0">
                <a:solidFill>
                  <a:srgbClr val="FFC000"/>
                </a:solidFill>
              </a:rPr>
              <a:t>int</a:t>
            </a:r>
            <a:r>
              <a:rPr lang="en-US" dirty="0" smtClean="0">
                <a:solidFill>
                  <a:srgbClr val="FFC000"/>
                </a:solidFill>
              </a:rPr>
              <a:t>) - Number of adults </a:t>
            </a:r>
          </a:p>
          <a:p>
            <a:pPr marL="285750" indent="-285750">
              <a:buFont typeface="Arial" pitchFamily="34" charset="0"/>
              <a:buChar char="•"/>
            </a:pPr>
            <a:r>
              <a:rPr lang="en-US" dirty="0" smtClean="0">
                <a:solidFill>
                  <a:srgbClr val="FFC000"/>
                </a:solidFill>
              </a:rPr>
              <a:t>10.children (float) - Number of children </a:t>
            </a:r>
          </a:p>
          <a:p>
            <a:pPr marL="285750" indent="-285750">
              <a:buFont typeface="Arial" pitchFamily="34" charset="0"/>
              <a:buChar char="•"/>
            </a:pPr>
            <a:r>
              <a:rPr lang="en-US" dirty="0" smtClean="0">
                <a:solidFill>
                  <a:srgbClr val="FFC000"/>
                </a:solidFill>
              </a:rPr>
              <a:t>11.babies (</a:t>
            </a:r>
            <a:r>
              <a:rPr lang="en-US" dirty="0" err="1" smtClean="0">
                <a:solidFill>
                  <a:srgbClr val="FFC000"/>
                </a:solidFill>
              </a:rPr>
              <a:t>int</a:t>
            </a:r>
            <a:r>
              <a:rPr lang="en-US" dirty="0" smtClean="0">
                <a:solidFill>
                  <a:srgbClr val="FFC000"/>
                </a:solidFill>
              </a:rPr>
              <a:t>) - Number of babies</a:t>
            </a:r>
          </a:p>
          <a:p>
            <a:pPr marL="285750" indent="-285750">
              <a:buFont typeface="Arial" pitchFamily="34" charset="0"/>
              <a:buChar char="•"/>
            </a:pPr>
            <a:r>
              <a:rPr lang="en-US" dirty="0" smtClean="0">
                <a:solidFill>
                  <a:srgbClr val="FFC000"/>
                </a:solidFill>
              </a:rPr>
              <a:t>12.meal (</a:t>
            </a:r>
            <a:r>
              <a:rPr lang="en-US" dirty="0" err="1" smtClean="0">
                <a:solidFill>
                  <a:srgbClr val="FFC000"/>
                </a:solidFill>
              </a:rPr>
              <a:t>str</a:t>
            </a:r>
            <a:r>
              <a:rPr lang="en-US" dirty="0" smtClean="0">
                <a:solidFill>
                  <a:srgbClr val="FFC000"/>
                </a:solidFill>
              </a:rPr>
              <a:t>) - Type of meal booked. Categories are presented in standard hospitality meal packages: (Undefined/SC = no meal package, BB = Bed &amp; Breakfast, HB = Half board – breakfast and one other meal - usually dinner, FB = Full board – breakfast, lunch and dinner) </a:t>
            </a:r>
          </a:p>
          <a:p>
            <a:pPr marL="285750" indent="-285750">
              <a:buFont typeface="Arial" pitchFamily="34" charset="0"/>
              <a:buChar char="•"/>
            </a:pPr>
            <a:r>
              <a:rPr lang="en-US" dirty="0" smtClean="0">
                <a:solidFill>
                  <a:srgbClr val="FFC000"/>
                </a:solidFill>
              </a:rPr>
              <a:t>13.country (</a:t>
            </a:r>
            <a:r>
              <a:rPr lang="en-US" dirty="0" err="1" smtClean="0">
                <a:solidFill>
                  <a:srgbClr val="FFC000"/>
                </a:solidFill>
              </a:rPr>
              <a:t>str</a:t>
            </a:r>
            <a:r>
              <a:rPr lang="en-US" dirty="0" smtClean="0">
                <a:solidFill>
                  <a:srgbClr val="FFC000"/>
                </a:solidFill>
              </a:rPr>
              <a:t>) - Country of origin. Categories are represented in the ISO 3155–3:2013 format </a:t>
            </a:r>
          </a:p>
          <a:p>
            <a:pPr marL="285750" indent="-285750">
              <a:buFont typeface="Arial" pitchFamily="34" charset="0"/>
              <a:buChar char="•"/>
            </a:pPr>
            <a:r>
              <a:rPr lang="en-US" dirty="0" smtClean="0">
                <a:solidFill>
                  <a:srgbClr val="FFC000"/>
                </a:solidFill>
              </a:rPr>
              <a:t>14.market_segment (</a:t>
            </a:r>
            <a:r>
              <a:rPr lang="en-US" dirty="0" err="1" smtClean="0">
                <a:solidFill>
                  <a:srgbClr val="FFC000"/>
                </a:solidFill>
              </a:rPr>
              <a:t>str</a:t>
            </a:r>
            <a:r>
              <a:rPr lang="en-US" dirty="0" smtClean="0">
                <a:solidFill>
                  <a:srgbClr val="FFC000"/>
                </a:solidFill>
              </a:rPr>
              <a:t>) - Market segment designation (TA = Travel Agents, TO = Tour Operators)</a:t>
            </a:r>
          </a:p>
          <a:p>
            <a:pPr marL="285750" indent="-285750">
              <a:buFont typeface="Arial" pitchFamily="34" charset="0"/>
              <a:buChar char="•"/>
            </a:pPr>
            <a:r>
              <a:rPr lang="en-US" dirty="0" smtClean="0">
                <a:solidFill>
                  <a:srgbClr val="FFC000"/>
                </a:solidFill>
              </a:rPr>
              <a:t>15.distribution_channel (</a:t>
            </a:r>
            <a:r>
              <a:rPr lang="en-US" dirty="0" err="1" smtClean="0">
                <a:solidFill>
                  <a:srgbClr val="FFC000"/>
                </a:solidFill>
              </a:rPr>
              <a:t>str</a:t>
            </a:r>
            <a:r>
              <a:rPr lang="en-US" dirty="0" smtClean="0">
                <a:solidFill>
                  <a:srgbClr val="FFC000"/>
                </a:solidFill>
              </a:rPr>
              <a:t>) - Booking distribution channel (TA = Travel Agents, TO = Tour Operators)</a:t>
            </a:r>
            <a:endParaRPr lang="en-US" dirty="0">
              <a:solidFill>
                <a:srgbClr val="FFC000"/>
              </a:solidFill>
            </a:endParaRPr>
          </a:p>
        </p:txBody>
      </p:sp>
    </p:spTree>
    <p:extLst>
      <p:ext uri="{BB962C8B-B14F-4D97-AF65-F5344CB8AC3E}">
        <p14:creationId xmlns:p14="http://schemas.microsoft.com/office/powerpoint/2010/main" val="406821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4650" y="105959"/>
            <a:ext cx="3467100" cy="523220"/>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sz="2800" dirty="0" smtClean="0">
                <a:solidFill>
                  <a:schemeClr val="accent1"/>
                </a:solidFill>
              </a:rPr>
              <a:t>Data Description</a:t>
            </a:r>
            <a:endParaRPr lang="en-US" sz="2800" dirty="0">
              <a:solidFill>
                <a:schemeClr val="accent1"/>
              </a:solidFill>
            </a:endParaRPr>
          </a:p>
        </p:txBody>
      </p:sp>
      <p:sp>
        <p:nvSpPr>
          <p:cNvPr id="5" name="TextBox 4"/>
          <p:cNvSpPr txBox="1"/>
          <p:nvPr/>
        </p:nvSpPr>
        <p:spPr>
          <a:xfrm>
            <a:off x="152400" y="1143001"/>
            <a:ext cx="8915400" cy="5632311"/>
          </a:xfrm>
          <a:prstGeom prst="rect">
            <a:avLst/>
          </a:prstGeom>
          <a:noFill/>
        </p:spPr>
        <p:txBody>
          <a:bodyPr wrap="square" rtlCol="0">
            <a:spAutoFit/>
          </a:bodyPr>
          <a:lstStyle/>
          <a:p>
            <a:pPr marL="285750" indent="-285750">
              <a:buFont typeface="Arial" pitchFamily="34" charset="0"/>
              <a:buChar char="•"/>
            </a:pPr>
            <a:r>
              <a:rPr lang="en-US" dirty="0" smtClean="0">
                <a:solidFill>
                  <a:srgbClr val="FFC000"/>
                </a:solidFill>
              </a:rPr>
              <a:t>16.is_repeated_guest (</a:t>
            </a:r>
            <a:r>
              <a:rPr lang="en-US" dirty="0" err="1" smtClean="0">
                <a:solidFill>
                  <a:srgbClr val="FFC000"/>
                </a:solidFill>
              </a:rPr>
              <a:t>int</a:t>
            </a:r>
            <a:r>
              <a:rPr lang="en-US" dirty="0" smtClean="0">
                <a:solidFill>
                  <a:srgbClr val="FFC000"/>
                </a:solidFill>
              </a:rPr>
              <a:t>) - Value indicating if the booking name was from a repeated guest (1) or not (0) </a:t>
            </a:r>
          </a:p>
          <a:p>
            <a:pPr marL="285750" indent="-285750">
              <a:buFont typeface="Arial" pitchFamily="34" charset="0"/>
              <a:buChar char="•"/>
            </a:pPr>
            <a:r>
              <a:rPr lang="en-US" dirty="0" smtClean="0">
                <a:solidFill>
                  <a:srgbClr val="FFC000"/>
                </a:solidFill>
              </a:rPr>
              <a:t>17.previous_cancellations (</a:t>
            </a:r>
            <a:r>
              <a:rPr lang="en-US" dirty="0" err="1" smtClean="0">
                <a:solidFill>
                  <a:srgbClr val="FFC000"/>
                </a:solidFill>
              </a:rPr>
              <a:t>int</a:t>
            </a:r>
            <a:r>
              <a:rPr lang="en-US" dirty="0" smtClean="0">
                <a:solidFill>
                  <a:srgbClr val="FFC000"/>
                </a:solidFill>
              </a:rPr>
              <a:t>) - Number of previous bookings that were cancelled by the customer prior to the current booking</a:t>
            </a:r>
          </a:p>
          <a:p>
            <a:pPr marL="285750" indent="-285750">
              <a:buFont typeface="Arial" pitchFamily="34" charset="0"/>
              <a:buChar char="•"/>
            </a:pPr>
            <a:r>
              <a:rPr lang="en-US" dirty="0" smtClean="0">
                <a:solidFill>
                  <a:srgbClr val="FFC000"/>
                </a:solidFill>
              </a:rPr>
              <a:t>18.previous_bookings_not_canceled (</a:t>
            </a:r>
            <a:r>
              <a:rPr lang="en-US" dirty="0" err="1" smtClean="0">
                <a:solidFill>
                  <a:srgbClr val="FFC000"/>
                </a:solidFill>
              </a:rPr>
              <a:t>int</a:t>
            </a:r>
            <a:r>
              <a:rPr lang="en-US" dirty="0" smtClean="0">
                <a:solidFill>
                  <a:srgbClr val="FFC000"/>
                </a:solidFill>
              </a:rPr>
              <a:t>) - Number of previous bookings not cancelled by the customer prior to the current booking</a:t>
            </a:r>
          </a:p>
          <a:p>
            <a:pPr marL="285750" indent="-285750">
              <a:buFont typeface="Arial" pitchFamily="34" charset="0"/>
              <a:buChar char="•"/>
            </a:pPr>
            <a:r>
              <a:rPr lang="en-US" dirty="0" smtClean="0">
                <a:solidFill>
                  <a:srgbClr val="FFC000"/>
                </a:solidFill>
              </a:rPr>
              <a:t>19.reserved_room_type (</a:t>
            </a:r>
            <a:r>
              <a:rPr lang="en-US" dirty="0" err="1" smtClean="0">
                <a:solidFill>
                  <a:srgbClr val="FFC000"/>
                </a:solidFill>
              </a:rPr>
              <a:t>str</a:t>
            </a:r>
            <a:r>
              <a:rPr lang="en-US" dirty="0" smtClean="0">
                <a:solidFill>
                  <a:srgbClr val="FFC000"/>
                </a:solidFill>
              </a:rPr>
              <a:t>) - Code of room type reserved. Code is presented instead of designation for anonymity reasons 20.assigned_room_type (</a:t>
            </a:r>
            <a:r>
              <a:rPr lang="en-US" dirty="0" err="1" smtClean="0">
                <a:solidFill>
                  <a:srgbClr val="FFC000"/>
                </a:solidFill>
              </a:rPr>
              <a:t>str</a:t>
            </a:r>
            <a:r>
              <a:rPr lang="en-US" dirty="0" smtClean="0">
                <a:solidFill>
                  <a:srgbClr val="FFC000"/>
                </a:solidFill>
              </a:rPr>
              <a:t>) - Code for the type of room assigned to the booking. Sometimes the assigned room type differs from the reserved room type due to hotel operation reasons (e.g. overbooking) or by customer request. Code is presented instead of designation for </a:t>
            </a:r>
            <a:r>
              <a:rPr lang="en-US" dirty="0" err="1" smtClean="0">
                <a:solidFill>
                  <a:srgbClr val="FFC000"/>
                </a:solidFill>
              </a:rPr>
              <a:t>anonnymity</a:t>
            </a:r>
            <a:r>
              <a:rPr lang="en-US" dirty="0" smtClean="0">
                <a:solidFill>
                  <a:srgbClr val="FFC000"/>
                </a:solidFill>
              </a:rPr>
              <a:t> reasons</a:t>
            </a:r>
          </a:p>
          <a:p>
            <a:pPr marL="285750" indent="-285750">
              <a:buFont typeface="Arial" pitchFamily="34" charset="0"/>
              <a:buChar char="•"/>
            </a:pPr>
            <a:r>
              <a:rPr lang="en-US" dirty="0" smtClean="0">
                <a:solidFill>
                  <a:srgbClr val="FFC000"/>
                </a:solidFill>
              </a:rPr>
              <a:t>21.booking_changes (</a:t>
            </a:r>
            <a:r>
              <a:rPr lang="en-US" dirty="0" err="1" smtClean="0">
                <a:solidFill>
                  <a:srgbClr val="FFC000"/>
                </a:solidFill>
              </a:rPr>
              <a:t>int</a:t>
            </a:r>
            <a:r>
              <a:rPr lang="en-US" dirty="0" smtClean="0">
                <a:solidFill>
                  <a:srgbClr val="FFC000"/>
                </a:solidFill>
              </a:rPr>
              <a:t>) - Number of changes/amendments made to the booking from the moment the booking was entered on the PMS until the moment of check-in or cancellation </a:t>
            </a:r>
          </a:p>
          <a:p>
            <a:pPr marL="285750" indent="-285750">
              <a:buFont typeface="Arial" pitchFamily="34" charset="0"/>
              <a:buChar char="•"/>
            </a:pPr>
            <a:r>
              <a:rPr lang="en-US" dirty="0" smtClean="0">
                <a:solidFill>
                  <a:srgbClr val="FFC000"/>
                </a:solidFill>
              </a:rPr>
              <a:t>22.deposit_type (</a:t>
            </a:r>
            <a:r>
              <a:rPr lang="en-US" dirty="0" err="1" smtClean="0">
                <a:solidFill>
                  <a:srgbClr val="FFC000"/>
                </a:solidFill>
              </a:rPr>
              <a:t>str</a:t>
            </a:r>
            <a:r>
              <a:rPr lang="en-US" dirty="0" smtClean="0">
                <a:solidFill>
                  <a:srgbClr val="FFC000"/>
                </a:solidFill>
              </a:rPr>
              <a:t>) - Indication on if the customer made a deposit to guarantee the booking. This variable can assume three categories: (No Deposit = no deposit was made, Non Refund = a deposit was made in the value of the total stay cost, Refundable = a deposit was made with a value under the total cost of stay) </a:t>
            </a:r>
          </a:p>
          <a:p>
            <a:pPr marL="285750" indent="-285750">
              <a:buFont typeface="Arial" pitchFamily="34" charset="0"/>
              <a:buChar char="•"/>
            </a:pPr>
            <a:r>
              <a:rPr lang="en-US" dirty="0" smtClean="0">
                <a:solidFill>
                  <a:srgbClr val="FFC000"/>
                </a:solidFill>
              </a:rPr>
              <a:t>23.agent (float) - ID of the travel agency that made the booking </a:t>
            </a:r>
          </a:p>
          <a:p>
            <a:pPr marL="285750" indent="-285750">
              <a:buFont typeface="Arial" pitchFamily="34" charset="0"/>
              <a:buChar char="•"/>
            </a:pPr>
            <a:r>
              <a:rPr lang="en-US" dirty="0" smtClean="0">
                <a:solidFill>
                  <a:srgbClr val="FFC000"/>
                </a:solidFill>
              </a:rPr>
              <a:t>24.company (float) - ID of the company/entity that made the booking or responsible for paying the booking. ID is presented instead of designation for anonymity reasons </a:t>
            </a:r>
            <a:endParaRPr lang="en-US" dirty="0">
              <a:solidFill>
                <a:srgbClr val="FFC000"/>
              </a:solidFill>
            </a:endParaRPr>
          </a:p>
        </p:txBody>
      </p:sp>
    </p:spTree>
    <p:extLst>
      <p:ext uri="{BB962C8B-B14F-4D97-AF65-F5344CB8AC3E}">
        <p14:creationId xmlns:p14="http://schemas.microsoft.com/office/powerpoint/2010/main" val="242153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381000"/>
            <a:ext cx="342900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smtClean="0">
                <a:solidFill>
                  <a:schemeClr val="accent1"/>
                </a:solidFill>
              </a:rPr>
              <a:t>Business Questions</a:t>
            </a:r>
            <a:endParaRPr lang="en-US" sz="2800" dirty="0">
              <a:solidFill>
                <a:schemeClr val="accent1"/>
              </a:solidFill>
            </a:endParaRPr>
          </a:p>
        </p:txBody>
      </p:sp>
      <p:sp>
        <p:nvSpPr>
          <p:cNvPr id="4" name="TextBox 3"/>
          <p:cNvSpPr txBox="1"/>
          <p:nvPr/>
        </p:nvSpPr>
        <p:spPr>
          <a:xfrm>
            <a:off x="304800" y="1600200"/>
            <a:ext cx="8305800" cy="4616648"/>
          </a:xfrm>
          <a:prstGeom prst="rect">
            <a:avLst/>
          </a:prstGeom>
          <a:noFill/>
        </p:spPr>
        <p:txBody>
          <a:bodyPr wrap="square" rtlCol="0">
            <a:spAutoFit/>
          </a:bodyPr>
          <a:lstStyle/>
          <a:p>
            <a:pPr marL="285750" indent="-285750">
              <a:buFont typeface="Arial" pitchFamily="34" charset="0"/>
              <a:buChar char="•"/>
            </a:pPr>
            <a:r>
              <a:rPr lang="en-US" sz="2000" b="1" dirty="0">
                <a:solidFill>
                  <a:srgbClr val="FFC000"/>
                </a:solidFill>
              </a:rPr>
              <a:t>Lets see cancellation split between type of </a:t>
            </a:r>
            <a:r>
              <a:rPr lang="en-US" sz="2000" b="1" dirty="0" smtClean="0">
                <a:solidFill>
                  <a:srgbClr val="FFC000"/>
                </a:solidFill>
              </a:rPr>
              <a:t>hotels.</a:t>
            </a:r>
          </a:p>
          <a:p>
            <a:pPr marL="285750" indent="-285750">
              <a:buFont typeface="Arial" pitchFamily="34" charset="0"/>
              <a:buChar char="•"/>
            </a:pPr>
            <a:r>
              <a:rPr lang="en-US" sz="2000" b="1" dirty="0">
                <a:solidFill>
                  <a:srgbClr val="FFC000"/>
                </a:solidFill>
              </a:rPr>
              <a:t>Favourites meal of </a:t>
            </a:r>
            <a:r>
              <a:rPr lang="en-US" sz="2000" b="1" dirty="0" smtClean="0">
                <a:solidFill>
                  <a:srgbClr val="FFC000"/>
                </a:solidFill>
              </a:rPr>
              <a:t>guests</a:t>
            </a:r>
          </a:p>
          <a:p>
            <a:pPr marL="285750" indent="-285750">
              <a:buFont typeface="Arial" pitchFamily="34" charset="0"/>
              <a:buChar char="•"/>
            </a:pPr>
            <a:r>
              <a:rPr lang="en-US" sz="2000" b="1" dirty="0">
                <a:solidFill>
                  <a:srgbClr val="FFC000"/>
                </a:solidFill>
              </a:rPr>
              <a:t>Maximum no of previous bookings not canceled according to the hotel</a:t>
            </a:r>
          </a:p>
          <a:p>
            <a:pPr marL="285750" indent="-285750">
              <a:buFont typeface="Arial" pitchFamily="34" charset="0"/>
              <a:buChar char="•"/>
            </a:pPr>
            <a:r>
              <a:rPr lang="en-US" sz="2000" b="1" dirty="0">
                <a:solidFill>
                  <a:srgbClr val="FFC000"/>
                </a:solidFill>
              </a:rPr>
              <a:t>Maximum no cancellation according to the market </a:t>
            </a:r>
            <a:r>
              <a:rPr lang="en-US" sz="2000" b="1" dirty="0" err="1">
                <a:solidFill>
                  <a:srgbClr val="FFC000"/>
                </a:solidFill>
              </a:rPr>
              <a:t>segement</a:t>
            </a:r>
            <a:endParaRPr lang="en-US" sz="2000" b="1" dirty="0">
              <a:solidFill>
                <a:srgbClr val="FFC000"/>
              </a:solidFill>
            </a:endParaRPr>
          </a:p>
          <a:p>
            <a:pPr marL="285750" indent="-285750">
              <a:buFont typeface="Arial" pitchFamily="34" charset="0"/>
              <a:buChar char="•"/>
            </a:pPr>
            <a:r>
              <a:rPr lang="en-US" sz="2000" b="1" dirty="0">
                <a:solidFill>
                  <a:srgbClr val="FFC000"/>
                </a:solidFill>
              </a:rPr>
              <a:t>Maximum cancellation in which month?</a:t>
            </a:r>
          </a:p>
          <a:p>
            <a:pPr marL="285750" indent="-285750">
              <a:buFont typeface="Arial" pitchFamily="34" charset="0"/>
              <a:buChar char="•"/>
            </a:pPr>
            <a:r>
              <a:rPr lang="en-US" sz="2000" b="1" dirty="0" smtClean="0">
                <a:solidFill>
                  <a:srgbClr val="FFC000"/>
                </a:solidFill>
              </a:rPr>
              <a:t>Maximum </a:t>
            </a:r>
            <a:r>
              <a:rPr lang="en-US" sz="2000" b="1" dirty="0">
                <a:solidFill>
                  <a:srgbClr val="FFC000"/>
                </a:solidFill>
              </a:rPr>
              <a:t>cancellation of total of special requests?</a:t>
            </a:r>
          </a:p>
          <a:p>
            <a:pPr marL="285750" indent="-285750">
              <a:buFont typeface="Arial" pitchFamily="34" charset="0"/>
              <a:buChar char="•"/>
            </a:pPr>
            <a:r>
              <a:rPr lang="en-US" sz="2000" b="1" dirty="0">
                <a:solidFill>
                  <a:srgbClr val="FFC000"/>
                </a:solidFill>
              </a:rPr>
              <a:t>How many guest arrived in each hotel month per year in each hotel?</a:t>
            </a:r>
          </a:p>
          <a:p>
            <a:pPr marL="285750" indent="-285750">
              <a:buFont typeface="Arial" pitchFamily="34" charset="0"/>
              <a:buChar char="•"/>
            </a:pPr>
            <a:r>
              <a:rPr lang="en-US" sz="2000" b="1" dirty="0">
                <a:solidFill>
                  <a:srgbClr val="FFC000"/>
                </a:solidFill>
              </a:rPr>
              <a:t>Maximum people arrived date in the month</a:t>
            </a:r>
          </a:p>
          <a:p>
            <a:pPr marL="285750" indent="-285750">
              <a:buFont typeface="Arial" pitchFamily="34" charset="0"/>
              <a:buChar char="•"/>
            </a:pPr>
            <a:r>
              <a:rPr lang="en-US" sz="2000" b="1" dirty="0">
                <a:solidFill>
                  <a:srgbClr val="FFC000"/>
                </a:solidFill>
              </a:rPr>
              <a:t>Maximum no guests coming from which country?</a:t>
            </a:r>
          </a:p>
          <a:p>
            <a:pPr marL="285750" indent="-285750">
              <a:buFont typeface="Arial" pitchFamily="34" charset="0"/>
              <a:buChar char="•"/>
            </a:pPr>
            <a:r>
              <a:rPr lang="en-US" sz="2000" b="1" dirty="0">
                <a:solidFill>
                  <a:srgbClr val="FFC000"/>
                </a:solidFill>
              </a:rPr>
              <a:t>Maximum cancellation in which month?</a:t>
            </a:r>
          </a:p>
          <a:p>
            <a:pPr marL="285750" indent="-285750">
              <a:buFont typeface="Arial" pitchFamily="34" charset="0"/>
              <a:buChar char="•"/>
            </a:pPr>
            <a:r>
              <a:rPr lang="en-US" sz="2000" b="1" dirty="0">
                <a:solidFill>
                  <a:srgbClr val="FFC000"/>
                </a:solidFill>
              </a:rPr>
              <a:t>Maximum cancellation in which year?</a:t>
            </a:r>
          </a:p>
          <a:p>
            <a:pPr marL="285750" indent="-285750">
              <a:buFont typeface="Arial" pitchFamily="34" charset="0"/>
              <a:buChar char="•"/>
            </a:pPr>
            <a:r>
              <a:rPr lang="en-US" sz="2000" b="1" dirty="0">
                <a:solidFill>
                  <a:srgbClr val="FFC000"/>
                </a:solidFill>
              </a:rPr>
              <a:t>Market segment by country</a:t>
            </a:r>
          </a:p>
          <a:p>
            <a:endParaRPr lang="en-US" b="1" dirty="0"/>
          </a:p>
          <a:p>
            <a:endParaRPr lang="en-US" b="1" dirty="0"/>
          </a:p>
          <a:p>
            <a:endParaRPr lang="en-US" dirty="0"/>
          </a:p>
        </p:txBody>
      </p:sp>
    </p:spTree>
    <p:extLst>
      <p:ext uri="{BB962C8B-B14F-4D97-AF65-F5344CB8AC3E}">
        <p14:creationId xmlns:p14="http://schemas.microsoft.com/office/powerpoint/2010/main" val="331669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393412"/>
            <a:ext cx="3352800" cy="584775"/>
          </a:xfrm>
          <a:prstGeom prst="rect">
            <a:avLst/>
          </a:prstGeom>
          <a:noFill/>
        </p:spPr>
        <p:txBody>
          <a:bodyPr wrap="square" rtlCol="0">
            <a:spAutoFit/>
          </a:bodyPr>
          <a:lstStyle/>
          <a:p>
            <a:r>
              <a:rPr lang="en-US" sz="3200" dirty="0" smtClean="0">
                <a:solidFill>
                  <a:schemeClr val="accent1"/>
                </a:solidFill>
              </a:rPr>
              <a:t>EDA On Variables</a:t>
            </a:r>
            <a:endParaRPr lang="en-US" sz="3200" dirty="0">
              <a:solidFill>
                <a:schemeClr val="accent1"/>
              </a:solidFill>
            </a:endParaRPr>
          </a:p>
        </p:txBody>
      </p:sp>
      <p:sp>
        <p:nvSpPr>
          <p:cNvPr id="4" name="TextBox 3"/>
          <p:cNvSpPr txBox="1"/>
          <p:nvPr/>
        </p:nvSpPr>
        <p:spPr>
          <a:xfrm>
            <a:off x="228600" y="1600200"/>
            <a:ext cx="8610600" cy="646331"/>
          </a:xfrm>
          <a:prstGeom prst="rect">
            <a:avLst/>
          </a:prstGeom>
          <a:noFill/>
        </p:spPr>
        <p:txBody>
          <a:bodyPr wrap="square" rtlCol="0">
            <a:spAutoFit/>
          </a:bodyPr>
          <a:lstStyle/>
          <a:p>
            <a:r>
              <a:rPr lang="en-US" dirty="0" smtClean="0">
                <a:solidFill>
                  <a:srgbClr val="FFFF00"/>
                </a:solidFill>
              </a:rPr>
              <a:t>Explore the patterns formed by the variables and try to draw insights from their variables relationship.Listed below are some key ideas that can be explored as a part of EDA.</a:t>
            </a:r>
            <a:endParaRPr lang="en-US" dirty="0">
              <a:solidFill>
                <a:srgbClr val="FFFF00"/>
              </a:solidFill>
            </a:endParaRPr>
          </a:p>
        </p:txBody>
      </p:sp>
      <p:sp>
        <p:nvSpPr>
          <p:cNvPr id="5" name="TextBox 4"/>
          <p:cNvSpPr txBox="1"/>
          <p:nvPr/>
        </p:nvSpPr>
        <p:spPr>
          <a:xfrm>
            <a:off x="533400" y="2467735"/>
            <a:ext cx="2514600" cy="523220"/>
          </a:xfrm>
          <a:prstGeom prst="rect">
            <a:avLst/>
          </a:prstGeom>
          <a:noFill/>
        </p:spPr>
        <p:txBody>
          <a:bodyPr wrap="square" rtlCol="0">
            <a:spAutoFit/>
          </a:bodyPr>
          <a:lstStyle/>
          <a:p>
            <a:r>
              <a:rPr lang="en-US" sz="2800" dirty="0" smtClean="0">
                <a:solidFill>
                  <a:schemeClr val="accent1"/>
                </a:solidFill>
              </a:rPr>
              <a:t>Examples</a:t>
            </a:r>
            <a:endParaRPr lang="en-US" sz="2800" dirty="0">
              <a:solidFill>
                <a:schemeClr val="accent1"/>
              </a:solidFill>
            </a:endParaRPr>
          </a:p>
        </p:txBody>
      </p:sp>
      <p:sp>
        <p:nvSpPr>
          <p:cNvPr id="6" name="TextBox 5"/>
          <p:cNvSpPr txBox="1"/>
          <p:nvPr/>
        </p:nvSpPr>
        <p:spPr>
          <a:xfrm>
            <a:off x="304800" y="3352800"/>
            <a:ext cx="7391400" cy="3139321"/>
          </a:xfrm>
          <a:prstGeom prst="rect">
            <a:avLst/>
          </a:prstGeom>
          <a:noFill/>
        </p:spPr>
        <p:txBody>
          <a:bodyPr wrap="square" rtlCol="0">
            <a:spAutoFit/>
          </a:bodyPr>
          <a:lstStyle/>
          <a:p>
            <a:pPr marL="285750" indent="-285750">
              <a:buFont typeface="Arial" pitchFamily="34" charset="0"/>
              <a:buChar char="•"/>
            </a:pPr>
            <a:r>
              <a:rPr lang="en-US" dirty="0" smtClean="0">
                <a:solidFill>
                  <a:srgbClr val="FFFF00"/>
                </a:solidFill>
              </a:rPr>
              <a:t>Do Cancellation differ by type of Hotel ?</a:t>
            </a:r>
          </a:p>
          <a:p>
            <a:pPr marL="285750" indent="-285750">
              <a:buFont typeface="Arial" pitchFamily="34" charset="0"/>
              <a:buChar char="•"/>
            </a:pPr>
            <a:endParaRPr lang="en-US" dirty="0">
              <a:solidFill>
                <a:srgbClr val="FFFF00"/>
              </a:solidFill>
            </a:endParaRPr>
          </a:p>
          <a:p>
            <a:pPr marL="285750" indent="-285750">
              <a:buFont typeface="Arial" pitchFamily="34" charset="0"/>
              <a:buChar char="•"/>
            </a:pPr>
            <a:r>
              <a:rPr lang="en-US" dirty="0" smtClean="0">
                <a:solidFill>
                  <a:srgbClr val="FFFF00"/>
                </a:solidFill>
              </a:rPr>
              <a:t>Do Cancellation Rates have a Time Trend ?</a:t>
            </a:r>
          </a:p>
          <a:p>
            <a:pPr marL="285750" indent="-285750">
              <a:buFont typeface="Arial" pitchFamily="34" charset="0"/>
              <a:buChar char="•"/>
            </a:pPr>
            <a:endParaRPr lang="en-US" dirty="0">
              <a:solidFill>
                <a:srgbClr val="FFFF00"/>
              </a:solidFill>
            </a:endParaRPr>
          </a:p>
          <a:p>
            <a:pPr marL="285750" indent="-285750">
              <a:buFont typeface="Arial" pitchFamily="34" charset="0"/>
              <a:buChar char="•"/>
            </a:pPr>
            <a:r>
              <a:rPr lang="en-US" dirty="0" smtClean="0">
                <a:solidFill>
                  <a:srgbClr val="FFFF00"/>
                </a:solidFill>
              </a:rPr>
              <a:t>Where Do The Cancellation Originate From ? How Do They </a:t>
            </a:r>
            <a:r>
              <a:rPr lang="en-US" dirty="0" err="1" smtClean="0">
                <a:solidFill>
                  <a:srgbClr val="FFFF00"/>
                </a:solidFill>
              </a:rPr>
              <a:t>Diffe</a:t>
            </a:r>
            <a:r>
              <a:rPr lang="en-US" dirty="0" smtClean="0">
                <a:solidFill>
                  <a:srgbClr val="FFFF00"/>
                </a:solidFill>
              </a:rPr>
              <a:t> By Different Market Segments ?</a:t>
            </a:r>
          </a:p>
          <a:p>
            <a:pPr marL="285750" indent="-285750">
              <a:buFont typeface="Arial" pitchFamily="34" charset="0"/>
              <a:buChar char="•"/>
            </a:pPr>
            <a:endParaRPr lang="en-US" dirty="0">
              <a:solidFill>
                <a:srgbClr val="FFFF00"/>
              </a:solidFill>
            </a:endParaRPr>
          </a:p>
          <a:p>
            <a:pPr marL="285750" indent="-285750">
              <a:buFont typeface="Arial" pitchFamily="34" charset="0"/>
              <a:buChar char="•"/>
            </a:pPr>
            <a:r>
              <a:rPr lang="en-US" dirty="0" smtClean="0">
                <a:solidFill>
                  <a:srgbClr val="FFFF00"/>
                </a:solidFill>
              </a:rPr>
              <a:t>How Does Lead Time And Average Daily Rate Differ?</a:t>
            </a:r>
          </a:p>
          <a:p>
            <a:pPr marL="285750" indent="-285750">
              <a:buFont typeface="Arial" pitchFamily="34" charset="0"/>
              <a:buChar char="•"/>
            </a:pPr>
            <a:endParaRPr lang="en-US" dirty="0">
              <a:solidFill>
                <a:srgbClr val="FFFF00"/>
              </a:solidFill>
            </a:endParaRPr>
          </a:p>
          <a:p>
            <a:pPr marL="285750" indent="-285750">
              <a:buFont typeface="Arial" pitchFamily="34" charset="0"/>
              <a:buChar char="•"/>
            </a:pPr>
            <a:r>
              <a:rPr lang="en-US" dirty="0" smtClean="0">
                <a:solidFill>
                  <a:srgbClr val="FFFF00"/>
                </a:solidFill>
              </a:rPr>
              <a:t>What Is Relationship Between Lead Time And Cancellation Rate Related To Each other ?</a:t>
            </a:r>
            <a:endParaRPr lang="en-US" dirty="0">
              <a:solidFill>
                <a:srgbClr val="FFFF00"/>
              </a:solidFill>
            </a:endParaRPr>
          </a:p>
        </p:txBody>
      </p:sp>
    </p:spTree>
    <p:extLst>
      <p:ext uri="{BB962C8B-B14F-4D97-AF65-F5344CB8AC3E}">
        <p14:creationId xmlns:p14="http://schemas.microsoft.com/office/powerpoint/2010/main" val="350411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1600199"/>
            <a:ext cx="3886200"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14600" y="69272"/>
            <a:ext cx="1981200" cy="461665"/>
          </a:xfrm>
          <a:prstGeom prst="rect">
            <a:avLst/>
          </a:prstGeom>
          <a:noFill/>
        </p:spPr>
        <p:txBody>
          <a:bodyPr wrap="square" rtlCol="0">
            <a:spAutoFit/>
          </a:bodyPr>
          <a:lstStyle/>
          <a:p>
            <a:pPr algn="ctr"/>
            <a:r>
              <a:rPr lang="en-US" sz="2400" dirty="0" smtClean="0">
                <a:solidFill>
                  <a:schemeClr val="accent1"/>
                </a:solidFill>
              </a:rPr>
              <a:t>EDA – Part </a:t>
            </a:r>
            <a:endParaRPr lang="en-US" sz="2400" dirty="0">
              <a:solidFill>
                <a:schemeClr val="accent1"/>
              </a:solidFill>
            </a:endParaRPr>
          </a:p>
        </p:txBody>
      </p:sp>
      <p:cxnSp>
        <p:nvCxnSpPr>
          <p:cNvPr id="5" name="Straight Connector 4"/>
          <p:cNvCxnSpPr/>
          <p:nvPr/>
        </p:nvCxnSpPr>
        <p:spPr>
          <a:xfrm>
            <a:off x="152401" y="496301"/>
            <a:ext cx="8762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2401" y="762000"/>
            <a:ext cx="8762999" cy="400110"/>
          </a:xfrm>
          <a:prstGeom prst="rect">
            <a:avLst/>
          </a:prstGeom>
          <a:noFill/>
        </p:spPr>
        <p:txBody>
          <a:bodyPr wrap="square" rtlCol="0">
            <a:spAutoFit/>
          </a:bodyPr>
          <a:lstStyle/>
          <a:p>
            <a:r>
              <a:rPr lang="en-US" sz="2000" dirty="0" smtClean="0">
                <a:solidFill>
                  <a:srgbClr val="FFFF00"/>
                </a:solidFill>
              </a:rPr>
              <a:t>Taking a Look at overall Cancellations And Arrival Date Patterns</a:t>
            </a:r>
            <a:endParaRPr lang="en-US" sz="2000" dirty="0">
              <a:solidFill>
                <a:srgbClr val="FFFF00"/>
              </a:solidFill>
            </a:endParaRPr>
          </a:p>
        </p:txBody>
      </p:sp>
      <p:sp>
        <p:nvSpPr>
          <p:cNvPr id="8" name="TextBox 7"/>
          <p:cNvSpPr txBox="1"/>
          <p:nvPr/>
        </p:nvSpPr>
        <p:spPr>
          <a:xfrm>
            <a:off x="152401" y="4495800"/>
            <a:ext cx="3886200" cy="923330"/>
          </a:xfrm>
          <a:prstGeom prst="rect">
            <a:avLst/>
          </a:prstGeom>
          <a:noFill/>
        </p:spPr>
        <p:txBody>
          <a:bodyPr wrap="square" rtlCol="0">
            <a:spAutoFit/>
          </a:bodyPr>
          <a:lstStyle/>
          <a:p>
            <a:r>
              <a:rPr lang="en-US" dirty="0" smtClean="0">
                <a:solidFill>
                  <a:srgbClr val="FFFF00"/>
                </a:solidFill>
              </a:rPr>
              <a:t>City Hotels Have More cancellations  Than A Resort Hotel</a:t>
            </a:r>
          </a:p>
          <a:p>
            <a:endParaRPr lang="en-US" dirty="0">
              <a:solidFill>
                <a:srgbClr val="FFFF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600199"/>
            <a:ext cx="4572000" cy="289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457700" y="4648200"/>
            <a:ext cx="4246418" cy="1754326"/>
          </a:xfrm>
          <a:prstGeom prst="rect">
            <a:avLst/>
          </a:prstGeom>
          <a:noFill/>
        </p:spPr>
        <p:txBody>
          <a:bodyPr wrap="square" rtlCol="0">
            <a:spAutoFit/>
          </a:bodyPr>
          <a:lstStyle/>
          <a:p>
            <a:r>
              <a:rPr lang="en-US" dirty="0" smtClean="0">
                <a:solidFill>
                  <a:srgbClr val="FFFF00"/>
                </a:solidFill>
              </a:rPr>
              <a:t>Cancellations Typically reduces in the beginning of the month </a:t>
            </a:r>
          </a:p>
          <a:p>
            <a:r>
              <a:rPr lang="en-US" dirty="0" smtClean="0">
                <a:solidFill>
                  <a:srgbClr val="FFFF00"/>
                </a:solidFill>
              </a:rPr>
              <a:t>The Absolute number of cancellations are increasing .</a:t>
            </a:r>
          </a:p>
          <a:p>
            <a:r>
              <a:rPr lang="en-US" dirty="0" smtClean="0">
                <a:solidFill>
                  <a:srgbClr val="FFFF00"/>
                </a:solidFill>
              </a:rPr>
              <a:t>We may want to study the profile of cancellations from  a source perspective</a:t>
            </a:r>
            <a:endParaRPr lang="en-US" dirty="0">
              <a:solidFill>
                <a:srgbClr val="FFFF00"/>
              </a:solidFill>
            </a:endParaRPr>
          </a:p>
        </p:txBody>
      </p:sp>
    </p:spTree>
    <p:extLst>
      <p:ext uri="{BB962C8B-B14F-4D97-AF65-F5344CB8AC3E}">
        <p14:creationId xmlns:p14="http://schemas.microsoft.com/office/powerpoint/2010/main" val="2965277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287</TotalTime>
  <Words>1356</Words>
  <Application>Microsoft Office PowerPoint</Application>
  <PresentationFormat>On-screen Show (4:3)</PresentationFormat>
  <Paragraphs>132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dc:creator>
  <cp:lastModifiedBy>SHREE</cp:lastModifiedBy>
  <cp:revision>24</cp:revision>
  <dcterms:created xsi:type="dcterms:W3CDTF">2023-03-09T03:40:30Z</dcterms:created>
  <dcterms:modified xsi:type="dcterms:W3CDTF">2023-03-09T08:32:03Z</dcterms:modified>
</cp:coreProperties>
</file>