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01"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62"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243"/>
    <p:restoredTop sz="96405"/>
  </p:normalViewPr>
  <p:slideViewPr>
    <p:cSldViewPr snapToGrid="0">
      <p:cViewPr varScale="1">
        <p:scale>
          <a:sx n="104" d="100"/>
          <a:sy n="104" d="100"/>
        </p:scale>
        <p:origin x="232" y="7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346D95-0206-9D44-A37C-AEB633E880C4}" type="doc">
      <dgm:prSet loTypeId="urn:microsoft.com/office/officeart/2005/8/layout/hProcess9" loCatId="" qsTypeId="urn:microsoft.com/office/officeart/2005/8/quickstyle/simple1" qsCatId="simple" csTypeId="urn:microsoft.com/office/officeart/2005/8/colors/accent1_2" csCatId="accent1" phldr="1"/>
      <dgm:spPr/>
    </dgm:pt>
    <dgm:pt modelId="{C624B355-B9CA-154E-AC64-B969B3F7B73D}">
      <dgm:prSet phldrT="[Text]" custT="1"/>
      <dgm:spPr>
        <a:solidFill>
          <a:srgbClr val="0070C0"/>
        </a:solidFill>
      </dgm:spPr>
      <dgm:t>
        <a:bodyPr/>
        <a:lstStyle/>
        <a:p>
          <a:pPr algn="l"/>
          <a:r>
            <a:rPr lang="en-GB" sz="1600" b="1" dirty="0">
              <a:latin typeface="Arial" panose="020B0604020202020204" pitchFamily="34" charset="0"/>
              <a:cs typeface="Arial" panose="020B0604020202020204" pitchFamily="34" charset="0"/>
            </a:rPr>
            <a:t>Data Understanding</a:t>
          </a:r>
        </a:p>
        <a:p>
          <a:pPr algn="l"/>
          <a:r>
            <a:rPr lang="en-GB" sz="1500" dirty="0">
              <a:latin typeface="Arial" panose="020B0604020202020204" pitchFamily="34" charset="0"/>
              <a:cs typeface="Arial" panose="020B0604020202020204" pitchFamily="34" charset="0"/>
            </a:rPr>
            <a:t> . Refer data dictionary</a:t>
          </a:r>
        </a:p>
        <a:p>
          <a:pPr algn="l"/>
          <a:r>
            <a:rPr lang="en-GB" sz="1500" dirty="0">
              <a:latin typeface="Arial" panose="020B0604020202020204" pitchFamily="34" charset="0"/>
              <a:cs typeface="Arial" panose="020B0604020202020204" pitchFamily="34" charset="0"/>
            </a:rPr>
            <a:t> . Data exploration</a:t>
          </a:r>
        </a:p>
        <a:p>
          <a:pPr algn="l"/>
          <a:endParaRPr lang="en-GB" sz="1500" dirty="0">
            <a:latin typeface="Arial" panose="020B0604020202020204" pitchFamily="34" charset="0"/>
            <a:cs typeface="Arial" panose="020B0604020202020204" pitchFamily="34" charset="0"/>
          </a:endParaRPr>
        </a:p>
        <a:p>
          <a:pPr algn="l"/>
          <a:endParaRPr lang="en-GB" sz="1500" dirty="0">
            <a:latin typeface="Arial" panose="020B0604020202020204" pitchFamily="34" charset="0"/>
            <a:cs typeface="Arial" panose="020B0604020202020204" pitchFamily="34" charset="0"/>
          </a:endParaRPr>
        </a:p>
      </dgm:t>
    </dgm:pt>
    <dgm:pt modelId="{D43AA01B-3AEC-0249-8D8C-22041DEEA6B8}" type="parTrans" cxnId="{2A3821D0-D28E-DD47-8636-6D2221C7E86B}">
      <dgm:prSet/>
      <dgm:spPr/>
      <dgm:t>
        <a:bodyPr/>
        <a:lstStyle/>
        <a:p>
          <a:endParaRPr lang="en-GB"/>
        </a:p>
      </dgm:t>
    </dgm:pt>
    <dgm:pt modelId="{B869E12E-4593-2541-8BED-440285C36907}" type="sibTrans" cxnId="{2A3821D0-D28E-DD47-8636-6D2221C7E86B}">
      <dgm:prSet/>
      <dgm:spPr/>
      <dgm:t>
        <a:bodyPr/>
        <a:lstStyle/>
        <a:p>
          <a:endParaRPr lang="en-GB"/>
        </a:p>
      </dgm:t>
    </dgm:pt>
    <dgm:pt modelId="{E7AA5B1B-2A60-124E-A8A0-49FBA6CFBD95}">
      <dgm:prSet phldrT="[Text]" custT="1"/>
      <dgm:spPr>
        <a:solidFill>
          <a:srgbClr val="0070C0"/>
        </a:solidFill>
      </dgm:spPr>
      <dgm:t>
        <a:bodyPr/>
        <a:lstStyle/>
        <a:p>
          <a:pPr algn="l"/>
          <a:r>
            <a:rPr lang="en-GB" sz="1900" dirty="0">
              <a:latin typeface="Arial" panose="020B0604020202020204" pitchFamily="34" charset="0"/>
              <a:cs typeface="Arial" panose="020B0604020202020204" pitchFamily="34" charset="0"/>
            </a:rPr>
            <a:t>Data Handling</a:t>
          </a:r>
        </a:p>
        <a:p>
          <a:pPr algn="l"/>
          <a:r>
            <a:rPr lang="en-IN" sz="1900" dirty="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 Missing Values</a:t>
          </a:r>
        </a:p>
        <a:p>
          <a:pPr algn="l"/>
          <a:r>
            <a:rPr lang="en-IN" sz="1600" dirty="0">
              <a:latin typeface="Arial" panose="020B0604020202020204" pitchFamily="34" charset="0"/>
              <a:cs typeface="Arial" panose="020B0604020202020204" pitchFamily="34" charset="0"/>
            </a:rPr>
            <a:t>   . Data Types</a:t>
          </a:r>
        </a:p>
        <a:p>
          <a:pPr algn="l"/>
          <a:r>
            <a:rPr lang="en-IN" sz="1600" dirty="0">
              <a:latin typeface="Arial" panose="020B0604020202020204" pitchFamily="34" charset="0"/>
              <a:cs typeface="Arial" panose="020B0604020202020204" pitchFamily="34" charset="0"/>
            </a:rPr>
            <a:t>   . Derived Data</a:t>
          </a:r>
          <a:endParaRPr lang="en-GB" sz="1600" dirty="0">
            <a:latin typeface="Arial" panose="020B0604020202020204" pitchFamily="34" charset="0"/>
            <a:cs typeface="Arial" panose="020B0604020202020204" pitchFamily="34" charset="0"/>
          </a:endParaRPr>
        </a:p>
      </dgm:t>
    </dgm:pt>
    <dgm:pt modelId="{946F2A54-5CAF-D24E-84C7-F2983AC9FBEA}" type="parTrans" cxnId="{60C6B9A6-EE0F-6E48-B6E6-B58396795CAC}">
      <dgm:prSet/>
      <dgm:spPr/>
      <dgm:t>
        <a:bodyPr/>
        <a:lstStyle/>
        <a:p>
          <a:endParaRPr lang="en-GB"/>
        </a:p>
      </dgm:t>
    </dgm:pt>
    <dgm:pt modelId="{3B49410A-E23D-ED4E-8BEB-FF117CDE8C2B}" type="sibTrans" cxnId="{60C6B9A6-EE0F-6E48-B6E6-B58396795CAC}">
      <dgm:prSet/>
      <dgm:spPr/>
      <dgm:t>
        <a:bodyPr/>
        <a:lstStyle/>
        <a:p>
          <a:endParaRPr lang="en-GB"/>
        </a:p>
      </dgm:t>
    </dgm:pt>
    <dgm:pt modelId="{3F237A44-D682-3141-89D5-0837A1882EEB}">
      <dgm:prSet phldrT="[Text]" custT="1"/>
      <dgm:spPr>
        <a:solidFill>
          <a:srgbClr val="0070C0"/>
        </a:solidFill>
      </dgm:spPr>
      <dgm:t>
        <a:bodyPr/>
        <a:lstStyle/>
        <a:p>
          <a:pPr algn="l"/>
          <a:r>
            <a:rPr lang="en-GB" sz="1800" dirty="0">
              <a:latin typeface="Arial" panose="020B0604020202020204" pitchFamily="34" charset="0"/>
              <a:cs typeface="Arial" panose="020B0604020202020204" pitchFamily="34" charset="0"/>
            </a:rPr>
            <a:t>Data Visualization</a:t>
          </a:r>
        </a:p>
        <a:p>
          <a:pPr algn="l"/>
          <a:r>
            <a:rPr lang="en-IN" sz="1800" dirty="0">
              <a:latin typeface="Arial" panose="020B0604020202020204" pitchFamily="34" charset="0"/>
              <a:cs typeface="Arial" panose="020B0604020202020204" pitchFamily="34" charset="0"/>
            </a:rPr>
            <a:t> . </a:t>
          </a:r>
          <a:r>
            <a:rPr lang="en-IN" sz="1600" dirty="0">
              <a:latin typeface="Arial" panose="020B0604020202020204" pitchFamily="34" charset="0"/>
              <a:cs typeface="Arial" panose="020B0604020202020204" pitchFamily="34" charset="0"/>
            </a:rPr>
            <a:t>Univariate Analysis</a:t>
          </a:r>
        </a:p>
        <a:p>
          <a:pPr algn="l"/>
          <a:r>
            <a:rPr lang="en-IN" sz="1600" dirty="0">
              <a:latin typeface="Arial" panose="020B0604020202020204" pitchFamily="34" charset="0"/>
              <a:cs typeface="Arial" panose="020B0604020202020204" pitchFamily="34" charset="0"/>
            </a:rPr>
            <a:t> . Bivariate Analysis</a:t>
          </a:r>
          <a:endParaRPr lang="en-GB" sz="1600" dirty="0">
            <a:latin typeface="Arial" panose="020B0604020202020204" pitchFamily="34" charset="0"/>
            <a:cs typeface="Arial" panose="020B0604020202020204" pitchFamily="34" charset="0"/>
          </a:endParaRPr>
        </a:p>
      </dgm:t>
    </dgm:pt>
    <dgm:pt modelId="{8FE1AB82-EDFA-7C43-90E4-FF6F1AD6D578}" type="parTrans" cxnId="{8CD17546-C27D-7644-AB5E-F52278192C40}">
      <dgm:prSet/>
      <dgm:spPr/>
      <dgm:t>
        <a:bodyPr/>
        <a:lstStyle/>
        <a:p>
          <a:endParaRPr lang="en-GB"/>
        </a:p>
      </dgm:t>
    </dgm:pt>
    <dgm:pt modelId="{CCCCCCEC-A7F4-304F-8818-EAC7B849A4AA}" type="sibTrans" cxnId="{8CD17546-C27D-7644-AB5E-F52278192C40}">
      <dgm:prSet/>
      <dgm:spPr/>
      <dgm:t>
        <a:bodyPr/>
        <a:lstStyle/>
        <a:p>
          <a:endParaRPr lang="en-GB"/>
        </a:p>
      </dgm:t>
    </dgm:pt>
    <dgm:pt modelId="{571E21F6-F9CA-C643-B2F7-F17282443BCF}">
      <dgm:prSet custT="1"/>
      <dgm:spPr>
        <a:solidFill>
          <a:srgbClr val="0070C0"/>
        </a:solidFill>
      </dgm:spPr>
      <dgm:t>
        <a:bodyPr/>
        <a:lstStyle/>
        <a:p>
          <a:pPr algn="l"/>
          <a:r>
            <a:rPr lang="en-GB" sz="1800" dirty="0">
              <a:latin typeface="Arial" panose="020B0604020202020204" pitchFamily="34" charset="0"/>
              <a:cs typeface="Arial" panose="020B0604020202020204" pitchFamily="34" charset="0"/>
            </a:rPr>
            <a:t>Conclusion</a:t>
          </a:r>
        </a:p>
        <a:p>
          <a:pPr algn="l"/>
          <a:r>
            <a:rPr lang="en-GB" sz="1800" dirty="0">
              <a:latin typeface="Arial" panose="020B0604020202020204" pitchFamily="34" charset="0"/>
              <a:cs typeface="Arial" panose="020B0604020202020204" pitchFamily="34" charset="0"/>
            </a:rPr>
            <a:t>. Recommendations</a:t>
          </a:r>
        </a:p>
      </dgm:t>
    </dgm:pt>
    <dgm:pt modelId="{19D6BB83-4DED-3246-AB63-ED79F9CCB3C2}" type="parTrans" cxnId="{F8E086FB-CF16-A543-949E-4BDFA3F294C1}">
      <dgm:prSet/>
      <dgm:spPr/>
      <dgm:t>
        <a:bodyPr/>
        <a:lstStyle/>
        <a:p>
          <a:endParaRPr lang="en-GB"/>
        </a:p>
      </dgm:t>
    </dgm:pt>
    <dgm:pt modelId="{19543B77-D9F6-8F40-A824-0E08F0F69977}" type="sibTrans" cxnId="{F8E086FB-CF16-A543-949E-4BDFA3F294C1}">
      <dgm:prSet/>
      <dgm:spPr/>
      <dgm:t>
        <a:bodyPr/>
        <a:lstStyle/>
        <a:p>
          <a:endParaRPr lang="en-GB"/>
        </a:p>
      </dgm:t>
    </dgm:pt>
    <dgm:pt modelId="{093A3206-ACCD-B145-9162-BBAD7FFFF654}" type="pres">
      <dgm:prSet presAssocID="{F0346D95-0206-9D44-A37C-AEB633E880C4}" presName="CompostProcess" presStyleCnt="0">
        <dgm:presLayoutVars>
          <dgm:dir/>
          <dgm:resizeHandles val="exact"/>
        </dgm:presLayoutVars>
      </dgm:prSet>
      <dgm:spPr/>
    </dgm:pt>
    <dgm:pt modelId="{654A6D4C-6599-9743-8F77-3EA9DA1A8003}" type="pres">
      <dgm:prSet presAssocID="{F0346D95-0206-9D44-A37C-AEB633E880C4}" presName="arrow" presStyleLbl="bgShp" presStyleIdx="0" presStyleCnt="1"/>
      <dgm:spPr/>
    </dgm:pt>
    <dgm:pt modelId="{6CA0F149-8337-014B-9C23-A25A6136069C}" type="pres">
      <dgm:prSet presAssocID="{F0346D95-0206-9D44-A37C-AEB633E880C4}" presName="linearProcess" presStyleCnt="0"/>
      <dgm:spPr/>
    </dgm:pt>
    <dgm:pt modelId="{9FFAED27-1152-BC4A-881B-5E798FAF53E0}" type="pres">
      <dgm:prSet presAssocID="{C624B355-B9CA-154E-AC64-B969B3F7B73D}" presName="textNode" presStyleLbl="node1" presStyleIdx="0" presStyleCnt="4">
        <dgm:presLayoutVars>
          <dgm:bulletEnabled val="1"/>
        </dgm:presLayoutVars>
      </dgm:prSet>
      <dgm:spPr/>
    </dgm:pt>
    <dgm:pt modelId="{2482613E-6310-7C45-812E-A38801E1AC94}" type="pres">
      <dgm:prSet presAssocID="{B869E12E-4593-2541-8BED-440285C36907}" presName="sibTrans" presStyleCnt="0"/>
      <dgm:spPr/>
    </dgm:pt>
    <dgm:pt modelId="{425C3255-ECAF-B042-AAFE-E1B44C6AFFBD}" type="pres">
      <dgm:prSet presAssocID="{E7AA5B1B-2A60-124E-A8A0-49FBA6CFBD95}" presName="textNode" presStyleLbl="node1" presStyleIdx="1" presStyleCnt="4">
        <dgm:presLayoutVars>
          <dgm:bulletEnabled val="1"/>
        </dgm:presLayoutVars>
      </dgm:prSet>
      <dgm:spPr/>
    </dgm:pt>
    <dgm:pt modelId="{0B5AC717-9B74-C248-8482-344C15FC395B}" type="pres">
      <dgm:prSet presAssocID="{3B49410A-E23D-ED4E-8BEB-FF117CDE8C2B}" presName="sibTrans" presStyleCnt="0"/>
      <dgm:spPr/>
    </dgm:pt>
    <dgm:pt modelId="{29C10357-8761-D946-AB00-89C0AD3D40EA}" type="pres">
      <dgm:prSet presAssocID="{3F237A44-D682-3141-89D5-0837A1882EEB}" presName="textNode" presStyleLbl="node1" presStyleIdx="2" presStyleCnt="4">
        <dgm:presLayoutVars>
          <dgm:bulletEnabled val="1"/>
        </dgm:presLayoutVars>
      </dgm:prSet>
      <dgm:spPr/>
    </dgm:pt>
    <dgm:pt modelId="{30A8D161-9ADF-4D4F-B26B-91A612CF2EAB}" type="pres">
      <dgm:prSet presAssocID="{CCCCCCEC-A7F4-304F-8818-EAC7B849A4AA}" presName="sibTrans" presStyleCnt="0"/>
      <dgm:spPr/>
    </dgm:pt>
    <dgm:pt modelId="{F5A85E90-225C-D145-900A-DFE8D0886501}" type="pres">
      <dgm:prSet presAssocID="{571E21F6-F9CA-C643-B2F7-F17282443BCF}" presName="textNode" presStyleLbl="node1" presStyleIdx="3" presStyleCnt="4">
        <dgm:presLayoutVars>
          <dgm:bulletEnabled val="1"/>
        </dgm:presLayoutVars>
      </dgm:prSet>
      <dgm:spPr/>
    </dgm:pt>
  </dgm:ptLst>
  <dgm:cxnLst>
    <dgm:cxn modelId="{77447006-5372-6E41-878B-3845E7ACA8AB}" type="presOf" srcId="{C624B355-B9CA-154E-AC64-B969B3F7B73D}" destId="{9FFAED27-1152-BC4A-881B-5E798FAF53E0}" srcOrd="0" destOrd="0" presId="urn:microsoft.com/office/officeart/2005/8/layout/hProcess9"/>
    <dgm:cxn modelId="{DBB5FA1E-991A-6146-8D7F-41E63088A8E6}" type="presOf" srcId="{F0346D95-0206-9D44-A37C-AEB633E880C4}" destId="{093A3206-ACCD-B145-9162-BBAD7FFFF654}" srcOrd="0" destOrd="0" presId="urn:microsoft.com/office/officeart/2005/8/layout/hProcess9"/>
    <dgm:cxn modelId="{4EEE2E27-9227-F541-A8B0-903DC19FAD6A}" type="presOf" srcId="{E7AA5B1B-2A60-124E-A8A0-49FBA6CFBD95}" destId="{425C3255-ECAF-B042-AAFE-E1B44C6AFFBD}" srcOrd="0" destOrd="0" presId="urn:microsoft.com/office/officeart/2005/8/layout/hProcess9"/>
    <dgm:cxn modelId="{BB2E4A31-7701-0F4F-A951-922413BDAC56}" type="presOf" srcId="{571E21F6-F9CA-C643-B2F7-F17282443BCF}" destId="{F5A85E90-225C-D145-900A-DFE8D0886501}" srcOrd="0" destOrd="0" presId="urn:microsoft.com/office/officeart/2005/8/layout/hProcess9"/>
    <dgm:cxn modelId="{8CD17546-C27D-7644-AB5E-F52278192C40}" srcId="{F0346D95-0206-9D44-A37C-AEB633E880C4}" destId="{3F237A44-D682-3141-89D5-0837A1882EEB}" srcOrd="2" destOrd="0" parTransId="{8FE1AB82-EDFA-7C43-90E4-FF6F1AD6D578}" sibTransId="{CCCCCCEC-A7F4-304F-8818-EAC7B849A4AA}"/>
    <dgm:cxn modelId="{60C6B9A6-EE0F-6E48-B6E6-B58396795CAC}" srcId="{F0346D95-0206-9D44-A37C-AEB633E880C4}" destId="{E7AA5B1B-2A60-124E-A8A0-49FBA6CFBD95}" srcOrd="1" destOrd="0" parTransId="{946F2A54-5CAF-D24E-84C7-F2983AC9FBEA}" sibTransId="{3B49410A-E23D-ED4E-8BEB-FF117CDE8C2B}"/>
    <dgm:cxn modelId="{5649B6C0-9634-DF49-98E3-594FE820C604}" type="presOf" srcId="{3F237A44-D682-3141-89D5-0837A1882EEB}" destId="{29C10357-8761-D946-AB00-89C0AD3D40EA}" srcOrd="0" destOrd="0" presId="urn:microsoft.com/office/officeart/2005/8/layout/hProcess9"/>
    <dgm:cxn modelId="{2A3821D0-D28E-DD47-8636-6D2221C7E86B}" srcId="{F0346D95-0206-9D44-A37C-AEB633E880C4}" destId="{C624B355-B9CA-154E-AC64-B969B3F7B73D}" srcOrd="0" destOrd="0" parTransId="{D43AA01B-3AEC-0249-8D8C-22041DEEA6B8}" sibTransId="{B869E12E-4593-2541-8BED-440285C36907}"/>
    <dgm:cxn modelId="{F8E086FB-CF16-A543-949E-4BDFA3F294C1}" srcId="{F0346D95-0206-9D44-A37C-AEB633E880C4}" destId="{571E21F6-F9CA-C643-B2F7-F17282443BCF}" srcOrd="3" destOrd="0" parTransId="{19D6BB83-4DED-3246-AB63-ED79F9CCB3C2}" sibTransId="{19543B77-D9F6-8F40-A824-0E08F0F69977}"/>
    <dgm:cxn modelId="{0C96853C-846E-244D-8612-61ADC50E371C}" type="presParOf" srcId="{093A3206-ACCD-B145-9162-BBAD7FFFF654}" destId="{654A6D4C-6599-9743-8F77-3EA9DA1A8003}" srcOrd="0" destOrd="0" presId="urn:microsoft.com/office/officeart/2005/8/layout/hProcess9"/>
    <dgm:cxn modelId="{8D03CFE2-801C-1945-A9D6-A6CBBE0E78A1}" type="presParOf" srcId="{093A3206-ACCD-B145-9162-BBAD7FFFF654}" destId="{6CA0F149-8337-014B-9C23-A25A6136069C}" srcOrd="1" destOrd="0" presId="urn:microsoft.com/office/officeart/2005/8/layout/hProcess9"/>
    <dgm:cxn modelId="{F2F0A695-1509-A74E-9884-5D2C07C70150}" type="presParOf" srcId="{6CA0F149-8337-014B-9C23-A25A6136069C}" destId="{9FFAED27-1152-BC4A-881B-5E798FAF53E0}" srcOrd="0" destOrd="0" presId="urn:microsoft.com/office/officeart/2005/8/layout/hProcess9"/>
    <dgm:cxn modelId="{2DAC86E6-EAE9-F146-BA53-466A5E54EAE7}" type="presParOf" srcId="{6CA0F149-8337-014B-9C23-A25A6136069C}" destId="{2482613E-6310-7C45-812E-A38801E1AC94}" srcOrd="1" destOrd="0" presId="urn:microsoft.com/office/officeart/2005/8/layout/hProcess9"/>
    <dgm:cxn modelId="{18C0B1A7-7BAF-CA48-863D-6956950C507A}" type="presParOf" srcId="{6CA0F149-8337-014B-9C23-A25A6136069C}" destId="{425C3255-ECAF-B042-AAFE-E1B44C6AFFBD}" srcOrd="2" destOrd="0" presId="urn:microsoft.com/office/officeart/2005/8/layout/hProcess9"/>
    <dgm:cxn modelId="{9AE88139-42D2-BA4C-95CB-BDC12EC6D7D7}" type="presParOf" srcId="{6CA0F149-8337-014B-9C23-A25A6136069C}" destId="{0B5AC717-9B74-C248-8482-344C15FC395B}" srcOrd="3" destOrd="0" presId="urn:microsoft.com/office/officeart/2005/8/layout/hProcess9"/>
    <dgm:cxn modelId="{C53B7FFA-D706-DF44-B1BD-74473AB4118E}" type="presParOf" srcId="{6CA0F149-8337-014B-9C23-A25A6136069C}" destId="{29C10357-8761-D946-AB00-89C0AD3D40EA}" srcOrd="4" destOrd="0" presId="urn:microsoft.com/office/officeart/2005/8/layout/hProcess9"/>
    <dgm:cxn modelId="{58C65FBE-E039-AC4C-8D53-5A934F8A710A}" type="presParOf" srcId="{6CA0F149-8337-014B-9C23-A25A6136069C}" destId="{30A8D161-9ADF-4D4F-B26B-91A612CF2EAB}" srcOrd="5" destOrd="0" presId="urn:microsoft.com/office/officeart/2005/8/layout/hProcess9"/>
    <dgm:cxn modelId="{2C7D70B0-92D2-1C43-820B-6E81E76E0C66}" type="presParOf" srcId="{6CA0F149-8337-014B-9C23-A25A6136069C}" destId="{F5A85E90-225C-D145-900A-DFE8D0886501}"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4A6D4C-6599-9743-8F77-3EA9DA1A8003}">
      <dsp:nvSpPr>
        <dsp:cNvPr id="0" name=""/>
        <dsp:cNvSpPr/>
      </dsp:nvSpPr>
      <dsp:spPr>
        <a:xfrm>
          <a:off x="802024" y="0"/>
          <a:ext cx="9089608" cy="405130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FAED27-1152-BC4A-881B-5E798FAF53E0}">
      <dsp:nvSpPr>
        <dsp:cNvPr id="0" name=""/>
        <dsp:cNvSpPr/>
      </dsp:nvSpPr>
      <dsp:spPr>
        <a:xfrm>
          <a:off x="3655" y="1215389"/>
          <a:ext cx="2374743" cy="1620520"/>
        </a:xfrm>
        <a:prstGeom prst="roundRect">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GB" sz="1600" b="1" kern="1200" dirty="0">
              <a:latin typeface="Arial" panose="020B0604020202020204" pitchFamily="34" charset="0"/>
              <a:cs typeface="Arial" panose="020B0604020202020204" pitchFamily="34" charset="0"/>
            </a:rPr>
            <a:t>Data Understanding</a:t>
          </a:r>
        </a:p>
        <a:p>
          <a:pPr marL="0" lvl="0" indent="0" algn="l" defTabSz="711200">
            <a:lnSpc>
              <a:spcPct val="90000"/>
            </a:lnSpc>
            <a:spcBef>
              <a:spcPct val="0"/>
            </a:spcBef>
            <a:spcAft>
              <a:spcPct val="35000"/>
            </a:spcAft>
            <a:buNone/>
          </a:pPr>
          <a:r>
            <a:rPr lang="en-GB" sz="1500" kern="1200" dirty="0">
              <a:latin typeface="Arial" panose="020B0604020202020204" pitchFamily="34" charset="0"/>
              <a:cs typeface="Arial" panose="020B0604020202020204" pitchFamily="34" charset="0"/>
            </a:rPr>
            <a:t> . Refer data dictionary</a:t>
          </a:r>
        </a:p>
        <a:p>
          <a:pPr marL="0" lvl="0" indent="0" algn="l" defTabSz="711200">
            <a:lnSpc>
              <a:spcPct val="90000"/>
            </a:lnSpc>
            <a:spcBef>
              <a:spcPct val="0"/>
            </a:spcBef>
            <a:spcAft>
              <a:spcPct val="35000"/>
            </a:spcAft>
            <a:buNone/>
          </a:pPr>
          <a:r>
            <a:rPr lang="en-GB" sz="1500" kern="1200" dirty="0">
              <a:latin typeface="Arial" panose="020B0604020202020204" pitchFamily="34" charset="0"/>
              <a:cs typeface="Arial" panose="020B0604020202020204" pitchFamily="34" charset="0"/>
            </a:rPr>
            <a:t> . Data exploration</a:t>
          </a:r>
        </a:p>
        <a:p>
          <a:pPr marL="0" lvl="0" indent="0" algn="l" defTabSz="711200">
            <a:lnSpc>
              <a:spcPct val="90000"/>
            </a:lnSpc>
            <a:spcBef>
              <a:spcPct val="0"/>
            </a:spcBef>
            <a:spcAft>
              <a:spcPct val="35000"/>
            </a:spcAft>
            <a:buNone/>
          </a:pPr>
          <a:endParaRPr lang="en-GB" sz="1500" kern="1200" dirty="0">
            <a:latin typeface="Arial" panose="020B0604020202020204" pitchFamily="34" charset="0"/>
            <a:cs typeface="Arial" panose="020B0604020202020204" pitchFamily="34" charset="0"/>
          </a:endParaRPr>
        </a:p>
        <a:p>
          <a:pPr marL="0" lvl="0" indent="0" algn="l" defTabSz="711200">
            <a:lnSpc>
              <a:spcPct val="90000"/>
            </a:lnSpc>
            <a:spcBef>
              <a:spcPct val="0"/>
            </a:spcBef>
            <a:spcAft>
              <a:spcPct val="35000"/>
            </a:spcAft>
            <a:buNone/>
          </a:pPr>
          <a:endParaRPr lang="en-GB" sz="1500" kern="1200" dirty="0">
            <a:latin typeface="Arial" panose="020B0604020202020204" pitchFamily="34" charset="0"/>
            <a:cs typeface="Arial" panose="020B0604020202020204" pitchFamily="34" charset="0"/>
          </a:endParaRPr>
        </a:p>
      </dsp:txBody>
      <dsp:txXfrm>
        <a:off x="82762" y="1294496"/>
        <a:ext cx="2216529" cy="1462306"/>
      </dsp:txXfrm>
    </dsp:sp>
    <dsp:sp modelId="{425C3255-ECAF-B042-AAFE-E1B44C6AFFBD}">
      <dsp:nvSpPr>
        <dsp:cNvPr id="0" name=""/>
        <dsp:cNvSpPr/>
      </dsp:nvSpPr>
      <dsp:spPr>
        <a:xfrm>
          <a:off x="2774189" y="1215389"/>
          <a:ext cx="2374743" cy="1620520"/>
        </a:xfrm>
        <a:prstGeom prst="roundRect">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GB" sz="1900" kern="1200" dirty="0">
              <a:latin typeface="Arial" panose="020B0604020202020204" pitchFamily="34" charset="0"/>
              <a:cs typeface="Arial" panose="020B0604020202020204" pitchFamily="34" charset="0"/>
            </a:rPr>
            <a:t>Data Handling</a:t>
          </a:r>
        </a:p>
        <a:p>
          <a:pPr marL="0" lvl="0" indent="0" algn="l" defTabSz="844550">
            <a:lnSpc>
              <a:spcPct val="90000"/>
            </a:lnSpc>
            <a:spcBef>
              <a:spcPct val="0"/>
            </a:spcBef>
            <a:spcAft>
              <a:spcPct val="35000"/>
            </a:spcAft>
            <a:buNone/>
          </a:pPr>
          <a:r>
            <a:rPr lang="en-IN" sz="1900" kern="1200" dirty="0">
              <a:latin typeface="Arial" panose="020B0604020202020204" pitchFamily="34" charset="0"/>
              <a:cs typeface="Arial" panose="020B0604020202020204" pitchFamily="34" charset="0"/>
            </a:rPr>
            <a:t>  </a:t>
          </a:r>
          <a:r>
            <a:rPr lang="en-IN" sz="1600" kern="1200" dirty="0">
              <a:latin typeface="Arial" panose="020B0604020202020204" pitchFamily="34" charset="0"/>
              <a:cs typeface="Arial" panose="020B0604020202020204" pitchFamily="34" charset="0"/>
            </a:rPr>
            <a:t>. Missing Values</a:t>
          </a:r>
        </a:p>
        <a:p>
          <a:pPr marL="0" lvl="0" indent="0" algn="l" defTabSz="844550">
            <a:lnSpc>
              <a:spcPct val="90000"/>
            </a:lnSpc>
            <a:spcBef>
              <a:spcPct val="0"/>
            </a:spcBef>
            <a:spcAft>
              <a:spcPct val="35000"/>
            </a:spcAft>
            <a:buNone/>
          </a:pPr>
          <a:r>
            <a:rPr lang="en-IN" sz="1600" kern="1200" dirty="0">
              <a:latin typeface="Arial" panose="020B0604020202020204" pitchFamily="34" charset="0"/>
              <a:cs typeface="Arial" panose="020B0604020202020204" pitchFamily="34" charset="0"/>
            </a:rPr>
            <a:t>   . Data Types</a:t>
          </a:r>
        </a:p>
        <a:p>
          <a:pPr marL="0" lvl="0" indent="0" algn="l" defTabSz="844550">
            <a:lnSpc>
              <a:spcPct val="90000"/>
            </a:lnSpc>
            <a:spcBef>
              <a:spcPct val="0"/>
            </a:spcBef>
            <a:spcAft>
              <a:spcPct val="35000"/>
            </a:spcAft>
            <a:buNone/>
          </a:pPr>
          <a:r>
            <a:rPr lang="en-IN" sz="1600" kern="1200" dirty="0">
              <a:latin typeface="Arial" panose="020B0604020202020204" pitchFamily="34" charset="0"/>
              <a:cs typeface="Arial" panose="020B0604020202020204" pitchFamily="34" charset="0"/>
            </a:rPr>
            <a:t>   . Derived Data</a:t>
          </a:r>
          <a:endParaRPr lang="en-GB" sz="1600" kern="1200" dirty="0">
            <a:latin typeface="Arial" panose="020B0604020202020204" pitchFamily="34" charset="0"/>
            <a:cs typeface="Arial" panose="020B0604020202020204" pitchFamily="34" charset="0"/>
          </a:endParaRPr>
        </a:p>
      </dsp:txBody>
      <dsp:txXfrm>
        <a:off x="2853296" y="1294496"/>
        <a:ext cx="2216529" cy="1462306"/>
      </dsp:txXfrm>
    </dsp:sp>
    <dsp:sp modelId="{29C10357-8761-D946-AB00-89C0AD3D40EA}">
      <dsp:nvSpPr>
        <dsp:cNvPr id="0" name=""/>
        <dsp:cNvSpPr/>
      </dsp:nvSpPr>
      <dsp:spPr>
        <a:xfrm>
          <a:off x="5544723" y="1215389"/>
          <a:ext cx="2374743" cy="1620520"/>
        </a:xfrm>
        <a:prstGeom prst="roundRect">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latin typeface="Arial" panose="020B0604020202020204" pitchFamily="34" charset="0"/>
              <a:cs typeface="Arial" panose="020B0604020202020204" pitchFamily="34" charset="0"/>
            </a:rPr>
            <a:t>Data Visualization</a:t>
          </a:r>
        </a:p>
        <a:p>
          <a:pPr marL="0" lvl="0" indent="0" algn="l" defTabSz="800100">
            <a:lnSpc>
              <a:spcPct val="90000"/>
            </a:lnSpc>
            <a:spcBef>
              <a:spcPct val="0"/>
            </a:spcBef>
            <a:spcAft>
              <a:spcPct val="35000"/>
            </a:spcAft>
            <a:buNone/>
          </a:pPr>
          <a:r>
            <a:rPr lang="en-IN" sz="1800" kern="1200" dirty="0">
              <a:latin typeface="Arial" panose="020B0604020202020204" pitchFamily="34" charset="0"/>
              <a:cs typeface="Arial" panose="020B0604020202020204" pitchFamily="34" charset="0"/>
            </a:rPr>
            <a:t> . </a:t>
          </a:r>
          <a:r>
            <a:rPr lang="en-IN" sz="1600" kern="1200" dirty="0">
              <a:latin typeface="Arial" panose="020B0604020202020204" pitchFamily="34" charset="0"/>
              <a:cs typeface="Arial" panose="020B0604020202020204" pitchFamily="34" charset="0"/>
            </a:rPr>
            <a:t>Univariate Analysis</a:t>
          </a:r>
        </a:p>
        <a:p>
          <a:pPr marL="0" lvl="0" indent="0" algn="l" defTabSz="800100">
            <a:lnSpc>
              <a:spcPct val="90000"/>
            </a:lnSpc>
            <a:spcBef>
              <a:spcPct val="0"/>
            </a:spcBef>
            <a:spcAft>
              <a:spcPct val="35000"/>
            </a:spcAft>
            <a:buNone/>
          </a:pPr>
          <a:r>
            <a:rPr lang="en-IN" sz="1600" kern="1200" dirty="0">
              <a:latin typeface="Arial" panose="020B0604020202020204" pitchFamily="34" charset="0"/>
              <a:cs typeface="Arial" panose="020B0604020202020204" pitchFamily="34" charset="0"/>
            </a:rPr>
            <a:t> . Bivariate Analysis</a:t>
          </a:r>
          <a:endParaRPr lang="en-GB" sz="1600" kern="1200" dirty="0">
            <a:latin typeface="Arial" panose="020B0604020202020204" pitchFamily="34" charset="0"/>
            <a:cs typeface="Arial" panose="020B0604020202020204" pitchFamily="34" charset="0"/>
          </a:endParaRPr>
        </a:p>
      </dsp:txBody>
      <dsp:txXfrm>
        <a:off x="5623830" y="1294496"/>
        <a:ext cx="2216529" cy="1462306"/>
      </dsp:txXfrm>
    </dsp:sp>
    <dsp:sp modelId="{F5A85E90-225C-D145-900A-DFE8D0886501}">
      <dsp:nvSpPr>
        <dsp:cNvPr id="0" name=""/>
        <dsp:cNvSpPr/>
      </dsp:nvSpPr>
      <dsp:spPr>
        <a:xfrm>
          <a:off x="8315258" y="1215389"/>
          <a:ext cx="2374743" cy="1620520"/>
        </a:xfrm>
        <a:prstGeom prst="roundRect">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latin typeface="Arial" panose="020B0604020202020204" pitchFamily="34" charset="0"/>
              <a:cs typeface="Arial" panose="020B0604020202020204" pitchFamily="34" charset="0"/>
            </a:rPr>
            <a:t>Conclusion</a:t>
          </a:r>
        </a:p>
        <a:p>
          <a:pPr marL="0" lvl="0" indent="0" algn="l" defTabSz="800100">
            <a:lnSpc>
              <a:spcPct val="90000"/>
            </a:lnSpc>
            <a:spcBef>
              <a:spcPct val="0"/>
            </a:spcBef>
            <a:spcAft>
              <a:spcPct val="35000"/>
            </a:spcAft>
            <a:buNone/>
          </a:pPr>
          <a:r>
            <a:rPr lang="en-GB" sz="1800" kern="1200" dirty="0">
              <a:latin typeface="Arial" panose="020B0604020202020204" pitchFamily="34" charset="0"/>
              <a:cs typeface="Arial" panose="020B0604020202020204" pitchFamily="34" charset="0"/>
            </a:rPr>
            <a:t>. Recommendations</a:t>
          </a:r>
        </a:p>
      </dsp:txBody>
      <dsp:txXfrm>
        <a:off x="8394365" y="1294496"/>
        <a:ext cx="2216529" cy="146230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GB"/>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A42A3028-DBBE-8745-B10F-5FF3F7DD2D7D}" type="datetimeFigureOut">
              <a:rPr lang="en-US" smtClean="0"/>
              <a:t>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07D94A08-EC2E-DB4C-BC51-2C02C2A7A4C2}" type="slidenum">
              <a:rPr lang="en-US" smtClean="0"/>
              <a:t>‹#›</a:t>
            </a:fld>
            <a:endParaRPr lang="en-US"/>
          </a:p>
        </p:txBody>
      </p:sp>
    </p:spTree>
    <p:extLst>
      <p:ext uri="{BB962C8B-B14F-4D97-AF65-F5344CB8AC3E}">
        <p14:creationId xmlns:p14="http://schemas.microsoft.com/office/powerpoint/2010/main" val="4027364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A42A3028-DBBE-8745-B10F-5FF3F7DD2D7D}" type="datetimeFigureOut">
              <a:rPr lang="en-US" smtClean="0"/>
              <a:t>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D94A08-EC2E-DB4C-BC51-2C02C2A7A4C2}" type="slidenum">
              <a:rPr lang="en-US" smtClean="0"/>
              <a:t>‹#›</a:t>
            </a:fld>
            <a:endParaRPr lang="en-US"/>
          </a:p>
        </p:txBody>
      </p:sp>
    </p:spTree>
    <p:extLst>
      <p:ext uri="{BB962C8B-B14F-4D97-AF65-F5344CB8AC3E}">
        <p14:creationId xmlns:p14="http://schemas.microsoft.com/office/powerpoint/2010/main" val="4260281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42A3028-DBBE-8745-B10F-5FF3F7DD2D7D}" type="datetimeFigureOut">
              <a:rPr lang="en-US" smtClean="0"/>
              <a:t>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D94A08-EC2E-DB4C-BC51-2C02C2A7A4C2}" type="slidenum">
              <a:rPr lang="en-US" smtClean="0"/>
              <a:t>‹#›</a:t>
            </a:fld>
            <a:endParaRPr lang="en-US"/>
          </a:p>
        </p:txBody>
      </p:sp>
    </p:spTree>
    <p:extLst>
      <p:ext uri="{BB962C8B-B14F-4D97-AF65-F5344CB8AC3E}">
        <p14:creationId xmlns:p14="http://schemas.microsoft.com/office/powerpoint/2010/main" val="2611769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42A3028-DBBE-8745-B10F-5FF3F7DD2D7D}" type="datetimeFigureOut">
              <a:rPr lang="en-US" smtClean="0"/>
              <a:t>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D94A08-EC2E-DB4C-BC51-2C02C2A7A4C2}" type="slidenum">
              <a:rPr lang="en-US" smtClean="0"/>
              <a:t>‹#›</a:t>
            </a:fld>
            <a:endParaRPr lang="en-US"/>
          </a:p>
        </p:txBody>
      </p:sp>
    </p:spTree>
    <p:extLst>
      <p:ext uri="{BB962C8B-B14F-4D97-AF65-F5344CB8AC3E}">
        <p14:creationId xmlns:p14="http://schemas.microsoft.com/office/powerpoint/2010/main" val="226411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GB"/>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A42A3028-DBBE-8745-B10F-5FF3F7DD2D7D}" type="datetimeFigureOut">
              <a:rPr lang="en-US" smtClean="0"/>
              <a:t>2/8/23</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07D94A08-EC2E-DB4C-BC51-2C02C2A7A4C2}" type="slidenum">
              <a:rPr lang="en-US" smtClean="0"/>
              <a:t>‹#›</a:t>
            </a:fld>
            <a:endParaRPr lang="en-US"/>
          </a:p>
        </p:txBody>
      </p:sp>
    </p:spTree>
    <p:extLst>
      <p:ext uri="{BB962C8B-B14F-4D97-AF65-F5344CB8AC3E}">
        <p14:creationId xmlns:p14="http://schemas.microsoft.com/office/powerpoint/2010/main" val="2518219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A42A3028-DBBE-8745-B10F-5FF3F7DD2D7D}" type="datetimeFigureOut">
              <a:rPr lang="en-US" smtClean="0"/>
              <a:t>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D94A08-EC2E-DB4C-BC51-2C02C2A7A4C2}" type="slidenum">
              <a:rPr lang="en-US" smtClean="0"/>
              <a:t>‹#›</a:t>
            </a:fld>
            <a:endParaRPr lang="en-US"/>
          </a:p>
        </p:txBody>
      </p:sp>
    </p:spTree>
    <p:extLst>
      <p:ext uri="{BB962C8B-B14F-4D97-AF65-F5344CB8AC3E}">
        <p14:creationId xmlns:p14="http://schemas.microsoft.com/office/powerpoint/2010/main" val="275139620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A42A3028-DBBE-8745-B10F-5FF3F7DD2D7D}" type="datetimeFigureOut">
              <a:rPr lang="en-US" smtClean="0"/>
              <a:t>2/8/23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D94A08-EC2E-DB4C-BC51-2C02C2A7A4C2}"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3320833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42A3028-DBBE-8745-B10F-5FF3F7DD2D7D}" type="datetimeFigureOut">
              <a:rPr lang="en-US" smtClean="0"/>
              <a:t>2/8/23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D94A08-EC2E-DB4C-BC51-2C02C2A7A4C2}" type="slidenum">
              <a:rPr lang="en-US" smtClean="0"/>
              <a:t>‹#›</a:t>
            </a:fld>
            <a:endParaRPr lang="en-US"/>
          </a:p>
        </p:txBody>
      </p:sp>
      <p:sp>
        <p:nvSpPr>
          <p:cNvPr id="6" name="Title 5"/>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1834814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2A3028-DBBE-8745-B10F-5FF3F7DD2D7D}" type="datetimeFigureOut">
              <a:rPr lang="en-US" smtClean="0"/>
              <a:t>2/8/23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D94A08-EC2E-DB4C-BC51-2C02C2A7A4C2}" type="slidenum">
              <a:rPr lang="en-US" smtClean="0"/>
              <a:t>‹#›</a:t>
            </a:fld>
            <a:endParaRPr lang="en-US"/>
          </a:p>
        </p:txBody>
      </p:sp>
    </p:spTree>
    <p:extLst>
      <p:ext uri="{BB962C8B-B14F-4D97-AF65-F5344CB8AC3E}">
        <p14:creationId xmlns:p14="http://schemas.microsoft.com/office/powerpoint/2010/main" val="4107245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A42A3028-DBBE-8745-B10F-5FF3F7DD2D7D}" type="datetimeFigureOut">
              <a:rPr lang="en-US" smtClean="0"/>
              <a:t>2/8/23</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07D94A08-EC2E-DB4C-BC51-2C02C2A7A4C2}" type="slidenum">
              <a:rPr lang="en-US" smtClean="0"/>
              <a:t>‹#›</a:t>
            </a:fld>
            <a:endParaRPr lang="en-US"/>
          </a:p>
        </p:txBody>
      </p:sp>
    </p:spTree>
    <p:extLst>
      <p:ext uri="{BB962C8B-B14F-4D97-AF65-F5344CB8AC3E}">
        <p14:creationId xmlns:p14="http://schemas.microsoft.com/office/powerpoint/2010/main" val="321392268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A42A3028-DBBE-8745-B10F-5FF3F7DD2D7D}" type="datetimeFigureOut">
              <a:rPr lang="en-US" smtClean="0"/>
              <a:t>2/8/23</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07D94A08-EC2E-DB4C-BC51-2C02C2A7A4C2}" type="slidenum">
              <a:rPr lang="en-US" smtClean="0"/>
              <a:t>‹#›</a:t>
            </a:fld>
            <a:endParaRPr lang="en-US"/>
          </a:p>
        </p:txBody>
      </p:sp>
    </p:spTree>
    <p:extLst>
      <p:ext uri="{BB962C8B-B14F-4D97-AF65-F5344CB8AC3E}">
        <p14:creationId xmlns:p14="http://schemas.microsoft.com/office/powerpoint/2010/main" val="967259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A42A3028-DBBE-8745-B10F-5FF3F7DD2D7D}" type="datetimeFigureOut">
              <a:rPr lang="en-US" smtClean="0"/>
              <a:t>2/8/23</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07D94A08-EC2E-DB4C-BC51-2C02C2A7A4C2}" type="slidenum">
              <a:rPr lang="en-US" smtClean="0"/>
              <a:t>‹#›</a:t>
            </a:fld>
            <a:endParaRPr lang="en-US"/>
          </a:p>
        </p:txBody>
      </p:sp>
    </p:spTree>
    <p:extLst>
      <p:ext uri="{BB962C8B-B14F-4D97-AF65-F5344CB8AC3E}">
        <p14:creationId xmlns:p14="http://schemas.microsoft.com/office/powerpoint/2010/main" val="3150345818"/>
      </p:ext>
    </p:extLst>
  </p:cSld>
  <p:clrMap bg1="lt1" tx1="dk1" bg2="lt2" tx2="dk2" accent1="accent1" accent2="accent2" accent3="accent3" accent4="accent4" accent5="accent5" accent6="accent6" hlink="hlink" folHlink="folHlink"/>
  <p:sldLayoutIdLst>
    <p:sldLayoutId id="2147484202" r:id="rId1"/>
    <p:sldLayoutId id="2147484203" r:id="rId2"/>
    <p:sldLayoutId id="2147484204" r:id="rId3"/>
    <p:sldLayoutId id="2147484205" r:id="rId4"/>
    <p:sldLayoutId id="2147484206" r:id="rId5"/>
    <p:sldLayoutId id="2147484207" r:id="rId6"/>
    <p:sldLayoutId id="2147484208" r:id="rId7"/>
    <p:sldLayoutId id="2147484209" r:id="rId8"/>
    <p:sldLayoutId id="2147484210" r:id="rId9"/>
    <p:sldLayoutId id="2147484211" r:id="rId10"/>
    <p:sldLayoutId id="2147484212"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ADE3D-9339-4899-DF4E-C01E086E85A3}"/>
              </a:ext>
            </a:extLst>
          </p:cNvPr>
          <p:cNvSpPr>
            <a:spLocks noGrp="1"/>
          </p:cNvSpPr>
          <p:nvPr>
            <p:ph type="ctrTitle"/>
          </p:nvPr>
        </p:nvSpPr>
        <p:spPr>
          <a:xfrm>
            <a:off x="457199" y="1819072"/>
            <a:ext cx="10826885" cy="1682885"/>
          </a:xfrm>
        </p:spPr>
        <p:txBody>
          <a:bodyPr>
            <a:normAutofit fontScale="90000"/>
          </a:bodyPr>
          <a:lstStyle/>
          <a:p>
            <a:r>
              <a:rPr lang="en-IN" dirty="0">
                <a:solidFill>
                  <a:srgbClr val="00B0F0"/>
                </a:solidFill>
                <a:effectLst/>
                <a:latin typeface="Arial" panose="020B0604020202020204" pitchFamily="34" charset="0"/>
              </a:rPr>
              <a:t>Lending Club Case Study</a:t>
            </a:r>
            <a:endParaRPr lang="en-US" dirty="0">
              <a:solidFill>
                <a:srgbClr val="00B0F0"/>
              </a:solidFill>
            </a:endParaRPr>
          </a:p>
        </p:txBody>
      </p:sp>
      <p:sp>
        <p:nvSpPr>
          <p:cNvPr id="3" name="Subtitle 2">
            <a:extLst>
              <a:ext uri="{FF2B5EF4-FFF2-40B4-BE49-F238E27FC236}">
                <a16:creationId xmlns:a16="http://schemas.microsoft.com/office/drawing/2014/main" id="{6CDC4C1B-24A0-7DD9-6DE3-C8B570C7BA96}"/>
              </a:ext>
            </a:extLst>
          </p:cNvPr>
          <p:cNvSpPr>
            <a:spLocks noGrp="1"/>
          </p:cNvSpPr>
          <p:nvPr>
            <p:ph type="subTitle" idx="1"/>
          </p:nvPr>
        </p:nvSpPr>
        <p:spPr>
          <a:xfrm>
            <a:off x="1069848" y="4737370"/>
            <a:ext cx="7891272" cy="1507786"/>
          </a:xfrm>
        </p:spPr>
        <p:txBody>
          <a:bodyPr>
            <a:normAutofit/>
          </a:bodyPr>
          <a:lstStyle/>
          <a:p>
            <a:pPr algn="l"/>
            <a:r>
              <a:rPr lang="en-IN" b="1" dirty="0">
                <a:effectLst/>
                <a:latin typeface="Arial" panose="020B0604020202020204" pitchFamily="34" charset="0"/>
              </a:rPr>
              <a:t>Group Members:</a:t>
            </a:r>
            <a:br>
              <a:rPr lang="en-IN" dirty="0"/>
            </a:br>
            <a:r>
              <a:rPr lang="en-IN" dirty="0" err="1">
                <a:effectLst/>
                <a:latin typeface="Arial" panose="020B0604020202020204" pitchFamily="34" charset="0"/>
              </a:rPr>
              <a:t>Sawan</a:t>
            </a:r>
            <a:r>
              <a:rPr lang="en-IN" dirty="0">
                <a:effectLst/>
                <a:latin typeface="Arial" panose="020B0604020202020204" pitchFamily="34" charset="0"/>
              </a:rPr>
              <a:t> </a:t>
            </a:r>
            <a:r>
              <a:rPr lang="en-IN" dirty="0" err="1">
                <a:effectLst/>
                <a:latin typeface="Arial" panose="020B0604020202020204" pitchFamily="34" charset="0"/>
              </a:rPr>
              <a:t>Sabbu</a:t>
            </a:r>
            <a:br>
              <a:rPr lang="en-IN" dirty="0"/>
            </a:br>
            <a:r>
              <a:rPr lang="en-IN" dirty="0">
                <a:effectLst/>
                <a:latin typeface="Arial" panose="020B0604020202020204" pitchFamily="34" charset="0"/>
              </a:rPr>
              <a:t>Pramod Prasad</a:t>
            </a:r>
            <a:endParaRPr lang="en-US" dirty="0"/>
          </a:p>
        </p:txBody>
      </p:sp>
    </p:spTree>
    <p:extLst>
      <p:ext uri="{BB962C8B-B14F-4D97-AF65-F5344CB8AC3E}">
        <p14:creationId xmlns:p14="http://schemas.microsoft.com/office/powerpoint/2010/main" val="2302676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178D3-2F5E-4495-F476-5B5B192443A2}"/>
              </a:ext>
            </a:extLst>
          </p:cNvPr>
          <p:cNvSpPr>
            <a:spLocks noGrp="1"/>
          </p:cNvSpPr>
          <p:nvPr>
            <p:ph type="title"/>
          </p:nvPr>
        </p:nvSpPr>
        <p:spPr/>
        <p:txBody>
          <a:bodyPr/>
          <a:lstStyle/>
          <a:p>
            <a:r>
              <a:rPr lang="en-US" dirty="0">
                <a:solidFill>
                  <a:srgbClr val="00B0F0"/>
                </a:solidFill>
                <a:latin typeface="Arial" panose="020B0604020202020204" pitchFamily="34" charset="0"/>
                <a:cs typeface="Arial" panose="020B0604020202020204" pitchFamily="34" charset="0"/>
              </a:rPr>
              <a:t>Loan amount to Annual income ration</a:t>
            </a:r>
          </a:p>
        </p:txBody>
      </p:sp>
      <p:sp>
        <p:nvSpPr>
          <p:cNvPr id="3" name="Content Placeholder 2">
            <a:extLst>
              <a:ext uri="{FF2B5EF4-FFF2-40B4-BE49-F238E27FC236}">
                <a16:creationId xmlns:a16="http://schemas.microsoft.com/office/drawing/2014/main" id="{78889D1E-CF67-D790-19E0-9EB173FC29A9}"/>
              </a:ext>
            </a:extLst>
          </p:cNvPr>
          <p:cNvSpPr>
            <a:spLocks noGrp="1"/>
          </p:cNvSpPr>
          <p:nvPr>
            <p:ph idx="1"/>
          </p:nvPr>
        </p:nvSpPr>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IN" sz="1600" b="0" dirty="0">
              <a:solidFill>
                <a:srgbClr val="000000"/>
              </a:solidFill>
              <a:effectLst/>
              <a:latin typeface="Arial" panose="020B0604020202020204" pitchFamily="34" charset="0"/>
              <a:cs typeface="Arial" panose="020B0604020202020204" pitchFamily="34" charset="0"/>
            </a:endParaRPr>
          </a:p>
          <a:p>
            <a:r>
              <a:rPr lang="en-IN" sz="1600" b="0" dirty="0">
                <a:solidFill>
                  <a:srgbClr val="000000"/>
                </a:solidFill>
                <a:effectLst/>
                <a:latin typeface="Arial" panose="020B0604020202020204" pitchFamily="34" charset="0"/>
                <a:cs typeface="Arial" panose="020B0604020202020204" pitchFamily="34" charset="0"/>
              </a:rPr>
              <a:t>As long as loan amount is less than 20% of annual income, defaults are low.</a:t>
            </a:r>
          </a:p>
          <a:p>
            <a:r>
              <a:rPr lang="en-IN" sz="1600" b="0" dirty="0">
                <a:solidFill>
                  <a:srgbClr val="000000"/>
                </a:solidFill>
                <a:effectLst/>
                <a:latin typeface="Arial" panose="020B0604020202020204" pitchFamily="34" charset="0"/>
                <a:cs typeface="Arial" panose="020B0604020202020204" pitchFamily="34" charset="0"/>
              </a:rPr>
              <a:t>Loan amounts for 30% of annual income or higher see a high rate of default.</a:t>
            </a:r>
          </a:p>
        </p:txBody>
      </p:sp>
      <p:pic>
        <p:nvPicPr>
          <p:cNvPr id="4" name="Picture 3">
            <a:extLst>
              <a:ext uri="{FF2B5EF4-FFF2-40B4-BE49-F238E27FC236}">
                <a16:creationId xmlns:a16="http://schemas.microsoft.com/office/drawing/2014/main" id="{5311A5C4-5FF7-8812-D10D-43AA56BEC513}"/>
              </a:ext>
            </a:extLst>
          </p:cNvPr>
          <p:cNvPicPr>
            <a:picLocks noChangeAspect="1"/>
          </p:cNvPicPr>
          <p:nvPr/>
        </p:nvPicPr>
        <p:blipFill>
          <a:blip r:embed="rId2"/>
          <a:stretch>
            <a:fillRect/>
          </a:stretch>
        </p:blipFill>
        <p:spPr>
          <a:xfrm>
            <a:off x="864973" y="2121408"/>
            <a:ext cx="9030730" cy="3266138"/>
          </a:xfrm>
          <a:prstGeom prst="rect">
            <a:avLst/>
          </a:prstGeom>
        </p:spPr>
      </p:pic>
    </p:spTree>
    <p:extLst>
      <p:ext uri="{BB962C8B-B14F-4D97-AF65-F5344CB8AC3E}">
        <p14:creationId xmlns:p14="http://schemas.microsoft.com/office/powerpoint/2010/main" val="3073849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78760-6D3D-ED01-1FE6-00B1DA8495C1}"/>
              </a:ext>
            </a:extLst>
          </p:cNvPr>
          <p:cNvSpPr>
            <a:spLocks noGrp="1"/>
          </p:cNvSpPr>
          <p:nvPr>
            <p:ph type="title"/>
          </p:nvPr>
        </p:nvSpPr>
        <p:spPr/>
        <p:txBody>
          <a:bodyPr/>
          <a:lstStyle/>
          <a:p>
            <a:r>
              <a:rPr lang="en-US" dirty="0">
                <a:solidFill>
                  <a:srgbClr val="00B0F0"/>
                </a:solidFill>
                <a:latin typeface="Arial" panose="020B0604020202020204" pitchFamily="34" charset="0"/>
                <a:cs typeface="Arial" panose="020B0604020202020204" pitchFamily="34" charset="0"/>
              </a:rPr>
              <a:t>Loan term</a:t>
            </a:r>
          </a:p>
        </p:txBody>
      </p:sp>
      <p:sp>
        <p:nvSpPr>
          <p:cNvPr id="3" name="Content Placeholder 2">
            <a:extLst>
              <a:ext uri="{FF2B5EF4-FFF2-40B4-BE49-F238E27FC236}">
                <a16:creationId xmlns:a16="http://schemas.microsoft.com/office/drawing/2014/main" id="{0173ACA3-8DC2-18E8-0C40-826DC27FB154}"/>
              </a:ext>
            </a:extLst>
          </p:cNvPr>
          <p:cNvSpPr>
            <a:spLocks noGrp="1"/>
          </p:cNvSpPr>
          <p:nvPr>
            <p:ph idx="1"/>
          </p:nvPr>
        </p:nvSpPr>
        <p:spPr/>
        <p:txBody>
          <a:bodyPr>
            <a:normAutofit lnSpcReduction="1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Higher loan amount are associated with longer terms and see higher Charge Offs.</a:t>
            </a:r>
            <a:r>
              <a:rPr lang="en-US" dirty="0"/>
              <a:t> </a:t>
            </a:r>
          </a:p>
          <a:p>
            <a:endParaRPr lang="en-US" dirty="0"/>
          </a:p>
          <a:p>
            <a:endParaRPr lang="en-US" dirty="0"/>
          </a:p>
          <a:p>
            <a:endParaRPr lang="en-US" dirty="0"/>
          </a:p>
        </p:txBody>
      </p:sp>
      <p:pic>
        <p:nvPicPr>
          <p:cNvPr id="4" name="Picture 3">
            <a:extLst>
              <a:ext uri="{FF2B5EF4-FFF2-40B4-BE49-F238E27FC236}">
                <a16:creationId xmlns:a16="http://schemas.microsoft.com/office/drawing/2014/main" id="{D0C18EC1-D3D4-8C1C-7699-81D1F6BB16B2}"/>
              </a:ext>
            </a:extLst>
          </p:cNvPr>
          <p:cNvPicPr>
            <a:picLocks noChangeAspect="1"/>
          </p:cNvPicPr>
          <p:nvPr/>
        </p:nvPicPr>
        <p:blipFill>
          <a:blip r:embed="rId2"/>
          <a:stretch>
            <a:fillRect/>
          </a:stretch>
        </p:blipFill>
        <p:spPr>
          <a:xfrm>
            <a:off x="345990" y="1742302"/>
            <a:ext cx="9689585" cy="3880022"/>
          </a:xfrm>
          <a:prstGeom prst="rect">
            <a:avLst/>
          </a:prstGeom>
        </p:spPr>
      </p:pic>
    </p:spTree>
    <p:extLst>
      <p:ext uri="{BB962C8B-B14F-4D97-AF65-F5344CB8AC3E}">
        <p14:creationId xmlns:p14="http://schemas.microsoft.com/office/powerpoint/2010/main" val="3090577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886CE-5E39-E42D-C6BC-D7DB450E9EEF}"/>
              </a:ext>
            </a:extLst>
          </p:cNvPr>
          <p:cNvSpPr>
            <a:spLocks noGrp="1"/>
          </p:cNvSpPr>
          <p:nvPr>
            <p:ph type="title"/>
          </p:nvPr>
        </p:nvSpPr>
        <p:spPr/>
        <p:txBody>
          <a:bodyPr/>
          <a:lstStyle/>
          <a:p>
            <a:r>
              <a:rPr lang="en-US" dirty="0">
                <a:solidFill>
                  <a:srgbClr val="00B0F0"/>
                </a:solidFill>
                <a:latin typeface="Arial" panose="020B0604020202020204" pitchFamily="34" charset="0"/>
                <a:cs typeface="Arial" panose="020B0604020202020204" pitchFamily="34" charset="0"/>
              </a:rPr>
              <a:t>Loan Purpose</a:t>
            </a:r>
          </a:p>
        </p:txBody>
      </p:sp>
      <p:sp>
        <p:nvSpPr>
          <p:cNvPr id="3" name="Content Placeholder 2">
            <a:extLst>
              <a:ext uri="{FF2B5EF4-FFF2-40B4-BE49-F238E27FC236}">
                <a16:creationId xmlns:a16="http://schemas.microsoft.com/office/drawing/2014/main" id="{5B06C9EF-1398-D987-EFF2-10A563F58ACD}"/>
              </a:ext>
            </a:extLst>
          </p:cNvPr>
          <p:cNvSpPr>
            <a:spLocks noGrp="1"/>
          </p:cNvSpPr>
          <p:nvPr>
            <p:ph idx="1"/>
          </p:nvPr>
        </p:nvSpPr>
        <p:spPr/>
        <p:txBody>
          <a:bodyPr>
            <a:normAutofit/>
          </a:bodyPr>
          <a:lstStyle/>
          <a:p>
            <a:endParaRPr lang="en-IN" sz="1600" b="0" dirty="0">
              <a:solidFill>
                <a:srgbClr val="000000"/>
              </a:solidFill>
              <a:effectLst/>
              <a:latin typeface="Arial" panose="020B0604020202020204" pitchFamily="34" charset="0"/>
              <a:cs typeface="Arial" panose="020B0604020202020204" pitchFamily="34" charset="0"/>
            </a:endParaRPr>
          </a:p>
          <a:p>
            <a:endParaRPr lang="en-IN" sz="1600" dirty="0">
              <a:solidFill>
                <a:srgbClr val="000000"/>
              </a:solidFill>
              <a:latin typeface="Arial" panose="020B0604020202020204" pitchFamily="34" charset="0"/>
              <a:cs typeface="Arial" panose="020B0604020202020204" pitchFamily="34" charset="0"/>
            </a:endParaRPr>
          </a:p>
          <a:p>
            <a:endParaRPr lang="en-IN" sz="1600" b="0" dirty="0">
              <a:solidFill>
                <a:srgbClr val="000000"/>
              </a:solidFill>
              <a:effectLst/>
              <a:latin typeface="Arial" panose="020B0604020202020204" pitchFamily="34" charset="0"/>
              <a:cs typeface="Arial" panose="020B0604020202020204" pitchFamily="34" charset="0"/>
            </a:endParaRPr>
          </a:p>
          <a:p>
            <a:endParaRPr lang="en-IN" sz="1600" dirty="0">
              <a:solidFill>
                <a:srgbClr val="000000"/>
              </a:solidFill>
              <a:latin typeface="Arial" panose="020B0604020202020204" pitchFamily="34" charset="0"/>
              <a:cs typeface="Arial" panose="020B0604020202020204" pitchFamily="34" charset="0"/>
            </a:endParaRPr>
          </a:p>
          <a:p>
            <a:endParaRPr lang="en-IN" sz="1600" b="0" dirty="0">
              <a:solidFill>
                <a:srgbClr val="000000"/>
              </a:solidFill>
              <a:effectLst/>
              <a:latin typeface="Arial" panose="020B0604020202020204" pitchFamily="34" charset="0"/>
              <a:cs typeface="Arial" panose="020B0604020202020204" pitchFamily="34" charset="0"/>
            </a:endParaRPr>
          </a:p>
          <a:p>
            <a:endParaRPr lang="en-IN" sz="1600" dirty="0">
              <a:solidFill>
                <a:srgbClr val="000000"/>
              </a:solidFill>
              <a:latin typeface="Arial" panose="020B0604020202020204" pitchFamily="34" charset="0"/>
              <a:cs typeface="Arial" panose="020B0604020202020204" pitchFamily="34" charset="0"/>
            </a:endParaRPr>
          </a:p>
          <a:p>
            <a:endParaRPr lang="en-IN" sz="1600" b="0" dirty="0">
              <a:solidFill>
                <a:srgbClr val="000000"/>
              </a:solidFill>
              <a:effectLst/>
              <a:latin typeface="Arial" panose="020B0604020202020204" pitchFamily="34" charset="0"/>
              <a:cs typeface="Arial" panose="020B0604020202020204" pitchFamily="34" charset="0"/>
            </a:endParaRPr>
          </a:p>
          <a:p>
            <a:endParaRPr lang="en-IN" sz="1600" dirty="0">
              <a:solidFill>
                <a:srgbClr val="000000"/>
              </a:solidFill>
              <a:latin typeface="Arial" panose="020B0604020202020204" pitchFamily="34" charset="0"/>
              <a:cs typeface="Arial" panose="020B0604020202020204" pitchFamily="34" charset="0"/>
            </a:endParaRPr>
          </a:p>
          <a:p>
            <a:endParaRPr lang="en-IN" sz="1600" b="0" dirty="0">
              <a:solidFill>
                <a:srgbClr val="000000"/>
              </a:solidFill>
              <a:effectLst/>
              <a:latin typeface="Arial" panose="020B0604020202020204" pitchFamily="34" charset="0"/>
              <a:cs typeface="Arial" panose="020B0604020202020204" pitchFamily="34" charset="0"/>
            </a:endParaRPr>
          </a:p>
          <a:p>
            <a:r>
              <a:rPr lang="en-IN" sz="1600" b="0" dirty="0">
                <a:solidFill>
                  <a:srgbClr val="000000"/>
                </a:solidFill>
                <a:effectLst/>
                <a:latin typeface="Arial" panose="020B0604020202020204" pitchFamily="34" charset="0"/>
                <a:cs typeface="Arial" panose="020B0604020202020204" pitchFamily="34" charset="0"/>
              </a:rPr>
              <a:t>People having "</a:t>
            </a:r>
            <a:r>
              <a:rPr lang="en-IN" sz="1600" b="0" dirty="0" err="1">
                <a:solidFill>
                  <a:srgbClr val="000000"/>
                </a:solidFill>
                <a:effectLst/>
                <a:latin typeface="Arial" panose="020B0604020202020204" pitchFamily="34" charset="0"/>
                <a:cs typeface="Arial" panose="020B0604020202020204" pitchFamily="34" charset="0"/>
              </a:rPr>
              <a:t>small_business</a:t>
            </a:r>
            <a:r>
              <a:rPr lang="en-IN" sz="1600" b="0" dirty="0">
                <a:solidFill>
                  <a:srgbClr val="000000"/>
                </a:solidFill>
                <a:effectLst/>
                <a:latin typeface="Arial" panose="020B0604020202020204" pitchFamily="34" charset="0"/>
                <a:cs typeface="Arial" panose="020B0604020202020204" pitchFamily="34" charset="0"/>
              </a:rPr>
              <a:t>" are at high risk of loan default.</a:t>
            </a:r>
          </a:p>
        </p:txBody>
      </p:sp>
      <p:pic>
        <p:nvPicPr>
          <p:cNvPr id="4" name="Picture 3">
            <a:extLst>
              <a:ext uri="{FF2B5EF4-FFF2-40B4-BE49-F238E27FC236}">
                <a16:creationId xmlns:a16="http://schemas.microsoft.com/office/drawing/2014/main" id="{1D4617EA-BC33-60C1-9CF7-E67D6859A216}"/>
              </a:ext>
            </a:extLst>
          </p:cNvPr>
          <p:cNvPicPr>
            <a:picLocks noChangeAspect="1"/>
          </p:cNvPicPr>
          <p:nvPr/>
        </p:nvPicPr>
        <p:blipFill>
          <a:blip r:embed="rId2"/>
          <a:stretch>
            <a:fillRect/>
          </a:stretch>
        </p:blipFill>
        <p:spPr>
          <a:xfrm>
            <a:off x="926757" y="1668162"/>
            <a:ext cx="10058400" cy="3608173"/>
          </a:xfrm>
          <a:prstGeom prst="rect">
            <a:avLst/>
          </a:prstGeom>
        </p:spPr>
      </p:pic>
    </p:spTree>
    <p:extLst>
      <p:ext uri="{BB962C8B-B14F-4D97-AF65-F5344CB8AC3E}">
        <p14:creationId xmlns:p14="http://schemas.microsoft.com/office/powerpoint/2010/main" val="3460543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58771-AAB5-65AC-C493-B1A17F5E50F0}"/>
              </a:ext>
            </a:extLst>
          </p:cNvPr>
          <p:cNvSpPr>
            <a:spLocks noGrp="1"/>
          </p:cNvSpPr>
          <p:nvPr>
            <p:ph type="title"/>
          </p:nvPr>
        </p:nvSpPr>
        <p:spPr/>
        <p:txBody>
          <a:bodyPr/>
          <a:lstStyle/>
          <a:p>
            <a:r>
              <a:rPr lang="en-US" dirty="0">
                <a:solidFill>
                  <a:srgbClr val="00B0F0"/>
                </a:solidFill>
                <a:latin typeface="Arial" panose="020B0604020202020204" pitchFamily="34" charset="0"/>
                <a:cs typeface="Arial" panose="020B0604020202020204" pitchFamily="34" charset="0"/>
              </a:rPr>
              <a:t>Loan amount</a:t>
            </a:r>
          </a:p>
        </p:txBody>
      </p:sp>
      <p:sp>
        <p:nvSpPr>
          <p:cNvPr id="3" name="Content Placeholder 2">
            <a:extLst>
              <a:ext uri="{FF2B5EF4-FFF2-40B4-BE49-F238E27FC236}">
                <a16:creationId xmlns:a16="http://schemas.microsoft.com/office/drawing/2014/main" id="{241ECA03-A203-54E8-29E1-B8D7B07A7DE8}"/>
              </a:ext>
            </a:extLst>
          </p:cNvPr>
          <p:cNvSpPr>
            <a:spLocks noGrp="1"/>
          </p:cNvSpPr>
          <p:nvPr>
            <p:ph idx="1"/>
          </p:nvPr>
        </p:nvSpPr>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sz="1600" dirty="0">
                <a:latin typeface="Arial" panose="020B0604020202020204" pitchFamily="34" charset="0"/>
                <a:cs typeface="Arial" panose="020B0604020202020204" pitchFamily="34" charset="0"/>
              </a:rPr>
              <a:t>Smaller loan amounts less than 10,000 have lower chances of default.</a:t>
            </a:r>
          </a:p>
        </p:txBody>
      </p:sp>
      <p:pic>
        <p:nvPicPr>
          <p:cNvPr id="4" name="Picture 3">
            <a:extLst>
              <a:ext uri="{FF2B5EF4-FFF2-40B4-BE49-F238E27FC236}">
                <a16:creationId xmlns:a16="http://schemas.microsoft.com/office/drawing/2014/main" id="{9D2BB2DF-83D9-90D1-DD3B-280615307BC6}"/>
              </a:ext>
            </a:extLst>
          </p:cNvPr>
          <p:cNvPicPr>
            <a:picLocks noChangeAspect="1"/>
          </p:cNvPicPr>
          <p:nvPr/>
        </p:nvPicPr>
        <p:blipFill>
          <a:blip r:embed="rId2"/>
          <a:stretch>
            <a:fillRect/>
          </a:stretch>
        </p:blipFill>
        <p:spPr>
          <a:xfrm>
            <a:off x="939114" y="1828800"/>
            <a:ext cx="10058400" cy="3447535"/>
          </a:xfrm>
          <a:prstGeom prst="rect">
            <a:avLst/>
          </a:prstGeom>
        </p:spPr>
      </p:pic>
    </p:spTree>
    <p:extLst>
      <p:ext uri="{BB962C8B-B14F-4D97-AF65-F5344CB8AC3E}">
        <p14:creationId xmlns:p14="http://schemas.microsoft.com/office/powerpoint/2010/main" val="29726710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C65A-1271-9C93-1489-A84AD25002A0}"/>
              </a:ext>
            </a:extLst>
          </p:cNvPr>
          <p:cNvSpPr>
            <a:spLocks noGrp="1"/>
          </p:cNvSpPr>
          <p:nvPr>
            <p:ph type="title"/>
          </p:nvPr>
        </p:nvSpPr>
        <p:spPr/>
        <p:txBody>
          <a:bodyPr/>
          <a:lstStyle/>
          <a:p>
            <a:r>
              <a:rPr lang="en-US" dirty="0">
                <a:solidFill>
                  <a:srgbClr val="00B0F0"/>
                </a:solidFill>
                <a:latin typeface="Arial" panose="020B0604020202020204" pitchFamily="34" charset="0"/>
                <a:cs typeface="Arial" panose="020B0604020202020204" pitchFamily="34" charset="0"/>
              </a:rPr>
              <a:t>Address State</a:t>
            </a:r>
          </a:p>
        </p:txBody>
      </p:sp>
      <p:sp>
        <p:nvSpPr>
          <p:cNvPr id="9" name="Content Placeholder 8">
            <a:extLst>
              <a:ext uri="{FF2B5EF4-FFF2-40B4-BE49-F238E27FC236}">
                <a16:creationId xmlns:a16="http://schemas.microsoft.com/office/drawing/2014/main" id="{C21F47EF-53F7-BF27-EAF5-79FD42386438}"/>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IN" sz="1600" b="0" dirty="0">
              <a:solidFill>
                <a:srgbClr val="000000"/>
              </a:solidFill>
              <a:effectLst/>
              <a:latin typeface="Arial" panose="020B0604020202020204" pitchFamily="34" charset="0"/>
              <a:cs typeface="Arial" panose="020B0604020202020204" pitchFamily="34" charset="0"/>
            </a:endParaRPr>
          </a:p>
          <a:p>
            <a:endParaRPr lang="en-IN" sz="1600" dirty="0">
              <a:solidFill>
                <a:srgbClr val="000000"/>
              </a:solidFill>
              <a:latin typeface="Arial" panose="020B0604020202020204" pitchFamily="34" charset="0"/>
              <a:cs typeface="Arial" panose="020B0604020202020204" pitchFamily="34" charset="0"/>
            </a:endParaRPr>
          </a:p>
          <a:p>
            <a:endParaRPr lang="en-IN" sz="1600" b="0" dirty="0">
              <a:solidFill>
                <a:srgbClr val="000000"/>
              </a:solidFill>
              <a:effectLst/>
              <a:latin typeface="Arial" panose="020B0604020202020204" pitchFamily="34" charset="0"/>
              <a:cs typeface="Arial" panose="020B0604020202020204" pitchFamily="34" charset="0"/>
            </a:endParaRPr>
          </a:p>
          <a:p>
            <a:r>
              <a:rPr lang="en-IN" sz="1600" b="0" dirty="0">
                <a:solidFill>
                  <a:srgbClr val="000000"/>
                </a:solidFill>
                <a:effectLst/>
                <a:latin typeface="Arial" panose="020B0604020202020204" pitchFamily="34" charset="0"/>
                <a:cs typeface="Arial" panose="020B0604020202020204" pitchFamily="34" charset="0"/>
              </a:rPr>
              <a:t>People having "</a:t>
            </a:r>
            <a:r>
              <a:rPr lang="en-IN" sz="1600" b="0" dirty="0" err="1">
                <a:solidFill>
                  <a:srgbClr val="000000"/>
                </a:solidFill>
                <a:effectLst/>
                <a:latin typeface="Arial" panose="020B0604020202020204" pitchFamily="34" charset="0"/>
                <a:cs typeface="Arial" panose="020B0604020202020204" pitchFamily="34" charset="0"/>
              </a:rPr>
              <a:t>small_business</a:t>
            </a:r>
            <a:r>
              <a:rPr lang="en-IN" sz="1600" b="0" dirty="0">
                <a:solidFill>
                  <a:srgbClr val="000000"/>
                </a:solidFill>
                <a:effectLst/>
                <a:latin typeface="Arial" panose="020B0604020202020204" pitchFamily="34" charset="0"/>
                <a:cs typeface="Arial" panose="020B0604020202020204" pitchFamily="34" charset="0"/>
              </a:rPr>
              <a:t>" are at high risk of loan default.</a:t>
            </a:r>
          </a:p>
        </p:txBody>
      </p:sp>
      <p:pic>
        <p:nvPicPr>
          <p:cNvPr id="10" name="Picture 9">
            <a:extLst>
              <a:ext uri="{FF2B5EF4-FFF2-40B4-BE49-F238E27FC236}">
                <a16:creationId xmlns:a16="http://schemas.microsoft.com/office/drawing/2014/main" id="{24EC79CF-1D68-77EA-1801-6EED329D4DD6}"/>
              </a:ext>
            </a:extLst>
          </p:cNvPr>
          <p:cNvPicPr>
            <a:picLocks noChangeAspect="1"/>
          </p:cNvPicPr>
          <p:nvPr/>
        </p:nvPicPr>
        <p:blipFill>
          <a:blip r:embed="rId2"/>
          <a:stretch>
            <a:fillRect/>
          </a:stretch>
        </p:blipFill>
        <p:spPr>
          <a:xfrm>
            <a:off x="704335" y="2355246"/>
            <a:ext cx="10824519" cy="3192938"/>
          </a:xfrm>
          <a:prstGeom prst="rect">
            <a:avLst/>
          </a:prstGeom>
        </p:spPr>
      </p:pic>
    </p:spTree>
    <p:extLst>
      <p:ext uri="{BB962C8B-B14F-4D97-AF65-F5344CB8AC3E}">
        <p14:creationId xmlns:p14="http://schemas.microsoft.com/office/powerpoint/2010/main" val="3400654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AD355-1DCC-F35F-2C46-2B174011AC6B}"/>
              </a:ext>
            </a:extLst>
          </p:cNvPr>
          <p:cNvSpPr>
            <a:spLocks noGrp="1"/>
          </p:cNvSpPr>
          <p:nvPr>
            <p:ph type="title"/>
          </p:nvPr>
        </p:nvSpPr>
        <p:spPr/>
        <p:txBody>
          <a:bodyPr/>
          <a:lstStyle/>
          <a:p>
            <a:r>
              <a:rPr lang="en-US" dirty="0">
                <a:solidFill>
                  <a:srgbClr val="00B0F0"/>
                </a:solidFill>
                <a:latin typeface="Arial" panose="020B0604020202020204" pitchFamily="34" charset="0"/>
                <a:cs typeface="Arial" panose="020B0604020202020204" pitchFamily="34" charset="0"/>
              </a:rPr>
              <a:t>Recommendations</a:t>
            </a:r>
          </a:p>
        </p:txBody>
      </p:sp>
      <p:sp>
        <p:nvSpPr>
          <p:cNvPr id="3" name="Content Placeholder 2">
            <a:extLst>
              <a:ext uri="{FF2B5EF4-FFF2-40B4-BE49-F238E27FC236}">
                <a16:creationId xmlns:a16="http://schemas.microsoft.com/office/drawing/2014/main" id="{33ED9815-0890-00AF-970C-8C1C71AE8D9D}"/>
              </a:ext>
            </a:extLst>
          </p:cNvPr>
          <p:cNvSpPr>
            <a:spLocks noGrp="1"/>
          </p:cNvSpPr>
          <p:nvPr>
            <p:ph idx="1"/>
          </p:nvPr>
        </p:nvSpPr>
        <p:spPr>
          <a:xfrm>
            <a:off x="1069848" y="1742303"/>
            <a:ext cx="10058400" cy="4429897"/>
          </a:xfrm>
        </p:spPr>
        <p:txBody>
          <a:bodyPr>
            <a:noAutofit/>
          </a:bodyPr>
          <a:lstStyle/>
          <a:p>
            <a:pPr marL="342900" indent="-342900">
              <a:buFont typeface="+mj-lt"/>
              <a:buAutoNum type="arabicPeriod"/>
            </a:pPr>
            <a:r>
              <a:rPr lang="en-US" sz="1600" dirty="0">
                <a:latin typeface="Arial" panose="020B0604020202020204" pitchFamily="34" charset="0"/>
                <a:cs typeface="Arial" panose="020B0604020202020204" pitchFamily="34" charset="0"/>
              </a:rPr>
              <a:t>It was observed that there are no defaults for loans having less than 10% interest rate, hence Lending club should consider accepting more loans with less than 10% interest rate.</a:t>
            </a:r>
          </a:p>
          <a:p>
            <a:pPr marL="342900" indent="-342900">
              <a:buFont typeface="+mj-lt"/>
              <a:buAutoNum type="arabicPeriod"/>
            </a:pPr>
            <a:r>
              <a:rPr lang="en-US" sz="1600" dirty="0">
                <a:latin typeface="Arial" panose="020B0604020202020204" pitchFamily="34" charset="0"/>
                <a:cs typeface="Arial" panose="020B0604020202020204" pitchFamily="34" charset="0"/>
              </a:rPr>
              <a:t>Lending club should consider to accepting more loans request for borrowers who are "owning house" as they have lees probability for Charged off.</a:t>
            </a:r>
          </a:p>
          <a:p>
            <a:pPr marL="342900" indent="-342900">
              <a:buFont typeface="+mj-lt"/>
              <a:buAutoNum type="arabicPeriod"/>
            </a:pPr>
            <a:r>
              <a:rPr lang="en-US" sz="1600" dirty="0">
                <a:latin typeface="Arial" panose="020B0604020202020204" pitchFamily="34" charset="0"/>
                <a:cs typeface="Arial" panose="020B0604020202020204" pitchFamily="34" charset="0"/>
              </a:rPr>
              <a:t>Lending club should consider to accepting more loans request for grade A as it has just 5% Charge off loans. Other Grades have high Charge off probability.</a:t>
            </a:r>
          </a:p>
          <a:p>
            <a:pPr marL="342900" indent="-342900">
              <a:buFont typeface="+mj-lt"/>
              <a:buAutoNum type="arabicPeriod"/>
            </a:pPr>
            <a:r>
              <a:rPr lang="en-US" sz="1600" dirty="0">
                <a:latin typeface="Arial" panose="020B0604020202020204" pitchFamily="34" charset="0"/>
                <a:cs typeface="Arial" panose="020B0604020202020204" pitchFamily="34" charset="0"/>
              </a:rPr>
              <a:t>Lending club should consider to accepting more loans request for borrowers which have loan amount less than 20% of their annual income.</a:t>
            </a:r>
          </a:p>
          <a:p>
            <a:pPr marL="342900" indent="-342900">
              <a:buFont typeface="+mj-lt"/>
              <a:buAutoNum type="arabicPeriod"/>
            </a:pPr>
            <a:r>
              <a:rPr lang="en-US" sz="1600" dirty="0">
                <a:latin typeface="Arial" panose="020B0604020202020204" pitchFamily="34" charset="0"/>
                <a:cs typeface="Arial" panose="020B0604020202020204" pitchFamily="34" charset="0"/>
              </a:rPr>
              <a:t>Lending club need to accept more loan for 36 month term as they have less chances of Charged off.</a:t>
            </a:r>
          </a:p>
          <a:p>
            <a:pPr marL="342900" indent="-342900">
              <a:buFont typeface="+mj-lt"/>
              <a:buAutoNum type="arabicPeriod"/>
            </a:pPr>
            <a:r>
              <a:rPr lang="en-US" sz="1600" dirty="0">
                <a:latin typeface="Arial" panose="020B0604020202020204" pitchFamily="34" charset="0"/>
                <a:cs typeface="Arial" panose="020B0604020202020204" pitchFamily="34" charset="0"/>
              </a:rPr>
              <a:t>Lending club need to accept loan for individuals owning house, loan amount less than 20% of their annual income and interest rate is less then 10%.This combination is have less chances to </a:t>
            </a:r>
            <a:r>
              <a:rPr lang="en-US" sz="1600" dirty="0" err="1">
                <a:latin typeface="Arial" panose="020B0604020202020204" pitchFamily="34" charset="0"/>
                <a:cs typeface="Arial" panose="020B0604020202020204" pitchFamily="34" charset="0"/>
              </a:rPr>
              <a:t>charged_off</a:t>
            </a:r>
            <a:r>
              <a:rPr lang="en-US" sz="1600" dirty="0">
                <a:latin typeface="Arial" panose="020B0604020202020204" pitchFamily="34" charset="0"/>
                <a:cs typeface="Arial" panose="020B0604020202020204" pitchFamily="34" charset="0"/>
              </a:rPr>
              <a:t>.</a:t>
            </a:r>
          </a:p>
          <a:p>
            <a:pPr marL="342900" indent="-342900">
              <a:buFont typeface="+mj-lt"/>
              <a:buAutoNum type="arabicPeriod"/>
            </a:pPr>
            <a:r>
              <a:rPr lang="en-US" sz="1600" dirty="0">
                <a:latin typeface="Arial" panose="020B0604020202020204" pitchFamily="34" charset="0"/>
                <a:cs typeface="Arial" panose="020B0604020202020204" pitchFamily="34" charset="0"/>
              </a:rPr>
              <a:t>Lending club should accept more loan  applied for wedding, </a:t>
            </a:r>
            <a:r>
              <a:rPr lang="en-US" sz="1600" dirty="0" err="1">
                <a:latin typeface="Arial" panose="020B0604020202020204" pitchFamily="34" charset="0"/>
                <a:cs typeface="Arial" panose="020B0604020202020204" pitchFamily="34" charset="0"/>
              </a:rPr>
              <a:t>major_purchase</a:t>
            </a:r>
            <a:r>
              <a:rPr lang="en-US" sz="1600" dirty="0">
                <a:latin typeface="Arial" panose="020B0604020202020204" pitchFamily="34" charset="0"/>
                <a:cs typeface="Arial" panose="020B0604020202020204" pitchFamily="34" charset="0"/>
              </a:rPr>
              <a:t>, car and </a:t>
            </a:r>
            <a:r>
              <a:rPr lang="en-US" sz="1600" dirty="0" err="1">
                <a:latin typeface="Arial" panose="020B0604020202020204" pitchFamily="34" charset="0"/>
                <a:cs typeface="Arial" panose="020B0604020202020204" pitchFamily="34" charset="0"/>
              </a:rPr>
              <a:t>credit_card</a:t>
            </a:r>
            <a:r>
              <a:rPr lang="en-US" sz="1600" dirty="0">
                <a:latin typeface="Arial" panose="020B0604020202020204" pitchFamily="34" charset="0"/>
                <a:cs typeface="Arial" panose="020B0604020202020204" pitchFamily="34" charset="0"/>
              </a:rPr>
              <a:t> as the chances of charged off is less(~10%) but for small business they should avoid as they have 26.8% charged off.</a:t>
            </a:r>
          </a:p>
          <a:p>
            <a:pPr marL="342900" indent="-342900">
              <a:buFont typeface="+mj-lt"/>
              <a:buAutoNum type="arabicPeriod"/>
            </a:pPr>
            <a:r>
              <a:rPr lang="en-US" sz="1600" dirty="0">
                <a:latin typeface="Arial" panose="020B0604020202020204" pitchFamily="34" charset="0"/>
                <a:cs typeface="Arial" panose="020B0604020202020204" pitchFamily="34" charset="0"/>
              </a:rPr>
              <a:t>Lending club should accept the loan request for small loan amount.</a:t>
            </a:r>
          </a:p>
          <a:p>
            <a:pPr marL="342900" indent="-342900">
              <a:buFont typeface="+mj-lt"/>
              <a:buAutoNum type="arabicPeriod"/>
            </a:pPr>
            <a:r>
              <a:rPr lang="en-US" sz="1600" dirty="0">
                <a:latin typeface="Arial" panose="020B0604020202020204" pitchFamily="34" charset="0"/>
                <a:cs typeface="Arial" panose="020B0604020202020204" pitchFamily="34" charset="0"/>
              </a:rPr>
              <a:t>Lending club should accept the loan request for coming from address state IN, IA and NE as they are having low risk of charged off.</a:t>
            </a:r>
          </a:p>
          <a:p>
            <a:pPr marL="342900" indent="-342900">
              <a:buFont typeface="+mj-lt"/>
              <a:buAutoNum type="arabicPeriod"/>
            </a:pPr>
            <a:endParaRPr lang="en-US" sz="1600" dirty="0">
              <a:latin typeface="Arial" panose="020B0604020202020204" pitchFamily="34" charset="0"/>
              <a:cs typeface="Arial" panose="020B0604020202020204" pitchFamily="34" charset="0"/>
            </a:endParaRPr>
          </a:p>
          <a:p>
            <a:pPr marL="342900" indent="-342900">
              <a:buFont typeface="+mj-lt"/>
              <a:buAutoNum type="arabicPeriod"/>
            </a:pPr>
            <a:endParaRPr lang="en-US" sz="1600" dirty="0">
              <a:latin typeface="Arial" panose="020B0604020202020204" pitchFamily="34" charset="0"/>
              <a:cs typeface="Arial" panose="020B0604020202020204" pitchFamily="34" charset="0"/>
            </a:endParaRPr>
          </a:p>
          <a:p>
            <a:pPr marL="342900" indent="-342900">
              <a:buFont typeface="+mj-lt"/>
              <a:buAutoNum type="arabicPeriod"/>
            </a:pP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80897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6605B-9C3D-0E7A-DD02-DB3E4E714293}"/>
              </a:ext>
            </a:extLst>
          </p:cNvPr>
          <p:cNvSpPr>
            <a:spLocks noGrp="1"/>
          </p:cNvSpPr>
          <p:nvPr>
            <p:ph type="title"/>
          </p:nvPr>
        </p:nvSpPr>
        <p:spPr>
          <a:xfrm>
            <a:off x="1069848" y="484631"/>
            <a:ext cx="10058400" cy="3914373"/>
          </a:xfrm>
        </p:spPr>
        <p:txBody>
          <a:bodyPr/>
          <a:lstStyle/>
          <a:p>
            <a:pPr algn="ctr"/>
            <a:br>
              <a:rPr lang="en-US" dirty="0">
                <a:solidFill>
                  <a:srgbClr val="00B0F0"/>
                </a:solidFill>
                <a:latin typeface="Arial" panose="020B0604020202020204" pitchFamily="34" charset="0"/>
                <a:cs typeface="Arial" panose="020B0604020202020204" pitchFamily="34" charset="0"/>
              </a:rPr>
            </a:br>
            <a:br>
              <a:rPr lang="en-US" dirty="0">
                <a:solidFill>
                  <a:srgbClr val="00B0F0"/>
                </a:solidFill>
                <a:latin typeface="Arial" panose="020B0604020202020204" pitchFamily="34" charset="0"/>
                <a:cs typeface="Arial" panose="020B0604020202020204" pitchFamily="34" charset="0"/>
              </a:rPr>
            </a:br>
            <a:r>
              <a:rPr lang="en-US" dirty="0">
                <a:solidFill>
                  <a:srgbClr val="00B0F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1438093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89945-7FFE-E8E5-BD09-F16E45B81C7C}"/>
              </a:ext>
            </a:extLst>
          </p:cNvPr>
          <p:cNvSpPr>
            <a:spLocks noGrp="1"/>
          </p:cNvSpPr>
          <p:nvPr>
            <p:ph type="title"/>
          </p:nvPr>
        </p:nvSpPr>
        <p:spPr/>
        <p:txBody>
          <a:bodyPr/>
          <a:lstStyle/>
          <a:p>
            <a:r>
              <a:rPr lang="en-US" dirty="0">
                <a:solidFill>
                  <a:srgbClr val="00B0F0"/>
                </a:solidFill>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867C5ED3-DCB9-AE86-A4AC-13E673A6B1D2}"/>
              </a:ext>
            </a:extLst>
          </p:cNvPr>
          <p:cNvSpPr>
            <a:spLocks noGrp="1"/>
          </p:cNvSpPr>
          <p:nvPr>
            <p:ph idx="1"/>
          </p:nvPr>
        </p:nvSpPr>
        <p:spPr/>
        <p:txBody>
          <a:bodyPr/>
          <a:lstStyle/>
          <a:p>
            <a:pPr marL="0" indent="0">
              <a:buNone/>
            </a:pPr>
            <a:endParaRPr lang="en-IN" b="1" dirty="0">
              <a:effectLst/>
              <a:latin typeface="Arial" panose="020B0604020202020204" pitchFamily="34" charset="0"/>
              <a:cs typeface="Arial" panose="020B0604020202020204" pitchFamily="34" charset="0"/>
            </a:endParaRPr>
          </a:p>
          <a:p>
            <a:pPr marL="0" indent="0">
              <a:buNone/>
            </a:pPr>
            <a:r>
              <a:rPr lang="en-IN" b="1" dirty="0">
                <a:effectLst/>
                <a:latin typeface="Arial" panose="020B0604020202020204" pitchFamily="34" charset="0"/>
                <a:cs typeface="Arial" panose="020B0604020202020204" pitchFamily="34" charset="0"/>
              </a:rPr>
              <a:t>Lending Club</a:t>
            </a:r>
            <a:r>
              <a:rPr lang="en-US" b="1" dirty="0">
                <a:effectLst/>
                <a:latin typeface="Arial" panose="020B0604020202020204" pitchFamily="34" charset="0"/>
                <a:cs typeface="Arial" panose="020B0604020202020204" pitchFamily="34" charset="0"/>
              </a:rPr>
              <a:t> </a:t>
            </a:r>
            <a:r>
              <a:rPr lang="en-IN" dirty="0">
                <a:effectLst/>
                <a:latin typeface="Arial" panose="020B0604020202020204" pitchFamily="34" charset="0"/>
                <a:cs typeface="Arial" panose="020B0604020202020204" pitchFamily="34" charset="0"/>
              </a:rPr>
              <a:t>is a consumer finance marketplace for personal loans that matches borrowers who are seeking a loan with investors looking to lend money and make a return. It specialises in lending various types of loans to urban customers.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4584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91504-E314-3C8D-7A7F-62223D8B6EC7}"/>
              </a:ext>
            </a:extLst>
          </p:cNvPr>
          <p:cNvSpPr>
            <a:spLocks noGrp="1"/>
          </p:cNvSpPr>
          <p:nvPr>
            <p:ph type="title"/>
          </p:nvPr>
        </p:nvSpPr>
        <p:spPr>
          <a:xfrm>
            <a:off x="1069848" y="484632"/>
            <a:ext cx="10058400" cy="1237164"/>
          </a:xfrm>
        </p:spPr>
        <p:txBody>
          <a:bodyPr/>
          <a:lstStyle/>
          <a:p>
            <a:r>
              <a:rPr lang="en-IN" dirty="0">
                <a:solidFill>
                  <a:srgbClr val="00B0F0"/>
                </a:solidFill>
                <a:effectLst/>
                <a:latin typeface="Arial" panose="020B0604020202020204" pitchFamily="34" charset="0"/>
                <a:cs typeface="Arial" panose="020B0604020202020204" pitchFamily="34" charset="0"/>
              </a:rPr>
              <a:t>BUSINESS UNDERSTANDING</a:t>
            </a:r>
            <a:endParaRPr lang="en-US" dirty="0">
              <a:solidFill>
                <a:srgbClr val="00B0F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48C9982-9F57-02B1-C53D-E83A75FE2FD2}"/>
              </a:ext>
            </a:extLst>
          </p:cNvPr>
          <p:cNvSpPr>
            <a:spLocks noGrp="1"/>
          </p:cNvSpPr>
          <p:nvPr>
            <p:ph idx="1"/>
          </p:nvPr>
        </p:nvSpPr>
        <p:spPr>
          <a:xfrm>
            <a:off x="1069848" y="1721796"/>
            <a:ext cx="10058400" cy="4450404"/>
          </a:xfrm>
        </p:spPr>
        <p:txBody>
          <a:bodyPr>
            <a:noAutofit/>
          </a:bodyPr>
          <a:lstStyle/>
          <a:p>
            <a:pPr marL="0" indent="0">
              <a:buNone/>
            </a:pPr>
            <a:r>
              <a:rPr lang="en-IN" sz="1200" b="1" dirty="0">
                <a:effectLst/>
                <a:latin typeface="Arial" panose="020B0604020202020204" pitchFamily="34" charset="0"/>
                <a:cs typeface="Arial" panose="020B0604020202020204" pitchFamily="34" charset="0"/>
              </a:rPr>
              <a:t>Lending Club </a:t>
            </a:r>
            <a:r>
              <a:rPr lang="en-IN" sz="1200" dirty="0">
                <a:effectLst/>
                <a:latin typeface="Arial" panose="020B0604020202020204" pitchFamily="34" charset="0"/>
                <a:cs typeface="Arial" panose="020B0604020202020204" pitchFamily="34" charset="0"/>
              </a:rPr>
              <a:t>company specialises in lending various types of loans to urban customers. When the company receives a loan</a:t>
            </a:r>
            <a:br>
              <a:rPr lang="en-IN" sz="1200" dirty="0">
                <a:latin typeface="Arial" panose="020B0604020202020204" pitchFamily="34" charset="0"/>
                <a:cs typeface="Arial" panose="020B0604020202020204" pitchFamily="34" charset="0"/>
              </a:rPr>
            </a:br>
            <a:r>
              <a:rPr lang="en-IN" sz="1200" dirty="0">
                <a:effectLst/>
                <a:latin typeface="Arial" panose="020B0604020202020204" pitchFamily="34" charset="0"/>
                <a:cs typeface="Arial" panose="020B0604020202020204" pitchFamily="34" charset="0"/>
              </a:rPr>
              <a:t>application, the company has to make a decision for loan approval based on the applicant’s profile. Two </a:t>
            </a:r>
            <a:r>
              <a:rPr lang="en-IN" sz="1200" b="1" dirty="0">
                <a:effectLst/>
                <a:latin typeface="Arial" panose="020B0604020202020204" pitchFamily="34" charset="0"/>
                <a:cs typeface="Arial" panose="020B0604020202020204" pitchFamily="34" charset="0"/>
              </a:rPr>
              <a:t>types of risks </a:t>
            </a:r>
            <a:r>
              <a:rPr lang="en-IN" sz="1200" dirty="0">
                <a:effectLst/>
                <a:latin typeface="Arial" panose="020B0604020202020204" pitchFamily="34" charset="0"/>
                <a:cs typeface="Arial" panose="020B0604020202020204" pitchFamily="34" charset="0"/>
              </a:rPr>
              <a:t>are associated with the bank’s decision:</a:t>
            </a:r>
            <a:endParaRPr lang="en-IN" sz="1200" dirty="0">
              <a:latin typeface="Arial" panose="020B0604020202020204" pitchFamily="34" charset="0"/>
              <a:cs typeface="Arial" panose="020B0604020202020204" pitchFamily="34" charset="0"/>
            </a:endParaRPr>
          </a:p>
          <a:p>
            <a:pPr marL="457200" indent="-457200">
              <a:buFont typeface="+mj-lt"/>
              <a:buAutoNum type="arabicPeriod"/>
            </a:pPr>
            <a:r>
              <a:rPr lang="en-IN" sz="1200" dirty="0">
                <a:effectLst/>
                <a:latin typeface="Arial" panose="020B0604020202020204" pitchFamily="34" charset="0"/>
                <a:cs typeface="Arial" panose="020B0604020202020204" pitchFamily="34" charset="0"/>
              </a:rPr>
              <a:t>If the applicant is likely to repay the loan, then not approving the loan results in a loss of business to the company.</a:t>
            </a:r>
          </a:p>
          <a:p>
            <a:pPr marL="457200" indent="-457200">
              <a:buFont typeface="+mj-lt"/>
              <a:buAutoNum type="arabicPeriod"/>
            </a:pPr>
            <a:r>
              <a:rPr lang="en-IN" sz="1200" dirty="0">
                <a:effectLst/>
                <a:latin typeface="Arial" panose="020B0604020202020204" pitchFamily="34" charset="0"/>
                <a:cs typeface="Arial" panose="020B0604020202020204" pitchFamily="34" charset="0"/>
              </a:rPr>
              <a:t>If the applicant is not likely to repay the loan, i.e. he/she is likely to default, then approving the loan may lead to a financial</a:t>
            </a:r>
            <a:br>
              <a:rPr lang="en-IN" sz="1200" dirty="0">
                <a:latin typeface="Arial" panose="020B0604020202020204" pitchFamily="34" charset="0"/>
                <a:cs typeface="Arial" panose="020B0604020202020204" pitchFamily="34" charset="0"/>
              </a:rPr>
            </a:br>
            <a:r>
              <a:rPr lang="en-IN" sz="1200" dirty="0">
                <a:effectLst/>
                <a:latin typeface="Arial" panose="020B0604020202020204" pitchFamily="34" charset="0"/>
                <a:cs typeface="Arial" panose="020B0604020202020204" pitchFamily="34" charset="0"/>
              </a:rPr>
              <a:t>loss for the company.</a:t>
            </a:r>
          </a:p>
          <a:p>
            <a:pPr marL="0" indent="0">
              <a:buNone/>
            </a:pPr>
            <a:br>
              <a:rPr lang="en-IN" sz="1200" dirty="0">
                <a:latin typeface="Arial" panose="020B0604020202020204" pitchFamily="34" charset="0"/>
                <a:cs typeface="Arial" panose="020B0604020202020204" pitchFamily="34" charset="0"/>
              </a:rPr>
            </a:br>
            <a:r>
              <a:rPr lang="en-IN" sz="1200" dirty="0">
                <a:effectLst/>
                <a:latin typeface="Arial" panose="020B0604020202020204" pitchFamily="34" charset="0"/>
                <a:cs typeface="Arial" panose="020B0604020202020204" pitchFamily="34" charset="0"/>
              </a:rPr>
              <a:t>The data given below contains information about past loan applicants and whether they ‘defaulted’ or not. The aim is to identify patterns which indicate if a person is likely to default, which may be used for taking actions such as denying the loan, reducing the amount of loan, lending (to risky applicants) at a higher interest rate, etc.</a:t>
            </a:r>
            <a:br>
              <a:rPr lang="en-IN" sz="1200" dirty="0">
                <a:latin typeface="Arial" panose="020B0604020202020204" pitchFamily="34" charset="0"/>
                <a:cs typeface="Arial" panose="020B0604020202020204" pitchFamily="34" charset="0"/>
              </a:rPr>
            </a:br>
            <a:r>
              <a:rPr lang="en-IN" sz="1200" dirty="0">
                <a:effectLst/>
                <a:latin typeface="Arial" panose="020B0604020202020204" pitchFamily="34" charset="0"/>
                <a:cs typeface="Arial" panose="020B0604020202020204" pitchFamily="34" charset="0"/>
              </a:rPr>
              <a:t>When a person applies for a loan, there are two types of decisions that could be taken by the company:</a:t>
            </a:r>
          </a:p>
          <a:p>
            <a:pPr marL="457200" indent="-457200">
              <a:buFont typeface="+mj-lt"/>
              <a:buAutoNum type="arabicPeriod"/>
            </a:pPr>
            <a:r>
              <a:rPr lang="en-IN" sz="1200" b="1" dirty="0">
                <a:effectLst/>
                <a:latin typeface="Arial" panose="020B0604020202020204" pitchFamily="34" charset="0"/>
                <a:cs typeface="Arial" panose="020B0604020202020204" pitchFamily="34" charset="0"/>
              </a:rPr>
              <a:t>Loan accepted:</a:t>
            </a:r>
            <a:r>
              <a:rPr lang="en-IN" sz="1200" dirty="0">
                <a:effectLst/>
                <a:latin typeface="Arial" panose="020B0604020202020204" pitchFamily="34" charset="0"/>
                <a:cs typeface="Arial" panose="020B0604020202020204" pitchFamily="34" charset="0"/>
              </a:rPr>
              <a:t> If the company approves the loan, there are 3 possible scenarios described below:</a:t>
            </a:r>
          </a:p>
          <a:p>
            <a:pPr lvl="1"/>
            <a:r>
              <a:rPr lang="en-IN" sz="1200" b="1" dirty="0">
                <a:effectLst/>
                <a:latin typeface="Arial" panose="020B0604020202020204" pitchFamily="34" charset="0"/>
                <a:cs typeface="Arial" panose="020B0604020202020204" pitchFamily="34" charset="0"/>
              </a:rPr>
              <a:t>Fully paid:</a:t>
            </a:r>
            <a:r>
              <a:rPr lang="en-IN" sz="1200" dirty="0">
                <a:effectLst/>
                <a:latin typeface="Arial" panose="020B0604020202020204" pitchFamily="34" charset="0"/>
                <a:cs typeface="Arial" panose="020B0604020202020204" pitchFamily="34" charset="0"/>
              </a:rPr>
              <a:t> Applicant has fully paid the loan (the principal and the interest rate).</a:t>
            </a:r>
          </a:p>
          <a:p>
            <a:pPr lvl="1"/>
            <a:r>
              <a:rPr lang="en-IN" sz="1200" b="1" dirty="0">
                <a:effectLst/>
                <a:latin typeface="Arial" panose="020B0604020202020204" pitchFamily="34" charset="0"/>
                <a:cs typeface="Arial" panose="020B0604020202020204" pitchFamily="34" charset="0"/>
              </a:rPr>
              <a:t>Current</a:t>
            </a:r>
            <a:r>
              <a:rPr lang="en-IN" sz="1200" dirty="0">
                <a:effectLst/>
                <a:latin typeface="Arial" panose="020B0604020202020204" pitchFamily="34" charset="0"/>
                <a:cs typeface="Arial" panose="020B0604020202020204" pitchFamily="34" charset="0"/>
              </a:rPr>
              <a:t>: Applicant is in the process of paying the instalments, i.e. the tenure of the loan is not yet completed. These candidates are not labelled as 'defaulted’.</a:t>
            </a:r>
          </a:p>
          <a:p>
            <a:pPr lvl="1"/>
            <a:r>
              <a:rPr lang="en-IN" sz="1200" b="1" dirty="0">
                <a:effectLst/>
                <a:latin typeface="Arial" panose="020B0604020202020204" pitchFamily="34" charset="0"/>
                <a:cs typeface="Arial" panose="020B0604020202020204" pitchFamily="34" charset="0"/>
              </a:rPr>
              <a:t>Charged-off:</a:t>
            </a:r>
            <a:r>
              <a:rPr lang="en-IN" sz="1200" dirty="0">
                <a:effectLst/>
                <a:latin typeface="Arial" panose="020B0604020202020204" pitchFamily="34" charset="0"/>
                <a:cs typeface="Arial" panose="020B0604020202020204" pitchFamily="34" charset="0"/>
              </a:rPr>
              <a:t> Applicant has not paid the instalments in due time for a long period of time, i.e. he/she has defaulted on the loan.</a:t>
            </a:r>
          </a:p>
          <a:p>
            <a:pPr marL="457200" indent="-457200">
              <a:buFont typeface="+mj-lt"/>
              <a:buAutoNum type="arabicPeriod"/>
            </a:pPr>
            <a:r>
              <a:rPr lang="en-IN" sz="1200" b="1" dirty="0">
                <a:effectLst/>
                <a:latin typeface="Arial" panose="020B0604020202020204" pitchFamily="34" charset="0"/>
                <a:cs typeface="Arial" panose="020B0604020202020204" pitchFamily="34" charset="0"/>
              </a:rPr>
              <a:t>Loan rejected:</a:t>
            </a:r>
            <a:r>
              <a:rPr lang="en-IN" sz="1200" dirty="0">
                <a:effectLst/>
                <a:latin typeface="Arial" panose="020B0604020202020204" pitchFamily="34" charset="0"/>
                <a:cs typeface="Arial" panose="020B0604020202020204" pitchFamily="34" charset="0"/>
              </a:rPr>
              <a:t> The company had rejected the loan (because the candidate does not meet their requirements etc.). Since the loan was rejected, there is no transactional history of those applicants with the company and so this data is not available with the</a:t>
            </a:r>
            <a:br>
              <a:rPr lang="en-IN" sz="1200" dirty="0">
                <a:latin typeface="Arial" panose="020B0604020202020204" pitchFamily="34" charset="0"/>
                <a:cs typeface="Arial" panose="020B0604020202020204" pitchFamily="34" charset="0"/>
              </a:rPr>
            </a:br>
            <a:r>
              <a:rPr lang="en-IN" sz="1200" dirty="0">
                <a:effectLst/>
                <a:latin typeface="Arial" panose="020B0604020202020204" pitchFamily="34" charset="0"/>
                <a:cs typeface="Arial" panose="020B0604020202020204" pitchFamily="34" charset="0"/>
              </a:rPr>
              <a:t>company (and thus in this dataset)</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3452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1C60A-45A1-CA4B-0200-CD0B1349A4D4}"/>
              </a:ext>
            </a:extLst>
          </p:cNvPr>
          <p:cNvSpPr>
            <a:spLocks noGrp="1"/>
          </p:cNvSpPr>
          <p:nvPr>
            <p:ph type="title"/>
          </p:nvPr>
        </p:nvSpPr>
        <p:spPr/>
        <p:txBody>
          <a:bodyPr/>
          <a:lstStyle/>
          <a:p>
            <a:r>
              <a:rPr lang="en-US" dirty="0">
                <a:solidFill>
                  <a:srgbClr val="00B0F0"/>
                </a:solidFill>
                <a:latin typeface="Arial" panose="020B0604020202020204" pitchFamily="34" charset="0"/>
                <a:cs typeface="Arial" panose="020B0604020202020204" pitchFamily="34" charset="0"/>
              </a:rPr>
              <a:t>Business Objective</a:t>
            </a:r>
          </a:p>
        </p:txBody>
      </p:sp>
      <p:sp>
        <p:nvSpPr>
          <p:cNvPr id="3" name="Content Placeholder 2">
            <a:extLst>
              <a:ext uri="{FF2B5EF4-FFF2-40B4-BE49-F238E27FC236}">
                <a16:creationId xmlns:a16="http://schemas.microsoft.com/office/drawing/2014/main" id="{70A43D67-5862-B71C-7F2C-2AD7B9A8A49F}"/>
              </a:ext>
            </a:extLst>
          </p:cNvPr>
          <p:cNvSpPr>
            <a:spLocks noGrp="1"/>
          </p:cNvSpPr>
          <p:nvPr>
            <p:ph idx="1"/>
          </p:nvPr>
        </p:nvSpPr>
        <p:spPr/>
        <p:txBody>
          <a:bodyPr/>
          <a:lstStyle/>
          <a:p>
            <a:r>
              <a:rPr lang="en-IN" b="0" dirty="0">
                <a:effectLst/>
                <a:latin typeface="Arial" panose="020B0604020202020204" pitchFamily="34" charset="0"/>
                <a:cs typeface="Arial" panose="020B0604020202020204" pitchFamily="34" charset="0"/>
              </a:rPr>
              <a:t>Objective is to </a:t>
            </a:r>
            <a:r>
              <a:rPr lang="en-IN" b="1" dirty="0">
                <a:effectLst/>
                <a:latin typeface="Arial" panose="020B0604020202020204" pitchFamily="34" charset="0"/>
                <a:cs typeface="Arial" panose="020B0604020202020204" pitchFamily="34" charset="0"/>
              </a:rPr>
              <a:t>identify the risky loan applicants at the time of loan application</a:t>
            </a:r>
            <a:r>
              <a:rPr lang="en-IN" b="0" dirty="0">
                <a:effectLst/>
                <a:latin typeface="Arial" panose="020B0604020202020204" pitchFamily="34" charset="0"/>
                <a:cs typeface="Arial" panose="020B0604020202020204" pitchFamily="34" charset="0"/>
              </a:rPr>
              <a:t> so that such loans can be reduced thereby cutting down the amount of credit loss. Identification of such applicants using EDA is the aim of this case study.</a:t>
            </a:r>
          </a:p>
          <a:p>
            <a:br>
              <a:rPr lang="en-IN" b="0" dirty="0">
                <a:effectLst/>
                <a:latin typeface="Arial" panose="020B0604020202020204" pitchFamily="34" charset="0"/>
                <a:cs typeface="Arial" panose="020B0604020202020204" pitchFamily="34" charset="0"/>
              </a:rPr>
            </a:br>
            <a:r>
              <a:rPr lang="en-IN" b="0" dirty="0">
                <a:effectLst/>
                <a:latin typeface="Arial" panose="020B0604020202020204" pitchFamily="34" charset="0"/>
                <a:cs typeface="Arial" panose="020B0604020202020204" pitchFamily="34" charset="0"/>
              </a:rPr>
              <a:t>In other words, </a:t>
            </a:r>
            <a:r>
              <a:rPr lang="en-IN" b="1" dirty="0">
                <a:effectLst/>
                <a:latin typeface="Arial" panose="020B0604020202020204" pitchFamily="34" charset="0"/>
                <a:cs typeface="Arial" panose="020B0604020202020204" pitchFamily="34" charset="0"/>
              </a:rPr>
              <a:t>to understand the driving factors (or driver variables) behind loan default, i.e. the variables which are strong indicators of default</a:t>
            </a:r>
            <a:r>
              <a:rPr lang="en-IN" b="0" dirty="0">
                <a:effectLst/>
                <a:latin typeface="Arial" panose="020B0604020202020204" pitchFamily="34" charset="0"/>
                <a:cs typeface="Arial" panose="020B0604020202020204" pitchFamily="34" charset="0"/>
              </a:rPr>
              <a:t>. The company can utilise this knowledge for its portfolio and risk assessment. And thus minimise the risk of losing money while lending to customers.</a:t>
            </a:r>
          </a:p>
          <a:p>
            <a:pPr marL="0" indent="0">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0888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8AE23-213F-DE74-BB46-94690F592248}"/>
              </a:ext>
            </a:extLst>
          </p:cNvPr>
          <p:cNvSpPr>
            <a:spLocks noGrp="1"/>
          </p:cNvSpPr>
          <p:nvPr>
            <p:ph type="title"/>
          </p:nvPr>
        </p:nvSpPr>
        <p:spPr/>
        <p:txBody>
          <a:bodyPr/>
          <a:lstStyle/>
          <a:p>
            <a:r>
              <a:rPr lang="en-US" dirty="0">
                <a:solidFill>
                  <a:srgbClr val="00B0F0"/>
                </a:solidFill>
                <a:latin typeface="Arial" panose="020B0604020202020204" pitchFamily="34" charset="0"/>
                <a:cs typeface="Arial" panose="020B0604020202020204" pitchFamily="34" charset="0"/>
              </a:rPr>
              <a:t>APPROACH</a:t>
            </a:r>
          </a:p>
        </p:txBody>
      </p:sp>
      <p:graphicFrame>
        <p:nvGraphicFramePr>
          <p:cNvPr id="4" name="Content Placeholder 3">
            <a:extLst>
              <a:ext uri="{FF2B5EF4-FFF2-40B4-BE49-F238E27FC236}">
                <a16:creationId xmlns:a16="http://schemas.microsoft.com/office/drawing/2014/main" id="{87E66EA5-0CC2-005D-5DD6-3928E26CE198}"/>
              </a:ext>
            </a:extLst>
          </p:cNvPr>
          <p:cNvGraphicFramePr>
            <a:graphicFrameLocks noGrp="1"/>
          </p:cNvGraphicFramePr>
          <p:nvPr>
            <p:ph idx="1"/>
            <p:extLst>
              <p:ext uri="{D42A27DB-BD31-4B8C-83A1-F6EECF244321}">
                <p14:modId xmlns:p14="http://schemas.microsoft.com/office/powerpoint/2010/main" val="1732998896"/>
              </p:ext>
            </p:extLst>
          </p:nvPr>
        </p:nvGraphicFramePr>
        <p:xfrm>
          <a:off x="1069974" y="2120900"/>
          <a:ext cx="10693657" cy="4051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91838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A0E3-8998-C46D-8057-DE6921C9509E}"/>
              </a:ext>
            </a:extLst>
          </p:cNvPr>
          <p:cNvSpPr>
            <a:spLocks noGrp="1"/>
          </p:cNvSpPr>
          <p:nvPr>
            <p:ph type="title"/>
          </p:nvPr>
        </p:nvSpPr>
        <p:spPr>
          <a:xfrm>
            <a:off x="1069848" y="484632"/>
            <a:ext cx="10058400" cy="3790806"/>
          </a:xfrm>
        </p:spPr>
        <p:txBody>
          <a:bodyPr/>
          <a:lstStyle/>
          <a:p>
            <a:r>
              <a:rPr lang="en-US" dirty="0">
                <a:solidFill>
                  <a:srgbClr val="00B0F0"/>
                </a:solidFill>
                <a:latin typeface="Arial" panose="020B0604020202020204" pitchFamily="34" charset="0"/>
                <a:cs typeface="Arial" panose="020B0604020202020204" pitchFamily="34" charset="0"/>
              </a:rPr>
              <a:t>Data  analysis</a:t>
            </a:r>
          </a:p>
        </p:txBody>
      </p:sp>
      <p:sp>
        <p:nvSpPr>
          <p:cNvPr id="4" name="TextBox 3">
            <a:extLst>
              <a:ext uri="{FF2B5EF4-FFF2-40B4-BE49-F238E27FC236}">
                <a16:creationId xmlns:a16="http://schemas.microsoft.com/office/drawing/2014/main" id="{1DFE7A79-164F-629D-2467-4EFC3A52FF9B}"/>
              </a:ext>
            </a:extLst>
          </p:cNvPr>
          <p:cNvSpPr txBox="1"/>
          <p:nvPr/>
        </p:nvSpPr>
        <p:spPr>
          <a:xfrm>
            <a:off x="1260389" y="4695568"/>
            <a:ext cx="11299506" cy="338554"/>
          </a:xfrm>
          <a:prstGeom prst="rect">
            <a:avLst/>
          </a:prstGeom>
          <a:noFill/>
        </p:spPr>
        <p:txBody>
          <a:bodyPr wrap="square" rtlCol="0">
            <a:spAutoFit/>
          </a:bodyPr>
          <a:lstStyle/>
          <a:p>
            <a:r>
              <a:rPr lang="en-US" sz="1600" b="1" dirty="0" err="1"/>
              <a:t>Github</a:t>
            </a:r>
            <a:r>
              <a:rPr lang="en-US" sz="1600" b="1" dirty="0"/>
              <a:t> code link- </a:t>
            </a:r>
            <a:r>
              <a:rPr lang="en-US" sz="1600" dirty="0"/>
              <a:t>https://</a:t>
            </a:r>
            <a:r>
              <a:rPr lang="en-US" sz="1600" dirty="0" err="1"/>
              <a:t>github.com</a:t>
            </a:r>
            <a:r>
              <a:rPr lang="en-US" sz="1600" dirty="0"/>
              <a:t>/sawan121989/</a:t>
            </a:r>
            <a:r>
              <a:rPr lang="en-US" sz="1600" dirty="0" err="1"/>
              <a:t>CaseStudy_LendingClub</a:t>
            </a:r>
            <a:endParaRPr lang="en-US" sz="1600" dirty="0"/>
          </a:p>
        </p:txBody>
      </p:sp>
    </p:spTree>
    <p:extLst>
      <p:ext uri="{BB962C8B-B14F-4D97-AF65-F5344CB8AC3E}">
        <p14:creationId xmlns:p14="http://schemas.microsoft.com/office/powerpoint/2010/main" val="1627961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7A568-5EC8-43D0-561F-92DD40473540}"/>
              </a:ext>
            </a:extLst>
          </p:cNvPr>
          <p:cNvSpPr>
            <a:spLocks noGrp="1"/>
          </p:cNvSpPr>
          <p:nvPr>
            <p:ph type="title"/>
          </p:nvPr>
        </p:nvSpPr>
        <p:spPr/>
        <p:txBody>
          <a:bodyPr/>
          <a:lstStyle/>
          <a:p>
            <a:r>
              <a:rPr lang="en-US" dirty="0">
                <a:solidFill>
                  <a:srgbClr val="00B0F0"/>
                </a:solidFill>
                <a:latin typeface="Arial" panose="020B0604020202020204" pitchFamily="34" charset="0"/>
                <a:cs typeface="Arial" panose="020B0604020202020204" pitchFamily="34" charset="0"/>
              </a:rPr>
              <a:t>Interest Rate</a:t>
            </a:r>
          </a:p>
        </p:txBody>
      </p:sp>
      <p:pic>
        <p:nvPicPr>
          <p:cNvPr id="4" name="Content Placeholder 3">
            <a:extLst>
              <a:ext uri="{FF2B5EF4-FFF2-40B4-BE49-F238E27FC236}">
                <a16:creationId xmlns:a16="http://schemas.microsoft.com/office/drawing/2014/main" id="{3CBCF895-0022-A1A2-4BC1-490B02A9B3B3}"/>
              </a:ext>
            </a:extLst>
          </p:cNvPr>
          <p:cNvPicPr>
            <a:picLocks noGrp="1" noChangeAspect="1"/>
          </p:cNvPicPr>
          <p:nvPr>
            <p:ph idx="1"/>
          </p:nvPr>
        </p:nvPicPr>
        <p:blipFill>
          <a:blip r:embed="rId2"/>
          <a:stretch>
            <a:fillRect/>
          </a:stretch>
        </p:blipFill>
        <p:spPr>
          <a:xfrm>
            <a:off x="1482108" y="1898478"/>
            <a:ext cx="9342411" cy="3340787"/>
          </a:xfrm>
          <a:prstGeom prst="rect">
            <a:avLst/>
          </a:prstGeom>
        </p:spPr>
      </p:pic>
      <p:sp>
        <p:nvSpPr>
          <p:cNvPr id="7" name="TextBox 6">
            <a:extLst>
              <a:ext uri="{FF2B5EF4-FFF2-40B4-BE49-F238E27FC236}">
                <a16:creationId xmlns:a16="http://schemas.microsoft.com/office/drawing/2014/main" id="{E1CDDBD7-F5D5-BFE9-1CD4-D1C0FAD83973}"/>
              </a:ext>
            </a:extLst>
          </p:cNvPr>
          <p:cNvSpPr txBox="1"/>
          <p:nvPr/>
        </p:nvSpPr>
        <p:spPr>
          <a:xfrm>
            <a:off x="1482108" y="5239265"/>
            <a:ext cx="9227784" cy="584775"/>
          </a:xfrm>
          <a:prstGeom prst="rect">
            <a:avLst/>
          </a:prstGeom>
          <a:noFill/>
        </p:spPr>
        <p:txBody>
          <a:bodyPr wrap="square" rtlCol="0">
            <a:spAutoFit/>
          </a:bodyPr>
          <a:lstStyle/>
          <a:p>
            <a:r>
              <a:rPr lang="en-IN" sz="1600" b="0" dirty="0">
                <a:solidFill>
                  <a:srgbClr val="000000"/>
                </a:solidFill>
                <a:effectLst/>
                <a:latin typeface="Arial" panose="020B0604020202020204" pitchFamily="34" charset="0"/>
                <a:cs typeface="Arial" panose="020B0604020202020204" pitchFamily="34" charset="0"/>
              </a:rPr>
              <a:t>There are no defaults for loans having less than 10% interest rate. Charged off loans have higher interest rates and </a:t>
            </a:r>
            <a:r>
              <a:rPr lang="en-IN" sz="1600" b="0" dirty="0" err="1">
                <a:solidFill>
                  <a:srgbClr val="000000"/>
                </a:solidFill>
                <a:effectLst/>
                <a:latin typeface="Arial" panose="020B0604020202020204" pitchFamily="34" charset="0"/>
                <a:cs typeface="Arial" panose="020B0604020202020204" pitchFamily="34" charset="0"/>
              </a:rPr>
              <a:t>histplot</a:t>
            </a:r>
            <a:r>
              <a:rPr lang="en-IN" sz="1600" b="0" dirty="0">
                <a:solidFill>
                  <a:srgbClr val="000000"/>
                </a:solidFill>
                <a:effectLst/>
                <a:latin typeface="Arial" panose="020B0604020202020204" pitchFamily="34" charset="0"/>
                <a:cs typeface="Arial" panose="020B0604020202020204" pitchFamily="34" charset="0"/>
              </a:rPr>
              <a:t> is left skewed.</a:t>
            </a:r>
          </a:p>
        </p:txBody>
      </p:sp>
    </p:spTree>
    <p:extLst>
      <p:ext uri="{BB962C8B-B14F-4D97-AF65-F5344CB8AC3E}">
        <p14:creationId xmlns:p14="http://schemas.microsoft.com/office/powerpoint/2010/main" val="3342894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C77C1-54ED-F83C-8C89-A9B931AE785C}"/>
              </a:ext>
            </a:extLst>
          </p:cNvPr>
          <p:cNvSpPr>
            <a:spLocks noGrp="1"/>
          </p:cNvSpPr>
          <p:nvPr>
            <p:ph type="title"/>
          </p:nvPr>
        </p:nvSpPr>
        <p:spPr/>
        <p:txBody>
          <a:bodyPr/>
          <a:lstStyle/>
          <a:p>
            <a:r>
              <a:rPr lang="en-US" dirty="0">
                <a:solidFill>
                  <a:srgbClr val="00B0F0"/>
                </a:solidFill>
                <a:latin typeface="Arial" panose="020B0604020202020204" pitchFamily="34" charset="0"/>
                <a:cs typeface="Arial" panose="020B0604020202020204" pitchFamily="34" charset="0"/>
              </a:rPr>
              <a:t>Home ownership</a:t>
            </a:r>
          </a:p>
        </p:txBody>
      </p:sp>
      <p:sp>
        <p:nvSpPr>
          <p:cNvPr id="3" name="Content Placeholder 2">
            <a:extLst>
              <a:ext uri="{FF2B5EF4-FFF2-40B4-BE49-F238E27FC236}">
                <a16:creationId xmlns:a16="http://schemas.microsoft.com/office/drawing/2014/main" id="{1E21C2DA-FFF2-9507-9A39-15965B61B294}"/>
              </a:ext>
            </a:extLst>
          </p:cNvPr>
          <p:cNvSpPr>
            <a:spLocks noGrp="1"/>
          </p:cNvSpPr>
          <p:nvPr>
            <p:ph idx="1"/>
          </p:nvPr>
        </p:nvSpPr>
        <p:spPr/>
        <p:txBody>
          <a:bodyPr>
            <a:noAutofit/>
          </a:bodyPr>
          <a:lstStyle/>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r>
              <a:rPr lang="en-IN" sz="1600" dirty="0">
                <a:solidFill>
                  <a:srgbClr val="000000"/>
                </a:solidFill>
                <a:latin typeface="Arial" panose="020B0604020202020204" pitchFamily="34" charset="0"/>
                <a:cs typeface="Arial" panose="020B0604020202020204" pitchFamily="34" charset="0"/>
              </a:rPr>
              <a:t>B</a:t>
            </a:r>
            <a:r>
              <a:rPr lang="en-IN" sz="1600" b="0" dirty="0">
                <a:solidFill>
                  <a:srgbClr val="000000"/>
                </a:solidFill>
                <a:effectLst/>
                <a:latin typeface="Arial" panose="020B0604020202020204" pitchFamily="34" charset="0"/>
                <a:cs typeface="Arial" panose="020B0604020202020204" pitchFamily="34" charset="0"/>
              </a:rPr>
              <a:t>orrowers who are "owning house” or “Mortgage” have lees probability for defaulting.</a:t>
            </a:r>
          </a:p>
          <a:p>
            <a:endParaRPr lang="en-US" sz="16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28722309-3ED7-2BE2-FB52-E532EA8F6DD3}"/>
              </a:ext>
            </a:extLst>
          </p:cNvPr>
          <p:cNvPicPr>
            <a:picLocks noChangeAspect="1"/>
          </p:cNvPicPr>
          <p:nvPr/>
        </p:nvPicPr>
        <p:blipFill>
          <a:blip r:embed="rId2"/>
          <a:stretch>
            <a:fillRect/>
          </a:stretch>
        </p:blipFill>
        <p:spPr>
          <a:xfrm>
            <a:off x="1295400" y="1609700"/>
            <a:ext cx="9826752" cy="3703706"/>
          </a:xfrm>
          <a:prstGeom prst="rect">
            <a:avLst/>
          </a:prstGeom>
        </p:spPr>
      </p:pic>
    </p:spTree>
    <p:extLst>
      <p:ext uri="{BB962C8B-B14F-4D97-AF65-F5344CB8AC3E}">
        <p14:creationId xmlns:p14="http://schemas.microsoft.com/office/powerpoint/2010/main" val="2194029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2962F-5577-5784-0A36-C438F21C7DB7}"/>
              </a:ext>
            </a:extLst>
          </p:cNvPr>
          <p:cNvSpPr>
            <a:spLocks noGrp="1"/>
          </p:cNvSpPr>
          <p:nvPr>
            <p:ph type="title"/>
          </p:nvPr>
        </p:nvSpPr>
        <p:spPr/>
        <p:txBody>
          <a:bodyPr/>
          <a:lstStyle/>
          <a:p>
            <a:r>
              <a:rPr lang="en-US" dirty="0">
                <a:solidFill>
                  <a:srgbClr val="00B0F0"/>
                </a:solidFill>
                <a:latin typeface="Arial" panose="020B0604020202020204" pitchFamily="34" charset="0"/>
                <a:cs typeface="Arial" panose="020B0604020202020204" pitchFamily="34" charset="0"/>
              </a:rPr>
              <a:t>Grade</a:t>
            </a:r>
          </a:p>
        </p:txBody>
      </p:sp>
      <p:sp>
        <p:nvSpPr>
          <p:cNvPr id="3" name="Content Placeholder 2">
            <a:extLst>
              <a:ext uri="{FF2B5EF4-FFF2-40B4-BE49-F238E27FC236}">
                <a16:creationId xmlns:a16="http://schemas.microsoft.com/office/drawing/2014/main" id="{F1DCBB07-F749-41F4-AD08-A49BFA4A18B3}"/>
              </a:ext>
            </a:extLst>
          </p:cNvPr>
          <p:cNvSpPr>
            <a:spLocks noGrp="1"/>
          </p:cNvSpPr>
          <p:nvPr>
            <p:ph idx="1"/>
          </p:nvPr>
        </p:nvSpPr>
        <p:spPr/>
        <p:txBody>
          <a:bodyPr>
            <a:normAutofit/>
          </a:bodyPr>
          <a:lstStyle/>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IN" sz="1600" b="0" dirty="0">
              <a:solidFill>
                <a:srgbClr val="000000"/>
              </a:solidFill>
              <a:effectLst/>
              <a:latin typeface="Arial" panose="020B0604020202020204" pitchFamily="34" charset="0"/>
              <a:cs typeface="Arial" panose="020B0604020202020204" pitchFamily="34" charset="0"/>
            </a:endParaRPr>
          </a:p>
          <a:p>
            <a:r>
              <a:rPr lang="en-IN" sz="1600" b="0" dirty="0">
                <a:solidFill>
                  <a:srgbClr val="000000"/>
                </a:solidFill>
                <a:effectLst/>
                <a:latin typeface="Arial" panose="020B0604020202020204" pitchFamily="34" charset="0"/>
                <a:cs typeface="Arial" panose="020B0604020202020204" pitchFamily="34" charset="0"/>
              </a:rPr>
              <a:t>Grades- "F" &amp; "G" are having very high risk of loan default.</a:t>
            </a: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9FFBD70D-ECD0-F863-B751-27726D8421F5}"/>
              </a:ext>
            </a:extLst>
          </p:cNvPr>
          <p:cNvPicPr>
            <a:picLocks noChangeAspect="1"/>
          </p:cNvPicPr>
          <p:nvPr/>
        </p:nvPicPr>
        <p:blipFill>
          <a:blip r:embed="rId2"/>
          <a:stretch>
            <a:fillRect/>
          </a:stretch>
        </p:blipFill>
        <p:spPr>
          <a:xfrm>
            <a:off x="716692" y="1717589"/>
            <a:ext cx="9265508" cy="3939580"/>
          </a:xfrm>
          <a:prstGeom prst="rect">
            <a:avLst/>
          </a:prstGeom>
        </p:spPr>
      </p:pic>
    </p:spTree>
    <p:extLst>
      <p:ext uri="{BB962C8B-B14F-4D97-AF65-F5344CB8AC3E}">
        <p14:creationId xmlns:p14="http://schemas.microsoft.com/office/powerpoint/2010/main" val="20018964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{94BA7849-D768-0440-8642-BC7675246B8D}tf10001070_mac</Template>
  <TotalTime>94</TotalTime>
  <Words>1010</Words>
  <Application>Microsoft Macintosh PowerPoint</Application>
  <PresentationFormat>Widescreen</PresentationFormat>
  <Paragraphs>133</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Rockwell</vt:lpstr>
      <vt:lpstr>Rockwell Condensed</vt:lpstr>
      <vt:lpstr>Rockwell Extra Bold</vt:lpstr>
      <vt:lpstr>Wingdings</vt:lpstr>
      <vt:lpstr>Wood Type</vt:lpstr>
      <vt:lpstr>Lending Club Case Study</vt:lpstr>
      <vt:lpstr>Introduction</vt:lpstr>
      <vt:lpstr>BUSINESS UNDERSTANDING</vt:lpstr>
      <vt:lpstr>Business Objective</vt:lpstr>
      <vt:lpstr>APPROACH</vt:lpstr>
      <vt:lpstr>Data  analysis</vt:lpstr>
      <vt:lpstr>Interest Rate</vt:lpstr>
      <vt:lpstr>Home ownership</vt:lpstr>
      <vt:lpstr>Grade</vt:lpstr>
      <vt:lpstr>Loan amount to Annual income ration</vt:lpstr>
      <vt:lpstr>Loan term</vt:lpstr>
      <vt:lpstr>Loan Purpose</vt:lpstr>
      <vt:lpstr>Loan amount</vt:lpstr>
      <vt:lpstr>Address State</vt:lpstr>
      <vt:lpstr>Recommendations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dc:title>
  <dc:creator>Microsoft Office User</dc:creator>
  <cp:lastModifiedBy>Microsoft Office User</cp:lastModifiedBy>
  <cp:revision>30</cp:revision>
  <dcterms:created xsi:type="dcterms:W3CDTF">2023-02-08T16:36:00Z</dcterms:created>
  <dcterms:modified xsi:type="dcterms:W3CDTF">2023-02-08T18:10:58Z</dcterms:modified>
</cp:coreProperties>
</file>