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tags/tag1.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 id="2147483713" r:id="rId5"/>
  </p:sldMasterIdLst>
  <p:notesMasterIdLst>
    <p:notesMasterId r:id="rId18"/>
  </p:notesMasterIdLst>
  <p:handoutMasterIdLst>
    <p:handoutMasterId r:id="rId19"/>
  </p:handoutMasterIdLst>
  <p:sldIdLst>
    <p:sldId id="439" r:id="rId6"/>
    <p:sldId id="433" r:id="rId7"/>
    <p:sldId id="355" r:id="rId8"/>
    <p:sldId id="356" r:id="rId9"/>
    <p:sldId id="435" r:id="rId10"/>
    <p:sldId id="436" r:id="rId11"/>
    <p:sldId id="357" r:id="rId12"/>
    <p:sldId id="358" r:id="rId13"/>
    <p:sldId id="359" r:id="rId14"/>
    <p:sldId id="360" r:id="rId15"/>
    <p:sldId id="408" r:id="rId16"/>
    <p:sldId id="437" r:id="rId17"/>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6E71"/>
    <a:srgbClr val="E31837"/>
    <a:srgbClr val="F3901D"/>
    <a:srgbClr val="7C3520"/>
    <a:srgbClr val="FDBC5F"/>
    <a:srgbClr val="DC4128"/>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79" autoAdjust="0"/>
    <p:restoredTop sz="94434" autoAdjust="0"/>
  </p:normalViewPr>
  <p:slideViewPr>
    <p:cSldViewPr snapToGrid="0" showGuides="1">
      <p:cViewPr varScale="1">
        <p:scale>
          <a:sx n="65" d="100"/>
          <a:sy n="65" d="100"/>
        </p:scale>
        <p:origin x="78" y="186"/>
      </p:cViewPr>
      <p:guideLst>
        <p:guide orient="horz" pos="2160"/>
        <p:guide pos="3840"/>
      </p:guideLst>
    </p:cSldViewPr>
  </p:slideViewPr>
  <p:notesTextViewPr>
    <p:cViewPr>
      <p:scale>
        <a:sx n="100" d="100"/>
        <a:sy n="100" d="100"/>
      </p:scale>
      <p:origin x="0" y="0"/>
    </p:cViewPr>
  </p:notesTextViewPr>
  <p:notesViewPr>
    <p:cSldViewPr snapToGrid="0" showGuides="1">
      <p:cViewPr varScale="1">
        <p:scale>
          <a:sx n="80" d="100"/>
          <a:sy n="80" d="100"/>
        </p:scale>
        <p:origin x="-196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DDFB57-989B-4573-88CB-1EEBA200C22F}" type="doc">
      <dgm:prSet loTypeId="urn:microsoft.com/office/officeart/2005/8/layout/vProcess5" loCatId="process" qsTypeId="urn:microsoft.com/office/officeart/2005/8/quickstyle/simple2" qsCatId="simple" csTypeId="urn:microsoft.com/office/officeart/2005/8/colors/colorful1" csCatId="colorful" phldr="1"/>
      <dgm:spPr/>
      <dgm:t>
        <a:bodyPr/>
        <a:lstStyle/>
        <a:p>
          <a:endParaRPr lang="en-US"/>
        </a:p>
      </dgm:t>
    </dgm:pt>
    <dgm:pt modelId="{19853C99-DB16-463C-8C4B-53899A5C0425}">
      <dgm:prSet phldrT="[Text]" custT="1"/>
      <dgm:spPr/>
      <dgm:t>
        <a:bodyPr/>
        <a:lstStyle/>
        <a:p>
          <a:r>
            <a:rPr lang="en-US" sz="1400" b="1" dirty="0" smtClean="0">
              <a:latin typeface="Century Gothic" panose="020B0502020202020204" pitchFamily="34" charset="0"/>
            </a:rPr>
            <a:t>Blockchain solutions can eliminate huge amounts of cost, redundancy, error and needless reconciliation across entire business ecosystems, as well as opening up previously hidden or new revenue opportunities</a:t>
          </a:r>
          <a:endParaRPr lang="en-US" sz="1400" b="1" dirty="0">
            <a:latin typeface="Century Gothic" panose="020B0502020202020204" pitchFamily="34" charset="0"/>
          </a:endParaRPr>
        </a:p>
      </dgm:t>
    </dgm:pt>
    <dgm:pt modelId="{14BCFA10-052F-42D9-9F5D-5A8D179932D0}" type="parTrans" cxnId="{BBF29A5F-5E79-462C-BF40-0C0D626D2AED}">
      <dgm:prSet/>
      <dgm:spPr/>
      <dgm:t>
        <a:bodyPr/>
        <a:lstStyle/>
        <a:p>
          <a:endParaRPr lang="en-US" sz="1400" b="1">
            <a:latin typeface="Century Gothic" panose="020B0502020202020204" pitchFamily="34" charset="0"/>
          </a:endParaRPr>
        </a:p>
      </dgm:t>
    </dgm:pt>
    <dgm:pt modelId="{349D84E0-F6E4-411D-9F73-3537FCCFD037}" type="sibTrans" cxnId="{BBF29A5F-5E79-462C-BF40-0C0D626D2AED}">
      <dgm:prSet custT="1"/>
      <dgm:spPr/>
      <dgm:t>
        <a:bodyPr/>
        <a:lstStyle/>
        <a:p>
          <a:endParaRPr lang="en-US" sz="1400" b="1">
            <a:latin typeface="Century Gothic" panose="020B0502020202020204" pitchFamily="34" charset="0"/>
          </a:endParaRPr>
        </a:p>
      </dgm:t>
    </dgm:pt>
    <dgm:pt modelId="{9CD8B0DE-311E-40D0-B0CC-166C159FA8FF}">
      <dgm:prSet phldrT="[Text]" custT="1"/>
      <dgm:spPr/>
      <dgm:t>
        <a:bodyPr/>
        <a:lstStyle/>
        <a:p>
          <a:r>
            <a:rPr lang="en-US" sz="1400" b="1" dirty="0" smtClean="0">
              <a:latin typeface="Century Gothic" panose="020B0502020202020204" pitchFamily="34" charset="0"/>
            </a:rPr>
            <a:t>It builds trust through Transparency : Making sure ‘what I see is what you see’</a:t>
          </a:r>
          <a:endParaRPr lang="en-US" sz="1400" b="1" dirty="0">
            <a:latin typeface="Century Gothic" panose="020B0502020202020204" pitchFamily="34" charset="0"/>
          </a:endParaRPr>
        </a:p>
      </dgm:t>
    </dgm:pt>
    <dgm:pt modelId="{7FF2ED8B-50A2-4F72-ADC3-AF683B976E94}" type="parTrans" cxnId="{42B9402F-DF11-4056-B4A2-A90AEBBA7A0D}">
      <dgm:prSet/>
      <dgm:spPr/>
      <dgm:t>
        <a:bodyPr/>
        <a:lstStyle/>
        <a:p>
          <a:endParaRPr lang="en-US" sz="1400" b="1">
            <a:latin typeface="Century Gothic" panose="020B0502020202020204" pitchFamily="34" charset="0"/>
          </a:endParaRPr>
        </a:p>
      </dgm:t>
    </dgm:pt>
    <dgm:pt modelId="{A655A707-C936-4D74-AB13-F0D75FA82E2D}" type="sibTrans" cxnId="{42B9402F-DF11-4056-B4A2-A90AEBBA7A0D}">
      <dgm:prSet custT="1"/>
      <dgm:spPr/>
      <dgm:t>
        <a:bodyPr/>
        <a:lstStyle/>
        <a:p>
          <a:endParaRPr lang="en-US" sz="1400" b="1">
            <a:latin typeface="Century Gothic" panose="020B0502020202020204" pitchFamily="34" charset="0"/>
          </a:endParaRPr>
        </a:p>
      </dgm:t>
    </dgm:pt>
    <dgm:pt modelId="{88C97445-BDE3-40E9-832F-C40C119ED5BA}">
      <dgm:prSet phldrT="[Text]" custT="1"/>
      <dgm:spPr/>
      <dgm:t>
        <a:bodyPr/>
        <a:lstStyle/>
        <a:p>
          <a:r>
            <a:rPr lang="en-US" sz="1400" b="1" dirty="0" smtClean="0">
              <a:latin typeface="Century Gothic" panose="020B0502020202020204" pitchFamily="34" charset="0"/>
            </a:rPr>
            <a:t>It will move the world from inconsistent, isolated, and custom IT infrastructure to a shared business logic, securely shared data and common processes</a:t>
          </a:r>
          <a:endParaRPr lang="en-US" sz="1400" b="1" dirty="0">
            <a:latin typeface="Century Gothic" panose="020B0502020202020204" pitchFamily="34" charset="0"/>
          </a:endParaRPr>
        </a:p>
      </dgm:t>
    </dgm:pt>
    <dgm:pt modelId="{5D281791-13EA-4B7A-BD21-65BDC6E4DE35}" type="parTrans" cxnId="{0395A30A-3C12-44CC-972D-FDBB9805D2D5}">
      <dgm:prSet/>
      <dgm:spPr/>
      <dgm:t>
        <a:bodyPr/>
        <a:lstStyle/>
        <a:p>
          <a:endParaRPr lang="en-US" sz="1400" b="1">
            <a:latin typeface="Century Gothic" panose="020B0502020202020204" pitchFamily="34" charset="0"/>
          </a:endParaRPr>
        </a:p>
      </dgm:t>
    </dgm:pt>
    <dgm:pt modelId="{3865EAB2-3B26-49BB-89B5-82FFDB3D5968}" type="sibTrans" cxnId="{0395A30A-3C12-44CC-972D-FDBB9805D2D5}">
      <dgm:prSet/>
      <dgm:spPr/>
      <dgm:t>
        <a:bodyPr/>
        <a:lstStyle/>
        <a:p>
          <a:endParaRPr lang="en-US" sz="1400" b="1">
            <a:latin typeface="Century Gothic" panose="020B0502020202020204" pitchFamily="34" charset="0"/>
          </a:endParaRPr>
        </a:p>
      </dgm:t>
    </dgm:pt>
    <dgm:pt modelId="{81198969-FF98-4779-B78C-A29D5D5689B6}" type="pres">
      <dgm:prSet presAssocID="{0CDDFB57-989B-4573-88CB-1EEBA200C22F}" presName="outerComposite" presStyleCnt="0">
        <dgm:presLayoutVars>
          <dgm:chMax val="5"/>
          <dgm:dir/>
          <dgm:resizeHandles val="exact"/>
        </dgm:presLayoutVars>
      </dgm:prSet>
      <dgm:spPr/>
      <dgm:t>
        <a:bodyPr/>
        <a:lstStyle/>
        <a:p>
          <a:endParaRPr lang="en-US"/>
        </a:p>
      </dgm:t>
    </dgm:pt>
    <dgm:pt modelId="{062FCA57-9DC0-4613-B3F7-FFB456FD8E0E}" type="pres">
      <dgm:prSet presAssocID="{0CDDFB57-989B-4573-88CB-1EEBA200C22F}" presName="dummyMaxCanvas" presStyleCnt="0">
        <dgm:presLayoutVars/>
      </dgm:prSet>
      <dgm:spPr/>
    </dgm:pt>
    <dgm:pt modelId="{87B09A45-56CA-4D9B-980B-3FEB53BF1EE1}" type="pres">
      <dgm:prSet presAssocID="{0CDDFB57-989B-4573-88CB-1EEBA200C22F}" presName="ThreeNodes_1" presStyleLbl="node1" presStyleIdx="0" presStyleCnt="3" custLinFactNeighborX="648">
        <dgm:presLayoutVars>
          <dgm:bulletEnabled val="1"/>
        </dgm:presLayoutVars>
      </dgm:prSet>
      <dgm:spPr/>
      <dgm:t>
        <a:bodyPr/>
        <a:lstStyle/>
        <a:p>
          <a:endParaRPr lang="en-US"/>
        </a:p>
      </dgm:t>
    </dgm:pt>
    <dgm:pt modelId="{CE2F0207-7D3A-47BF-8727-F10EEDE1C636}" type="pres">
      <dgm:prSet presAssocID="{0CDDFB57-989B-4573-88CB-1EEBA200C22F}" presName="ThreeNodes_2" presStyleLbl="node1" presStyleIdx="1" presStyleCnt="3">
        <dgm:presLayoutVars>
          <dgm:bulletEnabled val="1"/>
        </dgm:presLayoutVars>
      </dgm:prSet>
      <dgm:spPr/>
      <dgm:t>
        <a:bodyPr/>
        <a:lstStyle/>
        <a:p>
          <a:endParaRPr lang="en-US"/>
        </a:p>
      </dgm:t>
    </dgm:pt>
    <dgm:pt modelId="{E118034B-52F3-4553-8368-AFAF264D93EB}" type="pres">
      <dgm:prSet presAssocID="{0CDDFB57-989B-4573-88CB-1EEBA200C22F}" presName="ThreeNodes_3" presStyleLbl="node1" presStyleIdx="2" presStyleCnt="3">
        <dgm:presLayoutVars>
          <dgm:bulletEnabled val="1"/>
        </dgm:presLayoutVars>
      </dgm:prSet>
      <dgm:spPr/>
      <dgm:t>
        <a:bodyPr/>
        <a:lstStyle/>
        <a:p>
          <a:endParaRPr lang="en-US"/>
        </a:p>
      </dgm:t>
    </dgm:pt>
    <dgm:pt modelId="{527C7355-8136-4A9D-A799-BA64A32E2FD8}" type="pres">
      <dgm:prSet presAssocID="{0CDDFB57-989B-4573-88CB-1EEBA200C22F}" presName="ThreeConn_1-2" presStyleLbl="fgAccFollowNode1" presStyleIdx="0" presStyleCnt="2">
        <dgm:presLayoutVars>
          <dgm:bulletEnabled val="1"/>
        </dgm:presLayoutVars>
      </dgm:prSet>
      <dgm:spPr/>
      <dgm:t>
        <a:bodyPr/>
        <a:lstStyle/>
        <a:p>
          <a:endParaRPr lang="en-US"/>
        </a:p>
      </dgm:t>
    </dgm:pt>
    <dgm:pt modelId="{55AA6486-C388-425A-BEFA-C51F958AC527}" type="pres">
      <dgm:prSet presAssocID="{0CDDFB57-989B-4573-88CB-1EEBA200C22F}" presName="ThreeConn_2-3" presStyleLbl="fgAccFollowNode1" presStyleIdx="1" presStyleCnt="2">
        <dgm:presLayoutVars>
          <dgm:bulletEnabled val="1"/>
        </dgm:presLayoutVars>
      </dgm:prSet>
      <dgm:spPr/>
      <dgm:t>
        <a:bodyPr/>
        <a:lstStyle/>
        <a:p>
          <a:endParaRPr lang="en-US"/>
        </a:p>
      </dgm:t>
    </dgm:pt>
    <dgm:pt modelId="{54C1A768-F892-49E1-88BD-2DD57924A0CC}" type="pres">
      <dgm:prSet presAssocID="{0CDDFB57-989B-4573-88CB-1EEBA200C22F}" presName="ThreeNodes_1_text" presStyleLbl="node1" presStyleIdx="2" presStyleCnt="3">
        <dgm:presLayoutVars>
          <dgm:bulletEnabled val="1"/>
        </dgm:presLayoutVars>
      </dgm:prSet>
      <dgm:spPr/>
      <dgm:t>
        <a:bodyPr/>
        <a:lstStyle/>
        <a:p>
          <a:endParaRPr lang="en-US"/>
        </a:p>
      </dgm:t>
    </dgm:pt>
    <dgm:pt modelId="{CDB63C10-889E-40BA-853F-E3115D6DAB75}" type="pres">
      <dgm:prSet presAssocID="{0CDDFB57-989B-4573-88CB-1EEBA200C22F}" presName="ThreeNodes_2_text" presStyleLbl="node1" presStyleIdx="2" presStyleCnt="3">
        <dgm:presLayoutVars>
          <dgm:bulletEnabled val="1"/>
        </dgm:presLayoutVars>
      </dgm:prSet>
      <dgm:spPr/>
      <dgm:t>
        <a:bodyPr/>
        <a:lstStyle/>
        <a:p>
          <a:endParaRPr lang="en-US"/>
        </a:p>
      </dgm:t>
    </dgm:pt>
    <dgm:pt modelId="{A83BAA76-67DD-4EFC-8401-ECBD517B04C9}" type="pres">
      <dgm:prSet presAssocID="{0CDDFB57-989B-4573-88CB-1EEBA200C22F}" presName="ThreeNodes_3_text" presStyleLbl="node1" presStyleIdx="2" presStyleCnt="3">
        <dgm:presLayoutVars>
          <dgm:bulletEnabled val="1"/>
        </dgm:presLayoutVars>
      </dgm:prSet>
      <dgm:spPr/>
      <dgm:t>
        <a:bodyPr/>
        <a:lstStyle/>
        <a:p>
          <a:endParaRPr lang="en-US"/>
        </a:p>
      </dgm:t>
    </dgm:pt>
  </dgm:ptLst>
  <dgm:cxnLst>
    <dgm:cxn modelId="{AEFB7A4C-40EB-488C-A433-8643F27F1FAC}" type="presOf" srcId="{0CDDFB57-989B-4573-88CB-1EEBA200C22F}" destId="{81198969-FF98-4779-B78C-A29D5D5689B6}" srcOrd="0" destOrd="0" presId="urn:microsoft.com/office/officeart/2005/8/layout/vProcess5"/>
    <dgm:cxn modelId="{F35E4026-E076-4E2F-BA1D-9B694DD1E337}" type="presOf" srcId="{9CD8B0DE-311E-40D0-B0CC-166C159FA8FF}" destId="{CE2F0207-7D3A-47BF-8727-F10EEDE1C636}" srcOrd="0" destOrd="0" presId="urn:microsoft.com/office/officeart/2005/8/layout/vProcess5"/>
    <dgm:cxn modelId="{DDCF768B-D146-4F91-AB0D-69C268A54F4F}" type="presOf" srcId="{19853C99-DB16-463C-8C4B-53899A5C0425}" destId="{54C1A768-F892-49E1-88BD-2DD57924A0CC}" srcOrd="1" destOrd="0" presId="urn:microsoft.com/office/officeart/2005/8/layout/vProcess5"/>
    <dgm:cxn modelId="{4C3B9695-AC3B-4C89-B558-8BB8F90A5EE6}" type="presOf" srcId="{88C97445-BDE3-40E9-832F-C40C119ED5BA}" destId="{E118034B-52F3-4553-8368-AFAF264D93EB}" srcOrd="0" destOrd="0" presId="urn:microsoft.com/office/officeart/2005/8/layout/vProcess5"/>
    <dgm:cxn modelId="{E9F7BB45-FF2A-4F77-A70D-BEB35FC553E4}" type="presOf" srcId="{9CD8B0DE-311E-40D0-B0CC-166C159FA8FF}" destId="{CDB63C10-889E-40BA-853F-E3115D6DAB75}" srcOrd="1" destOrd="0" presId="urn:microsoft.com/office/officeart/2005/8/layout/vProcess5"/>
    <dgm:cxn modelId="{BBF29A5F-5E79-462C-BF40-0C0D626D2AED}" srcId="{0CDDFB57-989B-4573-88CB-1EEBA200C22F}" destId="{19853C99-DB16-463C-8C4B-53899A5C0425}" srcOrd="0" destOrd="0" parTransId="{14BCFA10-052F-42D9-9F5D-5A8D179932D0}" sibTransId="{349D84E0-F6E4-411D-9F73-3537FCCFD037}"/>
    <dgm:cxn modelId="{E4FC4713-6CFB-4862-B370-CF2F17E35C7C}" type="presOf" srcId="{349D84E0-F6E4-411D-9F73-3537FCCFD037}" destId="{527C7355-8136-4A9D-A799-BA64A32E2FD8}" srcOrd="0" destOrd="0" presId="urn:microsoft.com/office/officeart/2005/8/layout/vProcess5"/>
    <dgm:cxn modelId="{3A87C059-377A-4676-98E3-FAAAC2359B09}" type="presOf" srcId="{A655A707-C936-4D74-AB13-F0D75FA82E2D}" destId="{55AA6486-C388-425A-BEFA-C51F958AC527}" srcOrd="0" destOrd="0" presId="urn:microsoft.com/office/officeart/2005/8/layout/vProcess5"/>
    <dgm:cxn modelId="{C2EBACAB-0AF2-495F-9F92-FC60D61D7BD4}" type="presOf" srcId="{19853C99-DB16-463C-8C4B-53899A5C0425}" destId="{87B09A45-56CA-4D9B-980B-3FEB53BF1EE1}" srcOrd="0" destOrd="0" presId="urn:microsoft.com/office/officeart/2005/8/layout/vProcess5"/>
    <dgm:cxn modelId="{57505A87-46B5-4AF4-A09A-40810D57400A}" type="presOf" srcId="{88C97445-BDE3-40E9-832F-C40C119ED5BA}" destId="{A83BAA76-67DD-4EFC-8401-ECBD517B04C9}" srcOrd="1" destOrd="0" presId="urn:microsoft.com/office/officeart/2005/8/layout/vProcess5"/>
    <dgm:cxn modelId="{42B9402F-DF11-4056-B4A2-A90AEBBA7A0D}" srcId="{0CDDFB57-989B-4573-88CB-1EEBA200C22F}" destId="{9CD8B0DE-311E-40D0-B0CC-166C159FA8FF}" srcOrd="1" destOrd="0" parTransId="{7FF2ED8B-50A2-4F72-ADC3-AF683B976E94}" sibTransId="{A655A707-C936-4D74-AB13-F0D75FA82E2D}"/>
    <dgm:cxn modelId="{0395A30A-3C12-44CC-972D-FDBB9805D2D5}" srcId="{0CDDFB57-989B-4573-88CB-1EEBA200C22F}" destId="{88C97445-BDE3-40E9-832F-C40C119ED5BA}" srcOrd="2" destOrd="0" parTransId="{5D281791-13EA-4B7A-BD21-65BDC6E4DE35}" sibTransId="{3865EAB2-3B26-49BB-89B5-82FFDB3D5968}"/>
    <dgm:cxn modelId="{96F94211-A0E6-4DAE-AB7D-8FEDA7364EA2}" type="presParOf" srcId="{81198969-FF98-4779-B78C-A29D5D5689B6}" destId="{062FCA57-9DC0-4613-B3F7-FFB456FD8E0E}" srcOrd="0" destOrd="0" presId="urn:microsoft.com/office/officeart/2005/8/layout/vProcess5"/>
    <dgm:cxn modelId="{2711578A-E2F9-452C-BDCB-C364DB0BDAD1}" type="presParOf" srcId="{81198969-FF98-4779-B78C-A29D5D5689B6}" destId="{87B09A45-56CA-4D9B-980B-3FEB53BF1EE1}" srcOrd="1" destOrd="0" presId="urn:microsoft.com/office/officeart/2005/8/layout/vProcess5"/>
    <dgm:cxn modelId="{2DF91A1B-C448-480C-9277-CFAB5531D597}" type="presParOf" srcId="{81198969-FF98-4779-B78C-A29D5D5689B6}" destId="{CE2F0207-7D3A-47BF-8727-F10EEDE1C636}" srcOrd="2" destOrd="0" presId="urn:microsoft.com/office/officeart/2005/8/layout/vProcess5"/>
    <dgm:cxn modelId="{9E672242-0304-43A9-BD97-D7549EBB0D53}" type="presParOf" srcId="{81198969-FF98-4779-B78C-A29D5D5689B6}" destId="{E118034B-52F3-4553-8368-AFAF264D93EB}" srcOrd="3" destOrd="0" presId="urn:microsoft.com/office/officeart/2005/8/layout/vProcess5"/>
    <dgm:cxn modelId="{D77E7D47-6762-4255-BF0D-65F5042CAD62}" type="presParOf" srcId="{81198969-FF98-4779-B78C-A29D5D5689B6}" destId="{527C7355-8136-4A9D-A799-BA64A32E2FD8}" srcOrd="4" destOrd="0" presId="urn:microsoft.com/office/officeart/2005/8/layout/vProcess5"/>
    <dgm:cxn modelId="{1E4BF686-D7AF-488B-BF45-321525B78A2C}" type="presParOf" srcId="{81198969-FF98-4779-B78C-A29D5D5689B6}" destId="{55AA6486-C388-425A-BEFA-C51F958AC527}" srcOrd="5" destOrd="0" presId="urn:microsoft.com/office/officeart/2005/8/layout/vProcess5"/>
    <dgm:cxn modelId="{5D5682D9-4407-4FD8-A03E-3E915240F06B}" type="presParOf" srcId="{81198969-FF98-4779-B78C-A29D5D5689B6}" destId="{54C1A768-F892-49E1-88BD-2DD57924A0CC}" srcOrd="6" destOrd="0" presId="urn:microsoft.com/office/officeart/2005/8/layout/vProcess5"/>
    <dgm:cxn modelId="{2CDF90B2-8AD0-4265-ABF8-8248A88BB8AD}" type="presParOf" srcId="{81198969-FF98-4779-B78C-A29D5D5689B6}" destId="{CDB63C10-889E-40BA-853F-E3115D6DAB75}" srcOrd="7" destOrd="0" presId="urn:microsoft.com/office/officeart/2005/8/layout/vProcess5"/>
    <dgm:cxn modelId="{7046C7C5-7C94-4403-8AC5-90FC1033741F}" type="presParOf" srcId="{81198969-FF98-4779-B78C-A29D5D5689B6}" destId="{A83BAA76-67DD-4EFC-8401-ECBD517B04C9}"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1772DD-A633-4FEE-9D27-1D96C9E3112F}" type="doc">
      <dgm:prSet loTypeId="urn:microsoft.com/office/officeart/2008/layout/AlternatingHexagons" loCatId="list" qsTypeId="urn:microsoft.com/office/officeart/2005/8/quickstyle/simple4" qsCatId="simple" csTypeId="urn:microsoft.com/office/officeart/2005/8/colors/colorful1" csCatId="colorful" phldr="1"/>
      <dgm:spPr/>
      <dgm:t>
        <a:bodyPr/>
        <a:lstStyle/>
        <a:p>
          <a:endParaRPr lang="en-US"/>
        </a:p>
      </dgm:t>
    </dgm:pt>
    <dgm:pt modelId="{C5234B4D-7CF3-4A0A-BDBE-399D2F7780A9}">
      <dgm:prSet phldrT="[Text]"/>
      <dgm:spPr/>
      <dgm:t>
        <a:bodyPr/>
        <a:lstStyle/>
        <a:p>
          <a:r>
            <a:rPr lang="en-US" dirty="0" smtClean="0">
              <a:latin typeface="Century Gothic" panose="020B0502020202020204" pitchFamily="34" charset="0"/>
            </a:rPr>
            <a:t>Smart Contract</a:t>
          </a:r>
          <a:endParaRPr lang="en-US" dirty="0">
            <a:latin typeface="Century Gothic" panose="020B0502020202020204" pitchFamily="34" charset="0"/>
          </a:endParaRPr>
        </a:p>
      </dgm:t>
    </dgm:pt>
    <dgm:pt modelId="{A97F1E6C-873A-4431-8ECE-ADD4F99678F4}" type="parTrans" cxnId="{DA0E7E55-AB76-47F8-BBC8-89E10D36D5DC}">
      <dgm:prSet/>
      <dgm:spPr/>
      <dgm:t>
        <a:bodyPr/>
        <a:lstStyle/>
        <a:p>
          <a:endParaRPr lang="en-US">
            <a:latin typeface="Century Gothic" panose="020B0502020202020204" pitchFamily="34" charset="0"/>
          </a:endParaRPr>
        </a:p>
      </dgm:t>
    </dgm:pt>
    <dgm:pt modelId="{39B932FB-1165-4ADD-B3FF-96AA3E9FD517}" type="sibTrans" cxnId="{DA0E7E55-AB76-47F8-BBC8-89E10D36D5DC}">
      <dgm:prSet/>
      <dgm:spPr/>
      <dgm:t>
        <a:bodyPr/>
        <a:lstStyle/>
        <a:p>
          <a:endParaRPr lang="en-US" dirty="0">
            <a:latin typeface="Century Gothic" panose="020B0502020202020204" pitchFamily="34" charset="0"/>
          </a:endParaRPr>
        </a:p>
      </dgm:t>
    </dgm:pt>
    <dgm:pt modelId="{F011BF5B-B51A-4069-B147-A1D694B747AE}">
      <dgm:prSet phldrT="[Text]"/>
      <dgm:spPr/>
      <dgm:t>
        <a:bodyPr/>
        <a:lstStyle/>
        <a:p>
          <a:r>
            <a:rPr lang="en-US" dirty="0" smtClean="0">
              <a:latin typeface="Century Gothic" panose="020B0502020202020204" pitchFamily="34" charset="0"/>
            </a:rPr>
            <a:t>Reduces time and cost</a:t>
          </a:r>
          <a:endParaRPr lang="en-US" dirty="0">
            <a:latin typeface="Century Gothic" panose="020B0502020202020204" pitchFamily="34" charset="0"/>
          </a:endParaRPr>
        </a:p>
      </dgm:t>
    </dgm:pt>
    <dgm:pt modelId="{702162A0-BCD8-45CC-A3F0-8C8B9D942285}" type="parTrans" cxnId="{FD9F2925-CEBE-424E-872E-4F1916C774B0}">
      <dgm:prSet/>
      <dgm:spPr/>
      <dgm:t>
        <a:bodyPr/>
        <a:lstStyle/>
        <a:p>
          <a:endParaRPr lang="en-US">
            <a:latin typeface="Century Gothic" panose="020B0502020202020204" pitchFamily="34" charset="0"/>
          </a:endParaRPr>
        </a:p>
      </dgm:t>
    </dgm:pt>
    <dgm:pt modelId="{0532773E-AD73-4651-BF10-1D2D6103E133}" type="sibTrans" cxnId="{FD9F2925-CEBE-424E-872E-4F1916C774B0}">
      <dgm:prSet/>
      <dgm:spPr/>
      <dgm:t>
        <a:bodyPr/>
        <a:lstStyle/>
        <a:p>
          <a:endParaRPr lang="en-US">
            <a:latin typeface="Century Gothic" panose="020B0502020202020204" pitchFamily="34" charset="0"/>
          </a:endParaRPr>
        </a:p>
      </dgm:t>
    </dgm:pt>
    <dgm:pt modelId="{0593E488-7776-45A4-B550-A796FB3C0255}">
      <dgm:prSet phldrT="[Text]"/>
      <dgm:spPr/>
      <dgm:t>
        <a:bodyPr/>
        <a:lstStyle/>
        <a:p>
          <a:r>
            <a:rPr lang="en-US" dirty="0" smtClean="0">
              <a:latin typeface="Century Gothic" panose="020B0502020202020204" pitchFamily="34" charset="0"/>
            </a:rPr>
            <a:t>Shared Ledger</a:t>
          </a:r>
          <a:endParaRPr lang="en-US" dirty="0">
            <a:latin typeface="Century Gothic" panose="020B0502020202020204" pitchFamily="34" charset="0"/>
          </a:endParaRPr>
        </a:p>
      </dgm:t>
    </dgm:pt>
    <dgm:pt modelId="{52EF8ACA-E595-4B93-92A5-05F2C82411B5}" type="parTrans" cxnId="{64BB29A5-1693-48FE-B88E-B4A6570109DE}">
      <dgm:prSet/>
      <dgm:spPr/>
      <dgm:t>
        <a:bodyPr/>
        <a:lstStyle/>
        <a:p>
          <a:endParaRPr lang="en-US">
            <a:latin typeface="Century Gothic" panose="020B0502020202020204" pitchFamily="34" charset="0"/>
          </a:endParaRPr>
        </a:p>
      </dgm:t>
    </dgm:pt>
    <dgm:pt modelId="{E6F7E3D4-EA9A-4D9C-93F5-52194A06059D}" type="sibTrans" cxnId="{64BB29A5-1693-48FE-B88E-B4A6570109DE}">
      <dgm:prSet/>
      <dgm:spPr/>
      <dgm:t>
        <a:bodyPr/>
        <a:lstStyle/>
        <a:p>
          <a:r>
            <a:rPr lang="en-US" dirty="0" smtClean="0">
              <a:latin typeface="Century Gothic" panose="020B0502020202020204" pitchFamily="34" charset="0"/>
            </a:rPr>
            <a:t>Encrypted</a:t>
          </a:r>
        </a:p>
        <a:p>
          <a:r>
            <a:rPr lang="en-US" dirty="0" smtClean="0">
              <a:latin typeface="Century Gothic" panose="020B0502020202020204" pitchFamily="34" charset="0"/>
            </a:rPr>
            <a:t>Records</a:t>
          </a:r>
          <a:endParaRPr lang="en-US" dirty="0">
            <a:latin typeface="Century Gothic" panose="020B0502020202020204" pitchFamily="34" charset="0"/>
          </a:endParaRPr>
        </a:p>
      </dgm:t>
    </dgm:pt>
    <dgm:pt modelId="{0446257E-136C-42F3-9EE2-7282E43BC930}">
      <dgm:prSet phldrT="[Text]"/>
      <dgm:spPr/>
      <dgm:t>
        <a:bodyPr/>
        <a:lstStyle/>
        <a:p>
          <a:r>
            <a:rPr lang="en-US" dirty="0" smtClean="0">
              <a:latin typeface="Century Gothic" panose="020B0502020202020204" pitchFamily="34" charset="0"/>
            </a:rPr>
            <a:t>Brings Transparency  and immutability</a:t>
          </a:r>
          <a:endParaRPr lang="en-US" dirty="0">
            <a:latin typeface="Century Gothic" panose="020B0502020202020204" pitchFamily="34" charset="0"/>
          </a:endParaRPr>
        </a:p>
      </dgm:t>
    </dgm:pt>
    <dgm:pt modelId="{8BB51943-F5FC-40AD-8E43-552FB3279362}" type="parTrans" cxnId="{50F679A8-1C74-43AC-A303-0BF17F4B580E}">
      <dgm:prSet/>
      <dgm:spPr/>
      <dgm:t>
        <a:bodyPr/>
        <a:lstStyle/>
        <a:p>
          <a:endParaRPr lang="en-US">
            <a:latin typeface="Century Gothic" panose="020B0502020202020204" pitchFamily="34" charset="0"/>
          </a:endParaRPr>
        </a:p>
      </dgm:t>
    </dgm:pt>
    <dgm:pt modelId="{D8592B9D-D8BE-4F3F-A965-C929C9A6F587}" type="sibTrans" cxnId="{50F679A8-1C74-43AC-A303-0BF17F4B580E}">
      <dgm:prSet/>
      <dgm:spPr/>
      <dgm:t>
        <a:bodyPr/>
        <a:lstStyle/>
        <a:p>
          <a:endParaRPr lang="en-US">
            <a:latin typeface="Century Gothic" panose="020B0502020202020204" pitchFamily="34" charset="0"/>
          </a:endParaRPr>
        </a:p>
      </dgm:t>
    </dgm:pt>
    <dgm:pt modelId="{9A83C2C9-5BDB-4288-9A6B-DF7AA228FBCE}">
      <dgm:prSet phldrT="[Text]"/>
      <dgm:spPr/>
      <dgm:t>
        <a:bodyPr/>
        <a:lstStyle/>
        <a:p>
          <a:r>
            <a:rPr lang="en-US" dirty="0" smtClean="0">
              <a:latin typeface="Century Gothic" panose="020B0502020202020204" pitchFamily="34" charset="0"/>
            </a:rPr>
            <a:t>Privacy</a:t>
          </a:r>
          <a:endParaRPr lang="en-US" dirty="0">
            <a:latin typeface="Century Gothic" panose="020B0502020202020204" pitchFamily="34" charset="0"/>
          </a:endParaRPr>
        </a:p>
      </dgm:t>
    </dgm:pt>
    <dgm:pt modelId="{6D9A5D42-C341-4F08-97CC-3E8370C0572E}" type="parTrans" cxnId="{32DA6308-901C-4F29-A128-DDFB30F31465}">
      <dgm:prSet/>
      <dgm:spPr/>
      <dgm:t>
        <a:bodyPr/>
        <a:lstStyle/>
        <a:p>
          <a:endParaRPr lang="en-US">
            <a:latin typeface="Century Gothic" panose="020B0502020202020204" pitchFamily="34" charset="0"/>
          </a:endParaRPr>
        </a:p>
      </dgm:t>
    </dgm:pt>
    <dgm:pt modelId="{845022E6-AAAA-4976-A466-52C91E4EF3D9}" type="sibTrans" cxnId="{32DA6308-901C-4F29-A128-DDFB30F31465}">
      <dgm:prSet custT="1"/>
      <dgm:spPr/>
      <dgm:t>
        <a:bodyPr/>
        <a:lstStyle/>
        <a:p>
          <a:r>
            <a:rPr lang="en-US" sz="1200" dirty="0" smtClean="0">
              <a:latin typeface="Century Gothic" panose="020B0502020202020204" pitchFamily="34" charset="0"/>
            </a:rPr>
            <a:t>Consensus</a:t>
          </a:r>
          <a:endParaRPr lang="en-US" sz="1200" dirty="0">
            <a:latin typeface="Century Gothic" panose="020B0502020202020204" pitchFamily="34" charset="0"/>
          </a:endParaRPr>
        </a:p>
      </dgm:t>
    </dgm:pt>
    <dgm:pt modelId="{D1864222-0528-479E-AECA-C724B1A66B7E}">
      <dgm:prSet phldrT="[Text]"/>
      <dgm:spPr/>
      <dgm:t>
        <a:bodyPr/>
        <a:lstStyle/>
        <a:p>
          <a:r>
            <a:rPr lang="en-US" dirty="0" smtClean="0">
              <a:latin typeface="Century Gothic" panose="020B0502020202020204" pitchFamily="34" charset="0"/>
            </a:rPr>
            <a:t>Reduces Risk</a:t>
          </a:r>
          <a:endParaRPr lang="en-US" dirty="0">
            <a:latin typeface="Century Gothic" panose="020B0502020202020204" pitchFamily="34" charset="0"/>
          </a:endParaRPr>
        </a:p>
      </dgm:t>
    </dgm:pt>
    <dgm:pt modelId="{691A228F-039A-460C-BC00-623462478D04}" type="parTrans" cxnId="{BE10D124-17F7-4124-A5F9-674300F08E4A}">
      <dgm:prSet/>
      <dgm:spPr/>
      <dgm:t>
        <a:bodyPr/>
        <a:lstStyle/>
        <a:p>
          <a:endParaRPr lang="en-US">
            <a:latin typeface="Century Gothic" panose="020B0502020202020204" pitchFamily="34" charset="0"/>
          </a:endParaRPr>
        </a:p>
      </dgm:t>
    </dgm:pt>
    <dgm:pt modelId="{6C858A23-E090-44D0-A365-697CD0F91F7E}" type="sibTrans" cxnId="{BE10D124-17F7-4124-A5F9-674300F08E4A}">
      <dgm:prSet/>
      <dgm:spPr/>
      <dgm:t>
        <a:bodyPr/>
        <a:lstStyle/>
        <a:p>
          <a:endParaRPr lang="en-US">
            <a:latin typeface="Century Gothic" panose="020B0502020202020204" pitchFamily="34" charset="0"/>
          </a:endParaRPr>
        </a:p>
      </dgm:t>
    </dgm:pt>
    <dgm:pt modelId="{BD139BEF-7A62-4523-B957-54F5D45498CB}" type="pres">
      <dgm:prSet presAssocID="{5A1772DD-A633-4FEE-9D27-1D96C9E3112F}" presName="Name0" presStyleCnt="0">
        <dgm:presLayoutVars>
          <dgm:chMax/>
          <dgm:chPref/>
          <dgm:dir/>
          <dgm:animLvl val="lvl"/>
        </dgm:presLayoutVars>
      </dgm:prSet>
      <dgm:spPr/>
      <dgm:t>
        <a:bodyPr/>
        <a:lstStyle/>
        <a:p>
          <a:endParaRPr lang="en-US"/>
        </a:p>
      </dgm:t>
    </dgm:pt>
    <dgm:pt modelId="{152868A9-2F81-43C8-9D66-5482129160C5}" type="pres">
      <dgm:prSet presAssocID="{C5234B4D-7CF3-4A0A-BDBE-399D2F7780A9}" presName="composite" presStyleCnt="0"/>
      <dgm:spPr/>
    </dgm:pt>
    <dgm:pt modelId="{6C0C2A4D-CC03-42CF-9B30-D9BE05CB3AC5}" type="pres">
      <dgm:prSet presAssocID="{C5234B4D-7CF3-4A0A-BDBE-399D2F7780A9}" presName="Parent1" presStyleLbl="node1" presStyleIdx="0" presStyleCnt="6">
        <dgm:presLayoutVars>
          <dgm:chMax val="1"/>
          <dgm:chPref val="1"/>
          <dgm:bulletEnabled val="1"/>
        </dgm:presLayoutVars>
      </dgm:prSet>
      <dgm:spPr/>
      <dgm:t>
        <a:bodyPr/>
        <a:lstStyle/>
        <a:p>
          <a:endParaRPr lang="en-US"/>
        </a:p>
      </dgm:t>
    </dgm:pt>
    <dgm:pt modelId="{CA1E2BFC-E602-47EF-B742-5AD8FA135F9A}" type="pres">
      <dgm:prSet presAssocID="{C5234B4D-7CF3-4A0A-BDBE-399D2F7780A9}" presName="Childtext1" presStyleLbl="revTx" presStyleIdx="0" presStyleCnt="3">
        <dgm:presLayoutVars>
          <dgm:chMax val="0"/>
          <dgm:chPref val="0"/>
          <dgm:bulletEnabled val="1"/>
        </dgm:presLayoutVars>
      </dgm:prSet>
      <dgm:spPr/>
      <dgm:t>
        <a:bodyPr/>
        <a:lstStyle/>
        <a:p>
          <a:endParaRPr lang="en-US"/>
        </a:p>
      </dgm:t>
    </dgm:pt>
    <dgm:pt modelId="{D0676C56-07FB-416A-AAB1-B256D30CC6F7}" type="pres">
      <dgm:prSet presAssocID="{C5234B4D-7CF3-4A0A-BDBE-399D2F7780A9}" presName="BalanceSpacing" presStyleCnt="0"/>
      <dgm:spPr/>
    </dgm:pt>
    <dgm:pt modelId="{611FDFA9-C838-45F1-9BDC-91663369B1BF}" type="pres">
      <dgm:prSet presAssocID="{C5234B4D-7CF3-4A0A-BDBE-399D2F7780A9}" presName="BalanceSpacing1" presStyleCnt="0"/>
      <dgm:spPr/>
    </dgm:pt>
    <dgm:pt modelId="{AF5F2F0A-65B0-4AB8-A19E-7E511960C044}" type="pres">
      <dgm:prSet presAssocID="{39B932FB-1165-4ADD-B3FF-96AA3E9FD517}" presName="Accent1Text" presStyleLbl="node1" presStyleIdx="1" presStyleCnt="6"/>
      <dgm:spPr/>
      <dgm:t>
        <a:bodyPr/>
        <a:lstStyle/>
        <a:p>
          <a:endParaRPr lang="en-US"/>
        </a:p>
      </dgm:t>
    </dgm:pt>
    <dgm:pt modelId="{47D31A1C-5472-4964-9F1F-0269F401376A}" type="pres">
      <dgm:prSet presAssocID="{39B932FB-1165-4ADD-B3FF-96AA3E9FD517}" presName="spaceBetweenRectangles" presStyleCnt="0"/>
      <dgm:spPr/>
    </dgm:pt>
    <dgm:pt modelId="{4623CB0E-9AD4-4529-A51B-684D7F022DF6}" type="pres">
      <dgm:prSet presAssocID="{0593E488-7776-45A4-B550-A796FB3C0255}" presName="composite" presStyleCnt="0"/>
      <dgm:spPr/>
    </dgm:pt>
    <dgm:pt modelId="{8FFD9EC8-256C-48EB-B9FA-5E4502149185}" type="pres">
      <dgm:prSet presAssocID="{0593E488-7776-45A4-B550-A796FB3C0255}" presName="Parent1" presStyleLbl="node1" presStyleIdx="2" presStyleCnt="6">
        <dgm:presLayoutVars>
          <dgm:chMax val="1"/>
          <dgm:chPref val="1"/>
          <dgm:bulletEnabled val="1"/>
        </dgm:presLayoutVars>
      </dgm:prSet>
      <dgm:spPr/>
      <dgm:t>
        <a:bodyPr/>
        <a:lstStyle/>
        <a:p>
          <a:endParaRPr lang="en-US"/>
        </a:p>
      </dgm:t>
    </dgm:pt>
    <dgm:pt modelId="{6529D937-5B4E-4BCA-8F2E-88D066CEBCE3}" type="pres">
      <dgm:prSet presAssocID="{0593E488-7776-45A4-B550-A796FB3C0255}" presName="Childtext1" presStyleLbl="revTx" presStyleIdx="1" presStyleCnt="3">
        <dgm:presLayoutVars>
          <dgm:chMax val="0"/>
          <dgm:chPref val="0"/>
          <dgm:bulletEnabled val="1"/>
        </dgm:presLayoutVars>
      </dgm:prSet>
      <dgm:spPr/>
      <dgm:t>
        <a:bodyPr/>
        <a:lstStyle/>
        <a:p>
          <a:endParaRPr lang="en-US"/>
        </a:p>
      </dgm:t>
    </dgm:pt>
    <dgm:pt modelId="{B99FBA41-06DE-42D5-804A-6ADC4482FB9D}" type="pres">
      <dgm:prSet presAssocID="{0593E488-7776-45A4-B550-A796FB3C0255}" presName="BalanceSpacing" presStyleCnt="0"/>
      <dgm:spPr/>
    </dgm:pt>
    <dgm:pt modelId="{E0920F19-6490-4F65-AF98-084B165011CD}" type="pres">
      <dgm:prSet presAssocID="{0593E488-7776-45A4-B550-A796FB3C0255}" presName="BalanceSpacing1" presStyleCnt="0"/>
      <dgm:spPr/>
    </dgm:pt>
    <dgm:pt modelId="{8CC2781E-24CB-464E-9AF8-1891319E611A}" type="pres">
      <dgm:prSet presAssocID="{E6F7E3D4-EA9A-4D9C-93F5-52194A06059D}" presName="Accent1Text" presStyleLbl="node1" presStyleIdx="3" presStyleCnt="6" custLinFactNeighborY="0"/>
      <dgm:spPr/>
      <dgm:t>
        <a:bodyPr/>
        <a:lstStyle/>
        <a:p>
          <a:endParaRPr lang="en-US"/>
        </a:p>
      </dgm:t>
    </dgm:pt>
    <dgm:pt modelId="{5EF7E0B9-5219-4FFC-B311-D9C544CB6D8E}" type="pres">
      <dgm:prSet presAssocID="{E6F7E3D4-EA9A-4D9C-93F5-52194A06059D}" presName="spaceBetweenRectangles" presStyleCnt="0"/>
      <dgm:spPr/>
    </dgm:pt>
    <dgm:pt modelId="{13C07D0C-F842-4636-8431-A8E805AD3AC4}" type="pres">
      <dgm:prSet presAssocID="{9A83C2C9-5BDB-4288-9A6B-DF7AA228FBCE}" presName="composite" presStyleCnt="0"/>
      <dgm:spPr/>
    </dgm:pt>
    <dgm:pt modelId="{38921FAC-24A6-4338-AED2-8FFA519860CF}" type="pres">
      <dgm:prSet presAssocID="{9A83C2C9-5BDB-4288-9A6B-DF7AA228FBCE}" presName="Parent1" presStyleLbl="node1" presStyleIdx="4" presStyleCnt="6">
        <dgm:presLayoutVars>
          <dgm:chMax val="1"/>
          <dgm:chPref val="1"/>
          <dgm:bulletEnabled val="1"/>
        </dgm:presLayoutVars>
      </dgm:prSet>
      <dgm:spPr/>
      <dgm:t>
        <a:bodyPr/>
        <a:lstStyle/>
        <a:p>
          <a:endParaRPr lang="en-US"/>
        </a:p>
      </dgm:t>
    </dgm:pt>
    <dgm:pt modelId="{0D0DD6D9-B145-48AF-B5FF-4C94EF17F7A8}" type="pres">
      <dgm:prSet presAssocID="{9A83C2C9-5BDB-4288-9A6B-DF7AA228FBCE}" presName="Childtext1" presStyleLbl="revTx" presStyleIdx="2" presStyleCnt="3">
        <dgm:presLayoutVars>
          <dgm:chMax val="0"/>
          <dgm:chPref val="0"/>
          <dgm:bulletEnabled val="1"/>
        </dgm:presLayoutVars>
      </dgm:prSet>
      <dgm:spPr/>
      <dgm:t>
        <a:bodyPr/>
        <a:lstStyle/>
        <a:p>
          <a:endParaRPr lang="en-US"/>
        </a:p>
      </dgm:t>
    </dgm:pt>
    <dgm:pt modelId="{0CA2A83B-90AF-45A9-BA90-6F79C60EBE63}" type="pres">
      <dgm:prSet presAssocID="{9A83C2C9-5BDB-4288-9A6B-DF7AA228FBCE}" presName="BalanceSpacing" presStyleCnt="0"/>
      <dgm:spPr/>
    </dgm:pt>
    <dgm:pt modelId="{1CC2DC52-70A1-409F-8053-2CFE65966A49}" type="pres">
      <dgm:prSet presAssocID="{9A83C2C9-5BDB-4288-9A6B-DF7AA228FBCE}" presName="BalanceSpacing1" presStyleCnt="0"/>
      <dgm:spPr/>
    </dgm:pt>
    <dgm:pt modelId="{05601FD5-CB68-45ED-B8B7-B6DF297D49B5}" type="pres">
      <dgm:prSet presAssocID="{845022E6-AAAA-4976-A466-52C91E4EF3D9}" presName="Accent1Text" presStyleLbl="node1" presStyleIdx="5" presStyleCnt="6"/>
      <dgm:spPr/>
      <dgm:t>
        <a:bodyPr/>
        <a:lstStyle/>
        <a:p>
          <a:endParaRPr lang="en-US"/>
        </a:p>
      </dgm:t>
    </dgm:pt>
  </dgm:ptLst>
  <dgm:cxnLst>
    <dgm:cxn modelId="{323CFDEC-DFAA-4E71-BDE8-479D05C8C87D}" type="presOf" srcId="{0593E488-7776-45A4-B550-A796FB3C0255}" destId="{8FFD9EC8-256C-48EB-B9FA-5E4502149185}" srcOrd="0" destOrd="0" presId="urn:microsoft.com/office/officeart/2008/layout/AlternatingHexagons"/>
    <dgm:cxn modelId="{8FCD6BC7-8D5F-4FF3-AD9A-75C85A6DC19A}" type="presOf" srcId="{F011BF5B-B51A-4069-B147-A1D694B747AE}" destId="{CA1E2BFC-E602-47EF-B742-5AD8FA135F9A}" srcOrd="0" destOrd="0" presId="urn:microsoft.com/office/officeart/2008/layout/AlternatingHexagons"/>
    <dgm:cxn modelId="{4E4DCCD7-AE7D-4C37-A448-740178DED155}" type="presOf" srcId="{0446257E-136C-42F3-9EE2-7282E43BC930}" destId="{6529D937-5B4E-4BCA-8F2E-88D066CEBCE3}" srcOrd="0" destOrd="0" presId="urn:microsoft.com/office/officeart/2008/layout/AlternatingHexagons"/>
    <dgm:cxn modelId="{FDCC1561-DADB-40C6-A5C9-41367EFB697D}" type="presOf" srcId="{845022E6-AAAA-4976-A466-52C91E4EF3D9}" destId="{05601FD5-CB68-45ED-B8B7-B6DF297D49B5}" srcOrd="0" destOrd="0" presId="urn:microsoft.com/office/officeart/2008/layout/AlternatingHexagons"/>
    <dgm:cxn modelId="{BE10D124-17F7-4124-A5F9-674300F08E4A}" srcId="{9A83C2C9-5BDB-4288-9A6B-DF7AA228FBCE}" destId="{D1864222-0528-479E-AECA-C724B1A66B7E}" srcOrd="0" destOrd="0" parTransId="{691A228F-039A-460C-BC00-623462478D04}" sibTransId="{6C858A23-E090-44D0-A365-697CD0F91F7E}"/>
    <dgm:cxn modelId="{50F679A8-1C74-43AC-A303-0BF17F4B580E}" srcId="{0593E488-7776-45A4-B550-A796FB3C0255}" destId="{0446257E-136C-42F3-9EE2-7282E43BC930}" srcOrd="0" destOrd="0" parTransId="{8BB51943-F5FC-40AD-8E43-552FB3279362}" sibTransId="{D8592B9D-D8BE-4F3F-A965-C929C9A6F587}"/>
    <dgm:cxn modelId="{5D520864-BBA3-435F-98E2-9751524214BE}" type="presOf" srcId="{5A1772DD-A633-4FEE-9D27-1D96C9E3112F}" destId="{BD139BEF-7A62-4523-B957-54F5D45498CB}" srcOrd="0" destOrd="0" presId="urn:microsoft.com/office/officeart/2008/layout/AlternatingHexagons"/>
    <dgm:cxn modelId="{F040BFD6-025E-496E-A5E9-E3A4B1AF4BAE}" type="presOf" srcId="{C5234B4D-7CF3-4A0A-BDBE-399D2F7780A9}" destId="{6C0C2A4D-CC03-42CF-9B30-D9BE05CB3AC5}" srcOrd="0" destOrd="0" presId="urn:microsoft.com/office/officeart/2008/layout/AlternatingHexagons"/>
    <dgm:cxn modelId="{32DA6308-901C-4F29-A128-DDFB30F31465}" srcId="{5A1772DD-A633-4FEE-9D27-1D96C9E3112F}" destId="{9A83C2C9-5BDB-4288-9A6B-DF7AA228FBCE}" srcOrd="2" destOrd="0" parTransId="{6D9A5D42-C341-4F08-97CC-3E8370C0572E}" sibTransId="{845022E6-AAAA-4976-A466-52C91E4EF3D9}"/>
    <dgm:cxn modelId="{EA848CE5-BB0E-44F3-B87D-F1378E50E5E4}" type="presOf" srcId="{9A83C2C9-5BDB-4288-9A6B-DF7AA228FBCE}" destId="{38921FAC-24A6-4338-AED2-8FFA519860CF}" srcOrd="0" destOrd="0" presId="urn:microsoft.com/office/officeart/2008/layout/AlternatingHexagons"/>
    <dgm:cxn modelId="{FD9F2925-CEBE-424E-872E-4F1916C774B0}" srcId="{C5234B4D-7CF3-4A0A-BDBE-399D2F7780A9}" destId="{F011BF5B-B51A-4069-B147-A1D694B747AE}" srcOrd="0" destOrd="0" parTransId="{702162A0-BCD8-45CC-A3F0-8C8B9D942285}" sibTransId="{0532773E-AD73-4651-BF10-1D2D6103E133}"/>
    <dgm:cxn modelId="{EEE94DFE-12FB-4AD9-9E72-AFE5DD120685}" type="presOf" srcId="{D1864222-0528-479E-AECA-C724B1A66B7E}" destId="{0D0DD6D9-B145-48AF-B5FF-4C94EF17F7A8}" srcOrd="0" destOrd="0" presId="urn:microsoft.com/office/officeart/2008/layout/AlternatingHexagons"/>
    <dgm:cxn modelId="{64BB29A5-1693-48FE-B88E-B4A6570109DE}" srcId="{5A1772DD-A633-4FEE-9D27-1D96C9E3112F}" destId="{0593E488-7776-45A4-B550-A796FB3C0255}" srcOrd="1" destOrd="0" parTransId="{52EF8ACA-E595-4B93-92A5-05F2C82411B5}" sibTransId="{E6F7E3D4-EA9A-4D9C-93F5-52194A06059D}"/>
    <dgm:cxn modelId="{7776A111-4070-4612-9A4B-468DD08DA1FF}" type="presOf" srcId="{39B932FB-1165-4ADD-B3FF-96AA3E9FD517}" destId="{AF5F2F0A-65B0-4AB8-A19E-7E511960C044}" srcOrd="0" destOrd="0" presId="urn:microsoft.com/office/officeart/2008/layout/AlternatingHexagons"/>
    <dgm:cxn modelId="{602C2335-7F43-4692-B1E2-7AB75A843407}" type="presOf" srcId="{E6F7E3D4-EA9A-4D9C-93F5-52194A06059D}" destId="{8CC2781E-24CB-464E-9AF8-1891319E611A}" srcOrd="0" destOrd="0" presId="urn:microsoft.com/office/officeart/2008/layout/AlternatingHexagons"/>
    <dgm:cxn modelId="{DA0E7E55-AB76-47F8-BBC8-89E10D36D5DC}" srcId="{5A1772DD-A633-4FEE-9D27-1D96C9E3112F}" destId="{C5234B4D-7CF3-4A0A-BDBE-399D2F7780A9}" srcOrd="0" destOrd="0" parTransId="{A97F1E6C-873A-4431-8ECE-ADD4F99678F4}" sibTransId="{39B932FB-1165-4ADD-B3FF-96AA3E9FD517}"/>
    <dgm:cxn modelId="{889669B4-876E-49E7-A65A-7E87B9A30425}" type="presParOf" srcId="{BD139BEF-7A62-4523-B957-54F5D45498CB}" destId="{152868A9-2F81-43C8-9D66-5482129160C5}" srcOrd="0" destOrd="0" presId="urn:microsoft.com/office/officeart/2008/layout/AlternatingHexagons"/>
    <dgm:cxn modelId="{B4CC1A53-A20C-438C-A8C2-90F76264EED8}" type="presParOf" srcId="{152868A9-2F81-43C8-9D66-5482129160C5}" destId="{6C0C2A4D-CC03-42CF-9B30-D9BE05CB3AC5}" srcOrd="0" destOrd="0" presId="urn:microsoft.com/office/officeart/2008/layout/AlternatingHexagons"/>
    <dgm:cxn modelId="{00A59538-FE56-4320-B55B-CA66F4F9FFC4}" type="presParOf" srcId="{152868A9-2F81-43C8-9D66-5482129160C5}" destId="{CA1E2BFC-E602-47EF-B742-5AD8FA135F9A}" srcOrd="1" destOrd="0" presId="urn:microsoft.com/office/officeart/2008/layout/AlternatingHexagons"/>
    <dgm:cxn modelId="{1CE86ACC-712A-4504-9C9D-8ED43CF89686}" type="presParOf" srcId="{152868A9-2F81-43C8-9D66-5482129160C5}" destId="{D0676C56-07FB-416A-AAB1-B256D30CC6F7}" srcOrd="2" destOrd="0" presId="urn:microsoft.com/office/officeart/2008/layout/AlternatingHexagons"/>
    <dgm:cxn modelId="{D79E87BA-9750-4360-97E2-DE26CD98FD47}" type="presParOf" srcId="{152868A9-2F81-43C8-9D66-5482129160C5}" destId="{611FDFA9-C838-45F1-9BDC-91663369B1BF}" srcOrd="3" destOrd="0" presId="urn:microsoft.com/office/officeart/2008/layout/AlternatingHexagons"/>
    <dgm:cxn modelId="{48A165A7-5D0F-4CBE-B49C-7083E10E048E}" type="presParOf" srcId="{152868A9-2F81-43C8-9D66-5482129160C5}" destId="{AF5F2F0A-65B0-4AB8-A19E-7E511960C044}" srcOrd="4" destOrd="0" presId="urn:microsoft.com/office/officeart/2008/layout/AlternatingHexagons"/>
    <dgm:cxn modelId="{E20D2F00-B482-4130-BC18-04D0DF58DCE3}" type="presParOf" srcId="{BD139BEF-7A62-4523-B957-54F5D45498CB}" destId="{47D31A1C-5472-4964-9F1F-0269F401376A}" srcOrd="1" destOrd="0" presId="urn:microsoft.com/office/officeart/2008/layout/AlternatingHexagons"/>
    <dgm:cxn modelId="{23EB5831-05C9-441D-950C-A7EF0787B235}" type="presParOf" srcId="{BD139BEF-7A62-4523-B957-54F5D45498CB}" destId="{4623CB0E-9AD4-4529-A51B-684D7F022DF6}" srcOrd="2" destOrd="0" presId="urn:microsoft.com/office/officeart/2008/layout/AlternatingHexagons"/>
    <dgm:cxn modelId="{C398B276-BB24-49E6-8320-F4DCD25AE7BF}" type="presParOf" srcId="{4623CB0E-9AD4-4529-A51B-684D7F022DF6}" destId="{8FFD9EC8-256C-48EB-B9FA-5E4502149185}" srcOrd="0" destOrd="0" presId="urn:microsoft.com/office/officeart/2008/layout/AlternatingHexagons"/>
    <dgm:cxn modelId="{F153CDF3-3638-4C60-8636-663D3E073BE9}" type="presParOf" srcId="{4623CB0E-9AD4-4529-A51B-684D7F022DF6}" destId="{6529D937-5B4E-4BCA-8F2E-88D066CEBCE3}" srcOrd="1" destOrd="0" presId="urn:microsoft.com/office/officeart/2008/layout/AlternatingHexagons"/>
    <dgm:cxn modelId="{553FA7A6-A338-49E1-AB96-87173319D578}" type="presParOf" srcId="{4623CB0E-9AD4-4529-A51B-684D7F022DF6}" destId="{B99FBA41-06DE-42D5-804A-6ADC4482FB9D}" srcOrd="2" destOrd="0" presId="urn:microsoft.com/office/officeart/2008/layout/AlternatingHexagons"/>
    <dgm:cxn modelId="{84F7F8F6-FC14-4035-BBCC-6BF6D2ABDA5E}" type="presParOf" srcId="{4623CB0E-9AD4-4529-A51B-684D7F022DF6}" destId="{E0920F19-6490-4F65-AF98-084B165011CD}" srcOrd="3" destOrd="0" presId="urn:microsoft.com/office/officeart/2008/layout/AlternatingHexagons"/>
    <dgm:cxn modelId="{D28A4E78-6517-4E39-8664-50010FFDD679}" type="presParOf" srcId="{4623CB0E-9AD4-4529-A51B-684D7F022DF6}" destId="{8CC2781E-24CB-464E-9AF8-1891319E611A}" srcOrd="4" destOrd="0" presId="urn:microsoft.com/office/officeart/2008/layout/AlternatingHexagons"/>
    <dgm:cxn modelId="{6BB10294-51FE-4427-8064-4DB4E0715C19}" type="presParOf" srcId="{BD139BEF-7A62-4523-B957-54F5D45498CB}" destId="{5EF7E0B9-5219-4FFC-B311-D9C544CB6D8E}" srcOrd="3" destOrd="0" presId="urn:microsoft.com/office/officeart/2008/layout/AlternatingHexagons"/>
    <dgm:cxn modelId="{26086E2E-F430-46F0-B0EB-D1B0113A957C}" type="presParOf" srcId="{BD139BEF-7A62-4523-B957-54F5D45498CB}" destId="{13C07D0C-F842-4636-8431-A8E805AD3AC4}" srcOrd="4" destOrd="0" presId="urn:microsoft.com/office/officeart/2008/layout/AlternatingHexagons"/>
    <dgm:cxn modelId="{11D84670-0129-4508-A8C9-B48CD6A09278}" type="presParOf" srcId="{13C07D0C-F842-4636-8431-A8E805AD3AC4}" destId="{38921FAC-24A6-4338-AED2-8FFA519860CF}" srcOrd="0" destOrd="0" presId="urn:microsoft.com/office/officeart/2008/layout/AlternatingHexagons"/>
    <dgm:cxn modelId="{33DA289F-98E6-407C-9C53-3BE538C2488D}" type="presParOf" srcId="{13C07D0C-F842-4636-8431-A8E805AD3AC4}" destId="{0D0DD6D9-B145-48AF-B5FF-4C94EF17F7A8}" srcOrd="1" destOrd="0" presId="urn:microsoft.com/office/officeart/2008/layout/AlternatingHexagons"/>
    <dgm:cxn modelId="{B7AF2532-4FA0-4A87-9877-3A032FF5B3DA}" type="presParOf" srcId="{13C07D0C-F842-4636-8431-A8E805AD3AC4}" destId="{0CA2A83B-90AF-45A9-BA90-6F79C60EBE63}" srcOrd="2" destOrd="0" presId="urn:microsoft.com/office/officeart/2008/layout/AlternatingHexagons"/>
    <dgm:cxn modelId="{084CEA01-53CF-4113-B43A-4D6A3121F10B}" type="presParOf" srcId="{13C07D0C-F842-4636-8431-A8E805AD3AC4}" destId="{1CC2DC52-70A1-409F-8053-2CFE65966A49}" srcOrd="3" destOrd="0" presId="urn:microsoft.com/office/officeart/2008/layout/AlternatingHexagons"/>
    <dgm:cxn modelId="{5CC9F826-159F-4DD9-8FFE-241DDF9B5E17}" type="presParOf" srcId="{13C07D0C-F842-4636-8431-A8E805AD3AC4}" destId="{05601FD5-CB68-45ED-B8B7-B6DF297D49B5}"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F9471A-F732-4CF5-8D4A-DC008FC042C9}" type="doc">
      <dgm:prSet loTypeId="urn:microsoft.com/office/officeart/2011/layout/CircleProcess" loCatId="process" qsTypeId="urn:microsoft.com/office/officeart/2005/8/quickstyle/3d2" qsCatId="3D" csTypeId="urn:microsoft.com/office/officeart/2005/8/colors/accent2_2" csCatId="accent2" phldr="1"/>
      <dgm:spPr/>
      <dgm:t>
        <a:bodyPr/>
        <a:lstStyle/>
        <a:p>
          <a:endParaRPr lang="en-US"/>
        </a:p>
      </dgm:t>
    </dgm:pt>
    <dgm:pt modelId="{EC9D5E82-C231-42F5-ACAB-C4E64721CB59}" type="pres">
      <dgm:prSet presAssocID="{54F9471A-F732-4CF5-8D4A-DC008FC042C9}" presName="Name0" presStyleCnt="0">
        <dgm:presLayoutVars>
          <dgm:chMax val="11"/>
          <dgm:chPref val="11"/>
          <dgm:dir/>
          <dgm:resizeHandles/>
        </dgm:presLayoutVars>
      </dgm:prSet>
      <dgm:spPr/>
      <dgm:t>
        <a:bodyPr/>
        <a:lstStyle/>
        <a:p>
          <a:endParaRPr lang="en-US"/>
        </a:p>
      </dgm:t>
    </dgm:pt>
  </dgm:ptLst>
  <dgm:cxnLst>
    <dgm:cxn modelId="{C5950625-D53C-403C-B99D-A553E1D9A4AB}" type="presOf" srcId="{54F9471A-F732-4CF5-8D4A-DC008FC042C9}" destId="{EC9D5E82-C231-42F5-ACAB-C4E64721CB59}" srcOrd="0"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4DDD1F2-FA5E-4DB5-AF20-39308C80DD1E}" type="doc">
      <dgm:prSet loTypeId="urn:microsoft.com/office/officeart/2005/8/layout/pyramid2" loCatId="list" qsTypeId="urn:microsoft.com/office/officeart/2005/8/quickstyle/simple2" qsCatId="simple" csTypeId="urn:microsoft.com/office/officeart/2005/8/colors/accent1_2" csCatId="accent1" phldr="1"/>
      <dgm:spPr/>
    </dgm:pt>
    <dgm:pt modelId="{68D1E10B-CD4F-43A5-A0AD-064C01655BA9}">
      <dgm:prSet phldrT="[Text]"/>
      <dgm:spPr/>
      <dgm:t>
        <a:bodyPr/>
        <a:lstStyle/>
        <a:p>
          <a:r>
            <a:rPr lang="en-US" dirty="0" smtClean="0">
              <a:latin typeface="Century Gothic" panose="020B0502020202020204" pitchFamily="34" charset="0"/>
              <a:cs typeface="Arial" pitchFamily="34" charset="0"/>
            </a:rPr>
            <a:t>Suited for high-performance transactions (milliseconds)</a:t>
          </a:r>
          <a:endParaRPr lang="en-US" dirty="0"/>
        </a:p>
      </dgm:t>
    </dgm:pt>
    <dgm:pt modelId="{A3274DBE-824E-4484-91BB-5528AE776C56}" type="parTrans" cxnId="{894171A7-FCC6-4216-8970-AE863F9C47DD}">
      <dgm:prSet/>
      <dgm:spPr/>
      <dgm:t>
        <a:bodyPr/>
        <a:lstStyle/>
        <a:p>
          <a:endParaRPr lang="en-US"/>
        </a:p>
      </dgm:t>
    </dgm:pt>
    <dgm:pt modelId="{F18D522D-E66B-4397-A15F-2C92BFC8FCE8}" type="sibTrans" cxnId="{894171A7-FCC6-4216-8970-AE863F9C47DD}">
      <dgm:prSet/>
      <dgm:spPr/>
      <dgm:t>
        <a:bodyPr/>
        <a:lstStyle/>
        <a:p>
          <a:endParaRPr lang="en-US"/>
        </a:p>
      </dgm:t>
    </dgm:pt>
    <dgm:pt modelId="{50F5511F-86A0-4D13-A19F-67188B0FC424}">
      <dgm:prSet/>
      <dgm:spPr/>
      <dgm:t>
        <a:bodyPr/>
        <a:lstStyle/>
        <a:p>
          <a:r>
            <a:rPr lang="en-US" dirty="0" smtClean="0">
              <a:latin typeface="Century Gothic" panose="020B0502020202020204" pitchFamily="34" charset="0"/>
              <a:cs typeface="Arial" pitchFamily="34" charset="0"/>
            </a:rPr>
            <a:t>A solution for one participant, i.e., no business network</a:t>
          </a:r>
          <a:endParaRPr lang="en-US" dirty="0">
            <a:latin typeface="Century Gothic" panose="020B0502020202020204" pitchFamily="34" charset="0"/>
            <a:cs typeface="Arial" pitchFamily="34" charset="0"/>
          </a:endParaRPr>
        </a:p>
      </dgm:t>
    </dgm:pt>
    <dgm:pt modelId="{9929CFC9-4DD7-4105-86D3-E81B38A31147}" type="parTrans" cxnId="{3D7D4C10-EDF3-4724-B9AD-46A4C52A8B3C}">
      <dgm:prSet/>
      <dgm:spPr/>
      <dgm:t>
        <a:bodyPr/>
        <a:lstStyle/>
        <a:p>
          <a:endParaRPr lang="en-US"/>
        </a:p>
      </dgm:t>
    </dgm:pt>
    <dgm:pt modelId="{09FD2A19-A70D-41E9-AE39-C698F5C63815}" type="sibTrans" cxnId="{3D7D4C10-EDF3-4724-B9AD-46A4C52A8B3C}">
      <dgm:prSet/>
      <dgm:spPr/>
      <dgm:t>
        <a:bodyPr/>
        <a:lstStyle/>
        <a:p>
          <a:endParaRPr lang="en-US"/>
        </a:p>
      </dgm:t>
    </dgm:pt>
    <dgm:pt modelId="{4A9275B0-74AA-4756-9B4C-FC9D7C3044C3}">
      <dgm:prSet/>
      <dgm:spPr/>
      <dgm:t>
        <a:bodyPr/>
        <a:lstStyle/>
        <a:p>
          <a:r>
            <a:rPr lang="en-US" dirty="0" smtClean="0">
              <a:latin typeface="Century Gothic" panose="020B0502020202020204" pitchFamily="34" charset="0"/>
              <a:cs typeface="Arial" pitchFamily="34" charset="0"/>
            </a:rPr>
            <a:t>A replicated database replacement</a:t>
          </a:r>
          <a:endParaRPr lang="en-US" dirty="0">
            <a:latin typeface="Century Gothic" panose="020B0502020202020204" pitchFamily="34" charset="0"/>
            <a:cs typeface="Arial" pitchFamily="34" charset="0"/>
          </a:endParaRPr>
        </a:p>
      </dgm:t>
    </dgm:pt>
    <dgm:pt modelId="{A6D531C7-AE25-4319-BEDE-67436EC17E57}" type="parTrans" cxnId="{3056C796-0D86-4DC0-8756-2C1B77D5D4AE}">
      <dgm:prSet/>
      <dgm:spPr/>
      <dgm:t>
        <a:bodyPr/>
        <a:lstStyle/>
        <a:p>
          <a:endParaRPr lang="en-US"/>
        </a:p>
      </dgm:t>
    </dgm:pt>
    <dgm:pt modelId="{EF9D386C-198B-40F7-B132-EFD97362BE5F}" type="sibTrans" cxnId="{3056C796-0D86-4DC0-8756-2C1B77D5D4AE}">
      <dgm:prSet/>
      <dgm:spPr/>
      <dgm:t>
        <a:bodyPr/>
        <a:lstStyle/>
        <a:p>
          <a:endParaRPr lang="en-US"/>
        </a:p>
      </dgm:t>
    </dgm:pt>
    <dgm:pt modelId="{29984134-D008-43A4-9F34-68545B4C5B2A}">
      <dgm:prSet/>
      <dgm:spPr/>
      <dgm:t>
        <a:bodyPr/>
        <a:lstStyle/>
        <a:p>
          <a:r>
            <a:rPr lang="en-US" dirty="0" smtClean="0">
              <a:latin typeface="Century Gothic" panose="020B0502020202020204" pitchFamily="34" charset="0"/>
              <a:cs typeface="Arial" pitchFamily="34" charset="0"/>
            </a:rPr>
            <a:t>A messaging solution</a:t>
          </a:r>
          <a:endParaRPr lang="en-US" dirty="0">
            <a:latin typeface="Century Gothic" panose="020B0502020202020204" pitchFamily="34" charset="0"/>
            <a:cs typeface="Arial" pitchFamily="34" charset="0"/>
          </a:endParaRPr>
        </a:p>
      </dgm:t>
    </dgm:pt>
    <dgm:pt modelId="{36342F1C-BF34-4C07-8254-CD048C442FB3}" type="parTrans" cxnId="{0C43900F-AC68-4407-A57E-963CE3D38557}">
      <dgm:prSet/>
      <dgm:spPr/>
      <dgm:t>
        <a:bodyPr/>
        <a:lstStyle/>
        <a:p>
          <a:endParaRPr lang="en-US"/>
        </a:p>
      </dgm:t>
    </dgm:pt>
    <dgm:pt modelId="{F2D8AEFB-DE14-4317-8FBF-6F008F52E3BA}" type="sibTrans" cxnId="{0C43900F-AC68-4407-A57E-963CE3D38557}">
      <dgm:prSet/>
      <dgm:spPr/>
      <dgm:t>
        <a:bodyPr/>
        <a:lstStyle/>
        <a:p>
          <a:endParaRPr lang="en-US"/>
        </a:p>
      </dgm:t>
    </dgm:pt>
    <dgm:pt modelId="{8D4CD305-E406-4CD5-B51E-5C7359217751}">
      <dgm:prSet/>
      <dgm:spPr/>
      <dgm:t>
        <a:bodyPr/>
        <a:lstStyle/>
        <a:p>
          <a:r>
            <a:rPr lang="en-US" dirty="0" smtClean="0">
              <a:latin typeface="Century Gothic" panose="020B0502020202020204" pitchFamily="34" charset="0"/>
              <a:cs typeface="Arial" pitchFamily="34" charset="0"/>
            </a:rPr>
            <a:t>A transaction processing replacement</a:t>
          </a:r>
          <a:endParaRPr lang="en-US" dirty="0">
            <a:latin typeface="Century Gothic" panose="020B0502020202020204" pitchFamily="34" charset="0"/>
            <a:cs typeface="Arial" pitchFamily="34" charset="0"/>
          </a:endParaRPr>
        </a:p>
      </dgm:t>
    </dgm:pt>
    <dgm:pt modelId="{676DF49B-7C46-464A-A3C7-748E46EA61BD}" type="parTrans" cxnId="{E6502FD7-999E-4427-A53C-9731594AAE98}">
      <dgm:prSet/>
      <dgm:spPr/>
      <dgm:t>
        <a:bodyPr/>
        <a:lstStyle/>
        <a:p>
          <a:endParaRPr lang="en-US"/>
        </a:p>
      </dgm:t>
    </dgm:pt>
    <dgm:pt modelId="{0DC64D9F-41A7-44AF-B1BF-3B69AF793B2E}" type="sibTrans" cxnId="{E6502FD7-999E-4427-A53C-9731594AAE98}">
      <dgm:prSet/>
      <dgm:spPr/>
      <dgm:t>
        <a:bodyPr/>
        <a:lstStyle/>
        <a:p>
          <a:endParaRPr lang="en-US"/>
        </a:p>
      </dgm:t>
    </dgm:pt>
    <dgm:pt modelId="{A8C217DB-EA8D-4518-BF6B-194E1483D5B2}">
      <dgm:prSet/>
      <dgm:spPr/>
      <dgm:t>
        <a:bodyPr/>
        <a:lstStyle/>
        <a:p>
          <a:r>
            <a:rPr lang="en-US" dirty="0" smtClean="0">
              <a:latin typeface="Century Gothic" panose="020B0502020202020204" pitchFamily="34" charset="0"/>
              <a:cs typeface="Arial" pitchFamily="34" charset="0"/>
            </a:rPr>
            <a:t>Suited for low-value, high-volume transactions</a:t>
          </a:r>
          <a:endParaRPr lang="en-US" dirty="0">
            <a:latin typeface="Century Gothic" panose="020B0502020202020204" pitchFamily="34" charset="0"/>
            <a:cs typeface="Arial" pitchFamily="34" charset="0"/>
          </a:endParaRPr>
        </a:p>
      </dgm:t>
    </dgm:pt>
    <dgm:pt modelId="{753935A5-F720-4900-A743-65E62AB92CD1}" type="parTrans" cxnId="{C350B690-180B-46A9-B265-B6E998DC959A}">
      <dgm:prSet/>
      <dgm:spPr/>
      <dgm:t>
        <a:bodyPr/>
        <a:lstStyle/>
        <a:p>
          <a:endParaRPr lang="en-US"/>
        </a:p>
      </dgm:t>
    </dgm:pt>
    <dgm:pt modelId="{EAC7EE31-42FE-46EA-B874-E1DF1D3A0BC0}" type="sibTrans" cxnId="{C350B690-180B-46A9-B265-B6E998DC959A}">
      <dgm:prSet/>
      <dgm:spPr/>
      <dgm:t>
        <a:bodyPr/>
        <a:lstStyle/>
        <a:p>
          <a:endParaRPr lang="en-US"/>
        </a:p>
      </dgm:t>
    </dgm:pt>
    <dgm:pt modelId="{F79C8938-87FB-4A37-9C28-C9595EEFF6F2}" type="pres">
      <dgm:prSet presAssocID="{24DDD1F2-FA5E-4DB5-AF20-39308C80DD1E}" presName="compositeShape" presStyleCnt="0">
        <dgm:presLayoutVars>
          <dgm:dir/>
          <dgm:resizeHandles/>
        </dgm:presLayoutVars>
      </dgm:prSet>
      <dgm:spPr/>
    </dgm:pt>
    <dgm:pt modelId="{8D830AE9-FFC8-4AFE-AD5E-A48367913035}" type="pres">
      <dgm:prSet presAssocID="{24DDD1F2-FA5E-4DB5-AF20-39308C80DD1E}" presName="pyramid" presStyleLbl="node1" presStyleIdx="0" presStyleCnt="1" custScaleX="52261" custScaleY="87867" custLinFactNeighborX="-1713"/>
      <dgm:spPr/>
    </dgm:pt>
    <dgm:pt modelId="{E756E200-23FC-452D-B02F-A40214446521}" type="pres">
      <dgm:prSet presAssocID="{24DDD1F2-FA5E-4DB5-AF20-39308C80DD1E}" presName="theList" presStyleCnt="0"/>
      <dgm:spPr/>
    </dgm:pt>
    <dgm:pt modelId="{2C2B4FF8-9A2E-4567-BED8-BF942B4B5531}" type="pres">
      <dgm:prSet presAssocID="{68D1E10B-CD4F-43A5-A0AD-064C01655BA9}" presName="aNode" presStyleLbl="fgAcc1" presStyleIdx="0" presStyleCnt="6">
        <dgm:presLayoutVars>
          <dgm:bulletEnabled val="1"/>
        </dgm:presLayoutVars>
      </dgm:prSet>
      <dgm:spPr/>
      <dgm:t>
        <a:bodyPr/>
        <a:lstStyle/>
        <a:p>
          <a:endParaRPr lang="en-US"/>
        </a:p>
      </dgm:t>
    </dgm:pt>
    <dgm:pt modelId="{3E984B97-A2F1-4BA8-8F5E-D60557F027BA}" type="pres">
      <dgm:prSet presAssocID="{68D1E10B-CD4F-43A5-A0AD-064C01655BA9}" presName="aSpace" presStyleCnt="0"/>
      <dgm:spPr/>
    </dgm:pt>
    <dgm:pt modelId="{9ABB657A-2E5B-44B1-834A-63250BC1AD58}" type="pres">
      <dgm:prSet presAssocID="{50F5511F-86A0-4D13-A19F-67188B0FC424}" presName="aNode" presStyleLbl="fgAcc1" presStyleIdx="1" presStyleCnt="6">
        <dgm:presLayoutVars>
          <dgm:bulletEnabled val="1"/>
        </dgm:presLayoutVars>
      </dgm:prSet>
      <dgm:spPr/>
      <dgm:t>
        <a:bodyPr/>
        <a:lstStyle/>
        <a:p>
          <a:endParaRPr lang="en-US"/>
        </a:p>
      </dgm:t>
    </dgm:pt>
    <dgm:pt modelId="{92E385FC-BC3E-4A5C-AADD-32FC9E5DD7E4}" type="pres">
      <dgm:prSet presAssocID="{50F5511F-86A0-4D13-A19F-67188B0FC424}" presName="aSpace" presStyleCnt="0"/>
      <dgm:spPr/>
    </dgm:pt>
    <dgm:pt modelId="{2B6FA198-40B2-4E65-B9D6-84140945A162}" type="pres">
      <dgm:prSet presAssocID="{4A9275B0-74AA-4756-9B4C-FC9D7C3044C3}" presName="aNode" presStyleLbl="fgAcc1" presStyleIdx="2" presStyleCnt="6">
        <dgm:presLayoutVars>
          <dgm:bulletEnabled val="1"/>
        </dgm:presLayoutVars>
      </dgm:prSet>
      <dgm:spPr/>
      <dgm:t>
        <a:bodyPr/>
        <a:lstStyle/>
        <a:p>
          <a:endParaRPr lang="en-US"/>
        </a:p>
      </dgm:t>
    </dgm:pt>
    <dgm:pt modelId="{CD65D3A0-47B4-44B5-BE43-206CAF189AAD}" type="pres">
      <dgm:prSet presAssocID="{4A9275B0-74AA-4756-9B4C-FC9D7C3044C3}" presName="aSpace" presStyleCnt="0"/>
      <dgm:spPr/>
    </dgm:pt>
    <dgm:pt modelId="{0937BBF5-46F8-471D-A59C-3A1E7E09CC87}" type="pres">
      <dgm:prSet presAssocID="{29984134-D008-43A4-9F34-68545B4C5B2A}" presName="aNode" presStyleLbl="fgAcc1" presStyleIdx="3" presStyleCnt="6">
        <dgm:presLayoutVars>
          <dgm:bulletEnabled val="1"/>
        </dgm:presLayoutVars>
      </dgm:prSet>
      <dgm:spPr/>
      <dgm:t>
        <a:bodyPr/>
        <a:lstStyle/>
        <a:p>
          <a:endParaRPr lang="en-US"/>
        </a:p>
      </dgm:t>
    </dgm:pt>
    <dgm:pt modelId="{17B672B9-D2F9-4D0D-A5E3-FC36D00D4995}" type="pres">
      <dgm:prSet presAssocID="{29984134-D008-43A4-9F34-68545B4C5B2A}" presName="aSpace" presStyleCnt="0"/>
      <dgm:spPr/>
    </dgm:pt>
    <dgm:pt modelId="{A46CA9AF-2295-4B4D-A7B4-AAB0480B5A6A}" type="pres">
      <dgm:prSet presAssocID="{8D4CD305-E406-4CD5-B51E-5C7359217751}" presName="aNode" presStyleLbl="fgAcc1" presStyleIdx="4" presStyleCnt="6">
        <dgm:presLayoutVars>
          <dgm:bulletEnabled val="1"/>
        </dgm:presLayoutVars>
      </dgm:prSet>
      <dgm:spPr/>
      <dgm:t>
        <a:bodyPr/>
        <a:lstStyle/>
        <a:p>
          <a:endParaRPr lang="en-US"/>
        </a:p>
      </dgm:t>
    </dgm:pt>
    <dgm:pt modelId="{B6562B52-C6F6-45A2-ACBD-AECDE13153E7}" type="pres">
      <dgm:prSet presAssocID="{8D4CD305-E406-4CD5-B51E-5C7359217751}" presName="aSpace" presStyleCnt="0"/>
      <dgm:spPr/>
    </dgm:pt>
    <dgm:pt modelId="{E7CFEB3B-DC17-4746-9996-3EE1EE142953}" type="pres">
      <dgm:prSet presAssocID="{A8C217DB-EA8D-4518-BF6B-194E1483D5B2}" presName="aNode" presStyleLbl="fgAcc1" presStyleIdx="5" presStyleCnt="6">
        <dgm:presLayoutVars>
          <dgm:bulletEnabled val="1"/>
        </dgm:presLayoutVars>
      </dgm:prSet>
      <dgm:spPr/>
      <dgm:t>
        <a:bodyPr/>
        <a:lstStyle/>
        <a:p>
          <a:endParaRPr lang="en-US"/>
        </a:p>
      </dgm:t>
    </dgm:pt>
    <dgm:pt modelId="{39904E39-027F-4EB2-B560-ABF709876D9D}" type="pres">
      <dgm:prSet presAssocID="{A8C217DB-EA8D-4518-BF6B-194E1483D5B2}" presName="aSpace" presStyleCnt="0"/>
      <dgm:spPr/>
    </dgm:pt>
  </dgm:ptLst>
  <dgm:cxnLst>
    <dgm:cxn modelId="{AA750759-EAAA-4B54-B953-F0EA270267A0}" type="presOf" srcId="{29984134-D008-43A4-9F34-68545B4C5B2A}" destId="{0937BBF5-46F8-471D-A59C-3A1E7E09CC87}" srcOrd="0" destOrd="0" presId="urn:microsoft.com/office/officeart/2005/8/layout/pyramid2"/>
    <dgm:cxn modelId="{C350B690-180B-46A9-B265-B6E998DC959A}" srcId="{24DDD1F2-FA5E-4DB5-AF20-39308C80DD1E}" destId="{A8C217DB-EA8D-4518-BF6B-194E1483D5B2}" srcOrd="5" destOrd="0" parTransId="{753935A5-F720-4900-A743-65E62AB92CD1}" sibTransId="{EAC7EE31-42FE-46EA-B874-E1DF1D3A0BC0}"/>
    <dgm:cxn modelId="{3D7D4C10-EDF3-4724-B9AD-46A4C52A8B3C}" srcId="{24DDD1F2-FA5E-4DB5-AF20-39308C80DD1E}" destId="{50F5511F-86A0-4D13-A19F-67188B0FC424}" srcOrd="1" destOrd="0" parTransId="{9929CFC9-4DD7-4105-86D3-E81B38A31147}" sibTransId="{09FD2A19-A70D-41E9-AE39-C698F5C63815}"/>
    <dgm:cxn modelId="{B498B782-2DD3-4FF7-B9C1-95C59FC504D1}" type="presOf" srcId="{68D1E10B-CD4F-43A5-A0AD-064C01655BA9}" destId="{2C2B4FF8-9A2E-4567-BED8-BF942B4B5531}" srcOrd="0" destOrd="0" presId="urn:microsoft.com/office/officeart/2005/8/layout/pyramid2"/>
    <dgm:cxn modelId="{1BE175CA-C337-49FE-9927-11D5070E0168}" type="presOf" srcId="{4A9275B0-74AA-4756-9B4C-FC9D7C3044C3}" destId="{2B6FA198-40B2-4E65-B9D6-84140945A162}" srcOrd="0" destOrd="0" presId="urn:microsoft.com/office/officeart/2005/8/layout/pyramid2"/>
    <dgm:cxn modelId="{894171A7-FCC6-4216-8970-AE863F9C47DD}" srcId="{24DDD1F2-FA5E-4DB5-AF20-39308C80DD1E}" destId="{68D1E10B-CD4F-43A5-A0AD-064C01655BA9}" srcOrd="0" destOrd="0" parTransId="{A3274DBE-824E-4484-91BB-5528AE776C56}" sibTransId="{F18D522D-E66B-4397-A15F-2C92BFC8FCE8}"/>
    <dgm:cxn modelId="{3056C796-0D86-4DC0-8756-2C1B77D5D4AE}" srcId="{24DDD1F2-FA5E-4DB5-AF20-39308C80DD1E}" destId="{4A9275B0-74AA-4756-9B4C-FC9D7C3044C3}" srcOrd="2" destOrd="0" parTransId="{A6D531C7-AE25-4319-BEDE-67436EC17E57}" sibTransId="{EF9D386C-198B-40F7-B132-EFD97362BE5F}"/>
    <dgm:cxn modelId="{9A49F7CA-4822-48B1-AC59-0C082E6736DA}" type="presOf" srcId="{8D4CD305-E406-4CD5-B51E-5C7359217751}" destId="{A46CA9AF-2295-4B4D-A7B4-AAB0480B5A6A}" srcOrd="0" destOrd="0" presId="urn:microsoft.com/office/officeart/2005/8/layout/pyramid2"/>
    <dgm:cxn modelId="{E6502FD7-999E-4427-A53C-9731594AAE98}" srcId="{24DDD1F2-FA5E-4DB5-AF20-39308C80DD1E}" destId="{8D4CD305-E406-4CD5-B51E-5C7359217751}" srcOrd="4" destOrd="0" parTransId="{676DF49B-7C46-464A-A3C7-748E46EA61BD}" sibTransId="{0DC64D9F-41A7-44AF-B1BF-3B69AF793B2E}"/>
    <dgm:cxn modelId="{0C43900F-AC68-4407-A57E-963CE3D38557}" srcId="{24DDD1F2-FA5E-4DB5-AF20-39308C80DD1E}" destId="{29984134-D008-43A4-9F34-68545B4C5B2A}" srcOrd="3" destOrd="0" parTransId="{36342F1C-BF34-4C07-8254-CD048C442FB3}" sibTransId="{F2D8AEFB-DE14-4317-8FBF-6F008F52E3BA}"/>
    <dgm:cxn modelId="{24B6B47B-3C4B-476B-8FD9-27B5EC4FB4D1}" type="presOf" srcId="{50F5511F-86A0-4D13-A19F-67188B0FC424}" destId="{9ABB657A-2E5B-44B1-834A-63250BC1AD58}" srcOrd="0" destOrd="0" presId="urn:microsoft.com/office/officeart/2005/8/layout/pyramid2"/>
    <dgm:cxn modelId="{459C8001-2B12-45D9-9B32-8E0AEEC7F21F}" type="presOf" srcId="{24DDD1F2-FA5E-4DB5-AF20-39308C80DD1E}" destId="{F79C8938-87FB-4A37-9C28-C9595EEFF6F2}" srcOrd="0" destOrd="0" presId="urn:microsoft.com/office/officeart/2005/8/layout/pyramid2"/>
    <dgm:cxn modelId="{CFBF6B14-04BB-4D4B-B77A-F1610B6D5D8C}" type="presOf" srcId="{A8C217DB-EA8D-4518-BF6B-194E1483D5B2}" destId="{E7CFEB3B-DC17-4746-9996-3EE1EE142953}" srcOrd="0" destOrd="0" presId="urn:microsoft.com/office/officeart/2005/8/layout/pyramid2"/>
    <dgm:cxn modelId="{B4DDBC48-9621-4290-97C7-8128B1E480B1}" type="presParOf" srcId="{F79C8938-87FB-4A37-9C28-C9595EEFF6F2}" destId="{8D830AE9-FFC8-4AFE-AD5E-A48367913035}" srcOrd="0" destOrd="0" presId="urn:microsoft.com/office/officeart/2005/8/layout/pyramid2"/>
    <dgm:cxn modelId="{67170CA3-D735-4815-8D3F-2F570D1ACCD6}" type="presParOf" srcId="{F79C8938-87FB-4A37-9C28-C9595EEFF6F2}" destId="{E756E200-23FC-452D-B02F-A40214446521}" srcOrd="1" destOrd="0" presId="urn:microsoft.com/office/officeart/2005/8/layout/pyramid2"/>
    <dgm:cxn modelId="{030A3DDF-9860-4469-B70F-E6CE6A8C1ECB}" type="presParOf" srcId="{E756E200-23FC-452D-B02F-A40214446521}" destId="{2C2B4FF8-9A2E-4567-BED8-BF942B4B5531}" srcOrd="0" destOrd="0" presId="urn:microsoft.com/office/officeart/2005/8/layout/pyramid2"/>
    <dgm:cxn modelId="{735B3FB6-605F-4BB1-808B-18641D3F447A}" type="presParOf" srcId="{E756E200-23FC-452D-B02F-A40214446521}" destId="{3E984B97-A2F1-4BA8-8F5E-D60557F027BA}" srcOrd="1" destOrd="0" presId="urn:microsoft.com/office/officeart/2005/8/layout/pyramid2"/>
    <dgm:cxn modelId="{C0E6F4A9-2AF1-46FB-B321-9F265A19E11D}" type="presParOf" srcId="{E756E200-23FC-452D-B02F-A40214446521}" destId="{9ABB657A-2E5B-44B1-834A-63250BC1AD58}" srcOrd="2" destOrd="0" presId="urn:microsoft.com/office/officeart/2005/8/layout/pyramid2"/>
    <dgm:cxn modelId="{AC85463E-E37F-4973-83A5-E6E9F1384FC4}" type="presParOf" srcId="{E756E200-23FC-452D-B02F-A40214446521}" destId="{92E385FC-BC3E-4A5C-AADD-32FC9E5DD7E4}" srcOrd="3" destOrd="0" presId="urn:microsoft.com/office/officeart/2005/8/layout/pyramid2"/>
    <dgm:cxn modelId="{845261BC-7158-41FA-A2DD-042B8D822637}" type="presParOf" srcId="{E756E200-23FC-452D-B02F-A40214446521}" destId="{2B6FA198-40B2-4E65-B9D6-84140945A162}" srcOrd="4" destOrd="0" presId="urn:microsoft.com/office/officeart/2005/8/layout/pyramid2"/>
    <dgm:cxn modelId="{0CC25C3C-89BE-413F-8CFA-1DD304874188}" type="presParOf" srcId="{E756E200-23FC-452D-B02F-A40214446521}" destId="{CD65D3A0-47B4-44B5-BE43-206CAF189AAD}" srcOrd="5" destOrd="0" presId="urn:microsoft.com/office/officeart/2005/8/layout/pyramid2"/>
    <dgm:cxn modelId="{63EC8503-E314-434E-B786-EFC9F3C61EAA}" type="presParOf" srcId="{E756E200-23FC-452D-B02F-A40214446521}" destId="{0937BBF5-46F8-471D-A59C-3A1E7E09CC87}" srcOrd="6" destOrd="0" presId="urn:microsoft.com/office/officeart/2005/8/layout/pyramid2"/>
    <dgm:cxn modelId="{8798EB1A-529C-4B60-8FA3-90099AC4341E}" type="presParOf" srcId="{E756E200-23FC-452D-B02F-A40214446521}" destId="{17B672B9-D2F9-4D0D-A5E3-FC36D00D4995}" srcOrd="7" destOrd="0" presId="urn:microsoft.com/office/officeart/2005/8/layout/pyramid2"/>
    <dgm:cxn modelId="{162F686A-13B2-4C95-AD15-A8B6A57AD138}" type="presParOf" srcId="{E756E200-23FC-452D-B02F-A40214446521}" destId="{A46CA9AF-2295-4B4D-A7B4-AAB0480B5A6A}" srcOrd="8" destOrd="0" presId="urn:microsoft.com/office/officeart/2005/8/layout/pyramid2"/>
    <dgm:cxn modelId="{0CAF4A7A-7EED-45F4-B67A-AEB14F8F816C}" type="presParOf" srcId="{E756E200-23FC-452D-B02F-A40214446521}" destId="{B6562B52-C6F6-45A2-ACBD-AECDE13153E7}" srcOrd="9" destOrd="0" presId="urn:microsoft.com/office/officeart/2005/8/layout/pyramid2"/>
    <dgm:cxn modelId="{7FF0D2F3-E287-4350-89F1-A34E23F78347}" type="presParOf" srcId="{E756E200-23FC-452D-B02F-A40214446521}" destId="{E7CFEB3B-DC17-4746-9996-3EE1EE142953}" srcOrd="10" destOrd="0" presId="urn:microsoft.com/office/officeart/2005/8/layout/pyramid2"/>
    <dgm:cxn modelId="{6B83EF6F-35B7-4F8B-A655-C13355899766}" type="presParOf" srcId="{E756E200-23FC-452D-B02F-A40214446521}" destId="{39904E39-027F-4EB2-B560-ABF709876D9D}" srcOrd="11"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9537C3C-A511-4695-A2D5-8D5EBB18CE89}" type="datetimeFigureOut">
              <a:rPr lang="en-US" smtClean="0"/>
              <a:t>10/24/2018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51BF179-C15B-4065-B427-452918E62421}" type="slidenum">
              <a:rPr lang="en-US" smtClean="0"/>
              <a:t>‹#›</a:t>
            </a:fld>
            <a:endParaRPr lang="en-US"/>
          </a:p>
        </p:txBody>
      </p:sp>
    </p:spTree>
    <p:extLst>
      <p:ext uri="{BB962C8B-B14F-4D97-AF65-F5344CB8AC3E}">
        <p14:creationId xmlns:p14="http://schemas.microsoft.com/office/powerpoint/2010/main" val="1559709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354014B-7070-40DE-9179-9FC2FBEDFC8E}" type="datetimeFigureOut">
              <a:rPr lang="en-US"/>
              <a:pPr>
                <a:defRPr/>
              </a:pPr>
              <a:t>10/24/2018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8C002942-9E23-44FC-9F91-B8D3DD73426D}" type="slidenum">
              <a:rPr lang="en-US"/>
              <a:pPr>
                <a:defRPr/>
              </a:pPr>
              <a:t>‹#›</a:t>
            </a:fld>
            <a:endParaRPr lang="en-US" dirty="0"/>
          </a:p>
        </p:txBody>
      </p:sp>
    </p:spTree>
    <p:extLst>
      <p:ext uri="{BB962C8B-B14F-4D97-AF65-F5344CB8AC3E}">
        <p14:creationId xmlns:p14="http://schemas.microsoft.com/office/powerpoint/2010/main" val="8692729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15BC1E6-E529-4B50-ADBF-F950FFF095A0}" type="slidenum">
              <a:rPr lang="en-US" smtClean="0"/>
              <a:pPr>
                <a:defRPr/>
              </a:pPr>
              <a:t>4</a:t>
            </a:fld>
            <a:endParaRPr lang="en-US" dirty="0"/>
          </a:p>
        </p:txBody>
      </p:sp>
    </p:spTree>
    <p:extLst>
      <p:ext uri="{BB962C8B-B14F-4D97-AF65-F5344CB8AC3E}">
        <p14:creationId xmlns:p14="http://schemas.microsoft.com/office/powerpoint/2010/main" val="17372754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2117" y="1"/>
            <a:ext cx="3929163" cy="1071483"/>
          </a:xfrm>
          <a:prstGeom prst="rect">
            <a:avLst/>
          </a:prstGeom>
          <a:noFill/>
          <a:ln w="9525">
            <a:noFill/>
            <a:miter lim="800000"/>
            <a:headEnd/>
            <a:tailEnd/>
          </a:ln>
        </p:spPr>
      </p:pic>
      <p:pic>
        <p:nvPicPr>
          <p:cNvPr id="4" name="Picture 11" descr="Mahindra Logo.png"/>
          <p:cNvPicPr>
            <a:picLocks noChangeAspect="1"/>
          </p:cNvPicPr>
          <p:nvPr/>
        </p:nvPicPr>
        <p:blipFill>
          <a:blip r:embed="rId3"/>
          <a:srcRect/>
          <a:stretch>
            <a:fillRect/>
          </a:stretch>
        </p:blipFill>
        <p:spPr bwMode="gray">
          <a:xfrm>
            <a:off x="9395012" y="467287"/>
            <a:ext cx="1960277" cy="406319"/>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641351"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6364818"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641351" y="4581525"/>
            <a:ext cx="5209116"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6364818" y="4581525"/>
            <a:ext cx="5209116"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641351"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6364818"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641351"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6364818"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251199"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641352"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8892117"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6282269"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3251199"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641352"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8892117"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6282269"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1" y="1971675"/>
            <a:ext cx="10968567"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1" y="1971676"/>
            <a:ext cx="1096856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822451" y="3370263"/>
            <a:ext cx="9006416" cy="1754326"/>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a:t>
            </a:r>
            <a:r>
              <a:rPr lang="en-US" sz="900" dirty="0" smtClean="0">
                <a:solidFill>
                  <a:schemeClr val="tx2"/>
                </a:solidFill>
                <a:latin typeface="Arial" pitchFamily="34" charset="0"/>
                <a:cs typeface="Arial" pitchFamily="34" charset="0"/>
              </a:rPr>
              <a:t>information purposes </a:t>
            </a:r>
            <a:r>
              <a:rPr lang="en-US" sz="900" dirty="0">
                <a:solidFill>
                  <a:schemeClr val="tx2"/>
                </a:solidFill>
                <a:latin typeface="Arial" pitchFamily="34" charset="0"/>
                <a:cs typeface="Arial" pitchFamily="34" charset="0"/>
              </a:rPr>
              <a:t>and private circulation only and do not constitute an offer to buy or sell any </a:t>
            </a:r>
            <a:r>
              <a:rPr lang="en-US" sz="900" dirty="0" smtClean="0">
                <a:solidFill>
                  <a:schemeClr val="tx2"/>
                </a:solidFill>
                <a:latin typeface="Arial" pitchFamily="34" charset="0"/>
                <a:cs typeface="Arial" pitchFamily="34" charset="0"/>
              </a:rPr>
              <a:t>services</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mentioned </a:t>
            </a:r>
            <a:r>
              <a:rPr lang="en-US" sz="900" dirty="0">
                <a:solidFill>
                  <a:schemeClr val="tx2"/>
                </a:solidFill>
                <a:latin typeface="Arial" pitchFamily="34" charset="0"/>
                <a:cs typeface="Arial" pitchFamily="34" charset="0"/>
              </a:rPr>
              <a:t>therein. They do not purport to be a complete description of the </a:t>
            </a:r>
            <a:r>
              <a:rPr lang="en-US" sz="900" dirty="0" smtClean="0">
                <a:solidFill>
                  <a:schemeClr val="tx2"/>
                </a:solidFill>
                <a:latin typeface="Arial" pitchFamily="34" charset="0"/>
                <a:cs typeface="Arial" pitchFamily="34" charset="0"/>
              </a:rPr>
              <a:t>market </a:t>
            </a:r>
            <a:r>
              <a:rPr lang="en-US" sz="900" dirty="0">
                <a:solidFill>
                  <a:schemeClr val="tx2"/>
                </a:solidFill>
                <a:latin typeface="Arial" pitchFamily="34" charset="0"/>
                <a:cs typeface="Arial" pitchFamily="34" charset="0"/>
              </a:rPr>
              <a:t>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a:t>
            </a:r>
            <a:r>
              <a:rPr lang="en-US" sz="900" dirty="0" smtClean="0">
                <a:solidFill>
                  <a:schemeClr val="tx2"/>
                </a:solidFill>
                <a:latin typeface="Arial" pitchFamily="34" charset="0"/>
                <a:cs typeface="Arial" pitchFamily="34" charset="0"/>
              </a:rPr>
              <a:t>Individual </a:t>
            </a:r>
            <a:r>
              <a:rPr lang="en-US" sz="900" dirty="0">
                <a:solidFill>
                  <a:schemeClr val="tx2"/>
                </a:solidFill>
                <a:latin typeface="Arial" pitchFamily="34" charset="0"/>
                <a:cs typeface="Arial" pitchFamily="34" charset="0"/>
              </a:rPr>
              <a:t>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22451" y="1527296"/>
            <a:ext cx="897331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822451" y="2140170"/>
            <a:ext cx="8979503"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rcRect/>
          <a:stretch>
            <a:fillRect/>
          </a:stretch>
        </p:blipFill>
        <p:spPr bwMode="gray">
          <a:xfrm>
            <a:off x="2622551" y="2717801"/>
            <a:ext cx="7198783" cy="1490663"/>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stretch>
            <a:fillRect/>
          </a:stretch>
        </p:blipFill>
        <p:spPr bwMode="ltGray">
          <a:xfrm>
            <a:off x="1070" y="1"/>
            <a:ext cx="5291765" cy="1443209"/>
          </a:xfrm>
          <a:prstGeom prst="rect">
            <a:avLst/>
          </a:prstGeom>
        </p:spPr>
      </p:pic>
      <p:sp>
        <p:nvSpPr>
          <p:cNvPr id="20" name="TextBox 20"/>
          <p:cNvSpPr txBox="1">
            <a:spLocks noChangeArrowheads="1"/>
          </p:cNvSpPr>
          <p:nvPr userDrawn="1"/>
        </p:nvSpPr>
        <p:spPr bwMode="gray">
          <a:xfrm>
            <a:off x="641351" y="6629402"/>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7" name="Picture 6" descr="Mahindra Logo.png"/>
          <p:cNvPicPr>
            <a:picLocks noChangeAspect="1"/>
          </p:cNvPicPr>
          <p:nvPr userDrawn="1"/>
        </p:nvPicPr>
        <p:blipFill>
          <a:blip r:embed="rId3" cstate="email"/>
          <a:stretch>
            <a:fillRect/>
          </a:stretch>
        </p:blipFill>
        <p:spPr bwMode="gray">
          <a:xfrm>
            <a:off x="8078549" y="476643"/>
            <a:ext cx="3289739" cy="65655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36284" y="4053702"/>
            <a:ext cx="7349067"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36284" y="2184400"/>
            <a:ext cx="7349067" cy="615553"/>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userDrawn="1"/>
        </p:nvSpPr>
        <p:spPr bwMode="gray">
          <a:xfrm>
            <a:off x="641351" y="6629402"/>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12" name="Picture 11" descr="ridge4.png"/>
          <p:cNvPicPr>
            <a:picLocks noChangeAspect="1"/>
          </p:cNvPicPr>
          <p:nvPr userDrawn="1"/>
        </p:nvPicPr>
        <p:blipFill>
          <a:blip r:embed="rId2" cstate="email"/>
          <a:stretch>
            <a:fillRect/>
          </a:stretch>
        </p:blipFill>
        <p:spPr bwMode="ltGray">
          <a:xfrm>
            <a:off x="1070" y="1"/>
            <a:ext cx="5291765"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8078549" y="476643"/>
            <a:ext cx="3289739" cy="65655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349" y="1971676"/>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349" y="1971676"/>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2436284" y="4053702"/>
            <a:ext cx="7349067"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36284" y="2184400"/>
            <a:ext cx="7349067" cy="615553"/>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pic>
        <p:nvPicPr>
          <p:cNvPr id="6" name="Picture 9" descr="ridge4.png"/>
          <p:cNvPicPr>
            <a:picLocks noChangeAspect="1"/>
          </p:cNvPicPr>
          <p:nvPr userDrawn="1"/>
        </p:nvPicPr>
        <p:blipFill>
          <a:blip r:embed="rId2"/>
          <a:srcRect/>
          <a:stretch>
            <a:fillRect/>
          </a:stretch>
        </p:blipFill>
        <p:spPr bwMode="ltGray">
          <a:xfrm>
            <a:off x="2117" y="1"/>
            <a:ext cx="3929163" cy="1071483"/>
          </a:xfrm>
          <a:prstGeom prst="rect">
            <a:avLst/>
          </a:prstGeom>
          <a:noFill/>
          <a:ln w="9525">
            <a:noFill/>
            <a:miter lim="800000"/>
            <a:headEnd/>
            <a:tailEnd/>
          </a:ln>
        </p:spPr>
      </p:pic>
      <p:pic>
        <p:nvPicPr>
          <p:cNvPr id="7" name="Picture 11" descr="Mahindra Logo.png"/>
          <p:cNvPicPr>
            <a:picLocks noChangeAspect="1"/>
          </p:cNvPicPr>
          <p:nvPr userDrawn="1"/>
        </p:nvPicPr>
        <p:blipFill>
          <a:blip r:embed="rId3"/>
          <a:srcRect/>
          <a:stretch>
            <a:fillRect/>
          </a:stretch>
        </p:blipFill>
        <p:spPr bwMode="gray">
          <a:xfrm>
            <a:off x="9000935" y="467286"/>
            <a:ext cx="2354355" cy="488002"/>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641349" y="1971676"/>
            <a:ext cx="10966451"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6"/>
            <a:ext cx="5437716" cy="4162425"/>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6451600" y="1971676"/>
            <a:ext cx="5128683"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53217" y="4067176"/>
            <a:ext cx="73660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53219" y="2200275"/>
            <a:ext cx="7366000" cy="615553"/>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1070" y="1"/>
            <a:ext cx="5291765" cy="1443209"/>
          </a:xfrm>
          <a:prstGeom prst="rect">
            <a:avLst/>
          </a:prstGeom>
        </p:spPr>
      </p:pic>
      <p:pic>
        <p:nvPicPr>
          <p:cNvPr id="12" name="Picture 11" descr="Mahindra Logo.png"/>
          <p:cNvPicPr>
            <a:picLocks noChangeAspect="1"/>
          </p:cNvPicPr>
          <p:nvPr userDrawn="1"/>
        </p:nvPicPr>
        <p:blipFill>
          <a:blip r:embed="rId3" cstate="email"/>
          <a:stretch>
            <a:fillRect/>
          </a:stretch>
        </p:blipFill>
        <p:spPr bwMode="gray">
          <a:xfrm>
            <a:off x="8078549" y="476643"/>
            <a:ext cx="3289739" cy="65655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641351" y="1971675"/>
            <a:ext cx="5469467"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hasCustomPrompt="1"/>
          </p:nvPr>
        </p:nvSpPr>
        <p:spPr bwMode="gray">
          <a:xfrm>
            <a:off x="6568017" y="4295776"/>
            <a:ext cx="5041899"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6568019" y="1971676"/>
            <a:ext cx="5041899"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1070" y="1"/>
            <a:ext cx="5291765"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8078549" y="476643"/>
            <a:ext cx="3289739" cy="65655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641351"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6364818"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641351" y="1971676"/>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6364818" y="1971676"/>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641351"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6364818"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641351"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6364818"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641351" y="1971676"/>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6364818" y="1971676"/>
            <a:ext cx="5245100"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641351"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6364818"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641351" y="470329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6364818" y="470329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641351" y="4207996"/>
            <a:ext cx="5245100"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6364818" y="4207996"/>
            <a:ext cx="5245100"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641351" y="458105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6364818" y="458105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3251199" y="1971676"/>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641352"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8892117" y="1971676"/>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6282269"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3251199" y="4241802"/>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641352"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8892117" y="4241802"/>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6282269"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1" y="1971675"/>
            <a:ext cx="10968567" cy="4162426"/>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1" y="1971676"/>
            <a:ext cx="10968567" cy="4162425"/>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822451" y="1527296"/>
            <a:ext cx="8973312"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822453" y="3369513"/>
            <a:ext cx="9006415" cy="1892826"/>
          </a:xfrm>
          <a:prstGeom prst="rect">
            <a:avLst/>
          </a:prstGeom>
          <a:noFill/>
          <a:ln w="9525">
            <a:noFill/>
            <a:miter lim="800000"/>
            <a:headEnd/>
            <a:tailEnd/>
          </a:ln>
        </p:spPr>
        <p:txBody>
          <a:bodyPr wrap="square" lIns="0" tIns="0" rIns="0" bIns="0">
            <a:spAutoFit/>
          </a:bodyPr>
          <a:lstStyle/>
          <a:p>
            <a:pPr algn="just" fontAlgn="auto">
              <a:spcBef>
                <a:spcPts val="600"/>
              </a:spcBef>
              <a:spcAft>
                <a:spcPts val="0"/>
              </a:spcAft>
            </a:pPr>
            <a:r>
              <a:rPr lang="en-US" sz="1000" b="1" dirty="0">
                <a:solidFill>
                  <a:srgbClr val="6D6E71"/>
                </a:solidFill>
                <a:latin typeface="Arial" pitchFamily="34" charset="0"/>
                <a:cs typeface="Arial" pitchFamily="34" charset="0"/>
              </a:rPr>
              <a:t>Disclaimer </a:t>
            </a:r>
          </a:p>
          <a:p>
            <a:pPr algn="just" fontAlgn="auto">
              <a:spcBef>
                <a:spcPts val="600"/>
              </a:spcBef>
              <a:spcAft>
                <a:spcPts val="0"/>
              </a:spcAft>
            </a:pPr>
            <a:r>
              <a:rPr lang="en-US" sz="900" dirty="0">
                <a:solidFill>
                  <a:srgbClr val="6D6E71"/>
                </a:solidFill>
                <a:latin typeface="Arial" pitchFamily="34" charset="0"/>
                <a:cs typeface="Arial" pitchFamily="34" charset="0"/>
              </a:rPr>
              <a:t>Tech Mahindra, herein referred to as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Information contained in a presentation hosted or promoted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822451" y="2140170"/>
            <a:ext cx="8979503"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userDrawn="1"/>
        </p:nvSpPr>
        <p:spPr bwMode="gray">
          <a:xfrm>
            <a:off x="641351" y="6629402"/>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spTree>
  </p:cSld>
  <p:clrMapOvr>
    <a:masterClrMapping/>
  </p:clrMapOvr>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p:cNvSpPr/>
          <p:nvPr userDrawn="1"/>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pic>
        <p:nvPicPr>
          <p:cNvPr id="4" name="Picture 3" descr="Mahindra Logo.png"/>
          <p:cNvPicPr>
            <a:picLocks noChangeAspect="1"/>
          </p:cNvPicPr>
          <p:nvPr userDrawn="1"/>
        </p:nvPicPr>
        <p:blipFill>
          <a:blip r:embed="rId2" cstate="email"/>
          <a:stretch>
            <a:fillRect/>
          </a:stretch>
        </p:blipFill>
        <p:spPr bwMode="gray">
          <a:xfrm>
            <a:off x="2485718" y="2717227"/>
            <a:ext cx="7470943" cy="149102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8_Vuota">
    <p:spTree>
      <p:nvGrpSpPr>
        <p:cNvPr id="1" name=""/>
        <p:cNvGrpSpPr/>
        <p:nvPr/>
      </p:nvGrpSpPr>
      <p:grpSpPr>
        <a:xfrm>
          <a:off x="0" y="0"/>
          <a:ext cx="0" cy="0"/>
          <a:chOff x="0" y="0"/>
          <a:chExt cx="0" cy="0"/>
        </a:xfrm>
      </p:grpSpPr>
      <p:sp>
        <p:nvSpPr>
          <p:cNvPr id="2" name="Segnaposto immagine 10"/>
          <p:cNvSpPr>
            <a:spLocks noGrp="1"/>
          </p:cNvSpPr>
          <p:nvPr>
            <p:ph type="pic" sz="quarter" idx="17"/>
          </p:nvPr>
        </p:nvSpPr>
        <p:spPr>
          <a:xfrm>
            <a:off x="3" y="1021561"/>
            <a:ext cx="12183268" cy="161583"/>
          </a:xfrm>
          <a:prstGeom prst="rect">
            <a:avLst/>
          </a:prstGeom>
          <a:solidFill>
            <a:srgbClr val="EBEEED"/>
          </a:solidFill>
        </p:spPr>
        <p:txBody>
          <a:bodyPr lIns="45706" tIns="22860" rIns="45706" bIns="22860"/>
          <a:lstStyle>
            <a:lvl1pPr>
              <a:defRPr sz="750"/>
            </a:lvl1pPr>
          </a:lstStyle>
          <a:p>
            <a:endParaRPr lang="it-IT"/>
          </a:p>
        </p:txBody>
      </p:sp>
    </p:spTree>
    <p:extLst>
      <p:ext uri="{BB962C8B-B14F-4D97-AF65-F5344CB8AC3E}">
        <p14:creationId xmlns:p14="http://schemas.microsoft.com/office/powerpoint/2010/main" val="1898388104"/>
      </p:ext>
    </p:extLst>
  </p:cSld>
  <p:clrMapOvr>
    <a:masterClrMapping/>
  </p:clrMapOvr>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Master Slid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658658361"/>
      </p:ext>
    </p:extLst>
  </p:cSld>
  <p:clrMapOvr>
    <a:masterClrMapping/>
  </p:clrMapOvr>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2117" y="1"/>
            <a:ext cx="3929163" cy="1071483"/>
          </a:xfrm>
          <a:prstGeom prst="rect">
            <a:avLst/>
          </a:prstGeom>
          <a:noFill/>
          <a:ln w="9525">
            <a:noFill/>
            <a:miter lim="800000"/>
            <a:headEnd/>
            <a:tailEnd/>
          </a:ln>
        </p:spPr>
      </p:pic>
      <p:pic>
        <p:nvPicPr>
          <p:cNvPr id="4" name="Picture 11" descr="Mahindra Logo.png"/>
          <p:cNvPicPr>
            <a:picLocks noChangeAspect="1"/>
          </p:cNvPicPr>
          <p:nvPr/>
        </p:nvPicPr>
        <p:blipFill>
          <a:blip r:embed="rId3"/>
          <a:srcRect/>
          <a:stretch>
            <a:fillRect/>
          </a:stretch>
        </p:blipFill>
        <p:spPr bwMode="gray">
          <a:xfrm>
            <a:off x="9395012" y="467287"/>
            <a:ext cx="1960277" cy="406319"/>
          </a:xfrm>
          <a:prstGeom prst="rect">
            <a:avLst/>
          </a:prstGeom>
          <a:noFill/>
          <a:ln w="9525">
            <a:noFill/>
            <a:miter lim="800000"/>
            <a:headEnd/>
            <a:tailEnd/>
          </a:ln>
        </p:spPr>
      </p:pic>
      <p:sp>
        <p:nvSpPr>
          <p:cNvPr id="5" name="Slide Number Placeholder 1"/>
          <p:cNvSpPr>
            <a:spLocks noGrp="1"/>
          </p:cNvSpPr>
          <p:nvPr>
            <p:ph type="sldNum" sz="quarter" idx="4"/>
          </p:nvPr>
        </p:nvSpPr>
        <p:spPr>
          <a:xfrm>
            <a:off x="11798300" y="6446838"/>
            <a:ext cx="3937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A29C5C-62E3-4B6B-88E3-9EBB33F6C858}" type="slidenum">
              <a:rPr lang="en-US" smtClean="0"/>
              <a:t>‹#›</a:t>
            </a:fld>
            <a:endParaRPr lang="en-US" dirty="0"/>
          </a:p>
        </p:txBody>
      </p:sp>
    </p:spTree>
    <p:extLst>
      <p:ext uri="{BB962C8B-B14F-4D97-AF65-F5344CB8AC3E}">
        <p14:creationId xmlns:p14="http://schemas.microsoft.com/office/powerpoint/2010/main" val="108402506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2436284" y="4053702"/>
            <a:ext cx="7349067"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36284" y="2184400"/>
            <a:ext cx="7349067" cy="615553"/>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pic>
        <p:nvPicPr>
          <p:cNvPr id="6" name="Picture 9" descr="ridge4.png"/>
          <p:cNvPicPr>
            <a:picLocks noChangeAspect="1"/>
          </p:cNvPicPr>
          <p:nvPr userDrawn="1"/>
        </p:nvPicPr>
        <p:blipFill>
          <a:blip r:embed="rId2"/>
          <a:srcRect/>
          <a:stretch>
            <a:fillRect/>
          </a:stretch>
        </p:blipFill>
        <p:spPr bwMode="ltGray">
          <a:xfrm>
            <a:off x="2117" y="1"/>
            <a:ext cx="3929163" cy="1071483"/>
          </a:xfrm>
          <a:prstGeom prst="rect">
            <a:avLst/>
          </a:prstGeom>
          <a:noFill/>
          <a:ln w="9525">
            <a:noFill/>
            <a:miter lim="800000"/>
            <a:headEnd/>
            <a:tailEnd/>
          </a:ln>
        </p:spPr>
      </p:pic>
      <p:pic>
        <p:nvPicPr>
          <p:cNvPr id="7" name="Picture 11" descr="Mahindra Logo.png"/>
          <p:cNvPicPr>
            <a:picLocks noChangeAspect="1"/>
          </p:cNvPicPr>
          <p:nvPr userDrawn="1"/>
        </p:nvPicPr>
        <p:blipFill>
          <a:blip r:embed="rId3"/>
          <a:srcRect/>
          <a:stretch>
            <a:fillRect/>
          </a:stretch>
        </p:blipFill>
        <p:spPr bwMode="gray">
          <a:xfrm>
            <a:off x="9000935" y="467286"/>
            <a:ext cx="2354355" cy="488002"/>
          </a:xfrm>
          <a:prstGeom prst="rect">
            <a:avLst/>
          </a:prstGeom>
          <a:noFill/>
          <a:ln w="9525">
            <a:noFill/>
            <a:miter lim="800000"/>
            <a:headEnd/>
            <a:tailEnd/>
          </a:ln>
        </p:spPr>
      </p:pic>
      <p:sp>
        <p:nvSpPr>
          <p:cNvPr id="8" name="Slide Number Placeholder 1"/>
          <p:cNvSpPr>
            <a:spLocks noGrp="1"/>
          </p:cNvSpPr>
          <p:nvPr>
            <p:ph type="sldNum" sz="quarter" idx="4"/>
          </p:nvPr>
        </p:nvSpPr>
        <p:spPr>
          <a:xfrm>
            <a:off x="11798300" y="6446838"/>
            <a:ext cx="3937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A29C5C-62E3-4B6B-88E3-9EBB33F6C858}" type="slidenum">
              <a:rPr lang="en-US" smtClean="0"/>
              <a:t>‹#›</a:t>
            </a:fld>
            <a:endParaRPr lang="en-US" dirty="0"/>
          </a:p>
        </p:txBody>
      </p:sp>
    </p:spTree>
    <p:extLst>
      <p:ext uri="{BB962C8B-B14F-4D97-AF65-F5344CB8AC3E}">
        <p14:creationId xmlns:p14="http://schemas.microsoft.com/office/powerpoint/2010/main" val="162320712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Slide Number Placeholder 1"/>
          <p:cNvSpPr>
            <a:spLocks noGrp="1"/>
          </p:cNvSpPr>
          <p:nvPr>
            <p:ph type="sldNum" sz="quarter" idx="4"/>
          </p:nvPr>
        </p:nvSpPr>
        <p:spPr>
          <a:xfrm>
            <a:off x="11798300" y="6446838"/>
            <a:ext cx="3937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A29C5C-62E3-4B6B-88E3-9EBB33F6C858}" type="slidenum">
              <a:rPr lang="en-US" smtClean="0"/>
              <a:t>‹#›</a:t>
            </a:fld>
            <a:endParaRPr lang="en-US" dirty="0"/>
          </a:p>
        </p:txBody>
      </p:sp>
    </p:spTree>
    <p:extLst>
      <p:ext uri="{BB962C8B-B14F-4D97-AF65-F5344CB8AC3E}">
        <p14:creationId xmlns:p14="http://schemas.microsoft.com/office/powerpoint/2010/main" val="332865451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
        <p:nvSpPr>
          <p:cNvPr id="5" name="Slide Number Placeholder 1"/>
          <p:cNvSpPr>
            <a:spLocks noGrp="1"/>
          </p:cNvSpPr>
          <p:nvPr>
            <p:ph type="sldNum" sz="quarter" idx="4"/>
          </p:nvPr>
        </p:nvSpPr>
        <p:spPr>
          <a:xfrm>
            <a:off x="11798300" y="6446838"/>
            <a:ext cx="3937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A29C5C-62E3-4B6B-88E3-9EBB33F6C858}" type="slidenum">
              <a:rPr lang="en-US" smtClean="0"/>
              <a:t>‹#›</a:t>
            </a:fld>
            <a:endParaRPr lang="en-US" dirty="0"/>
          </a:p>
        </p:txBody>
      </p:sp>
    </p:spTree>
    <p:extLst>
      <p:ext uri="{BB962C8B-B14F-4D97-AF65-F5344CB8AC3E}">
        <p14:creationId xmlns:p14="http://schemas.microsoft.com/office/powerpoint/2010/main" val="368692878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641349" y="1971676"/>
            <a:ext cx="10966451"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Slide Number Placeholder 1"/>
          <p:cNvSpPr>
            <a:spLocks noGrp="1"/>
          </p:cNvSpPr>
          <p:nvPr>
            <p:ph type="sldNum" sz="quarter" idx="4"/>
          </p:nvPr>
        </p:nvSpPr>
        <p:spPr>
          <a:xfrm>
            <a:off x="11798300" y="6446838"/>
            <a:ext cx="3937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A29C5C-62E3-4B6B-88E3-9EBB33F6C858}" type="slidenum">
              <a:rPr lang="en-US" smtClean="0"/>
              <a:t>‹#›</a:t>
            </a:fld>
            <a:endParaRPr lang="en-US" dirty="0"/>
          </a:p>
        </p:txBody>
      </p:sp>
    </p:spTree>
    <p:extLst>
      <p:ext uri="{BB962C8B-B14F-4D97-AF65-F5344CB8AC3E}">
        <p14:creationId xmlns:p14="http://schemas.microsoft.com/office/powerpoint/2010/main" val="121465464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6"/>
            <a:ext cx="5437716"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6451600" y="1971676"/>
            <a:ext cx="5128683"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
        <p:nvSpPr>
          <p:cNvPr id="6" name="Slide Number Placeholder 1"/>
          <p:cNvSpPr>
            <a:spLocks noGrp="1"/>
          </p:cNvSpPr>
          <p:nvPr>
            <p:ph type="sldNum" sz="quarter" idx="4"/>
          </p:nvPr>
        </p:nvSpPr>
        <p:spPr>
          <a:xfrm>
            <a:off x="11798300" y="6446838"/>
            <a:ext cx="3937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A29C5C-62E3-4B6B-88E3-9EBB33F6C858}" type="slidenum">
              <a:rPr lang="en-US" smtClean="0"/>
              <a:t>‹#›</a:t>
            </a:fld>
            <a:endParaRPr lang="en-US" dirty="0"/>
          </a:p>
        </p:txBody>
      </p:sp>
    </p:spTree>
    <p:extLst>
      <p:ext uri="{BB962C8B-B14F-4D97-AF65-F5344CB8AC3E}">
        <p14:creationId xmlns:p14="http://schemas.microsoft.com/office/powerpoint/2010/main" val="336600223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2453217" y="4067176"/>
            <a:ext cx="73660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53219" y="2200275"/>
            <a:ext cx="7366000" cy="615553"/>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pic>
        <p:nvPicPr>
          <p:cNvPr id="6" name="Picture 9" descr="ridge4.png"/>
          <p:cNvPicPr>
            <a:picLocks noChangeAspect="1"/>
          </p:cNvPicPr>
          <p:nvPr userDrawn="1"/>
        </p:nvPicPr>
        <p:blipFill>
          <a:blip r:embed="rId2"/>
          <a:srcRect/>
          <a:stretch>
            <a:fillRect/>
          </a:stretch>
        </p:blipFill>
        <p:spPr bwMode="ltGray">
          <a:xfrm>
            <a:off x="2117" y="1"/>
            <a:ext cx="3929163" cy="1071483"/>
          </a:xfrm>
          <a:prstGeom prst="rect">
            <a:avLst/>
          </a:prstGeom>
          <a:noFill/>
          <a:ln w="9525">
            <a:noFill/>
            <a:miter lim="800000"/>
            <a:headEnd/>
            <a:tailEnd/>
          </a:ln>
        </p:spPr>
      </p:pic>
      <p:pic>
        <p:nvPicPr>
          <p:cNvPr id="7" name="Picture 11" descr="Mahindra Logo.png"/>
          <p:cNvPicPr>
            <a:picLocks noChangeAspect="1"/>
          </p:cNvPicPr>
          <p:nvPr userDrawn="1"/>
        </p:nvPicPr>
        <p:blipFill>
          <a:blip r:embed="rId3"/>
          <a:srcRect/>
          <a:stretch>
            <a:fillRect/>
          </a:stretch>
        </p:blipFill>
        <p:spPr bwMode="gray">
          <a:xfrm>
            <a:off x="9395012" y="467287"/>
            <a:ext cx="1960277" cy="406319"/>
          </a:xfrm>
          <a:prstGeom prst="rect">
            <a:avLst/>
          </a:prstGeom>
          <a:noFill/>
          <a:ln w="9525">
            <a:noFill/>
            <a:miter lim="800000"/>
            <a:headEnd/>
            <a:tailEnd/>
          </a:ln>
        </p:spPr>
      </p:pic>
      <p:sp>
        <p:nvSpPr>
          <p:cNvPr id="8" name="Slide Number Placeholder 1"/>
          <p:cNvSpPr>
            <a:spLocks noGrp="1"/>
          </p:cNvSpPr>
          <p:nvPr>
            <p:ph type="sldNum" sz="quarter" idx="4"/>
          </p:nvPr>
        </p:nvSpPr>
        <p:spPr>
          <a:xfrm>
            <a:off x="11798300" y="6446838"/>
            <a:ext cx="3937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A29C5C-62E3-4B6B-88E3-9EBB33F6C858}" type="slidenum">
              <a:rPr lang="en-US" smtClean="0"/>
              <a:t>‹#›</a:t>
            </a:fld>
            <a:endParaRPr lang="en-US" dirty="0"/>
          </a:p>
        </p:txBody>
      </p:sp>
    </p:spTree>
    <p:extLst>
      <p:ext uri="{BB962C8B-B14F-4D97-AF65-F5344CB8AC3E}">
        <p14:creationId xmlns:p14="http://schemas.microsoft.com/office/powerpoint/2010/main" val="171762731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2117" y="0"/>
            <a:ext cx="5291667"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8439151" y="476251"/>
            <a:ext cx="3170767"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641351" y="1971675"/>
            <a:ext cx="5469467"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6568017" y="4295776"/>
            <a:ext cx="5041899"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6568019" y="1971676"/>
            <a:ext cx="5041899"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
        <p:nvSpPr>
          <p:cNvPr id="7" name="Slide Number Placeholder 1"/>
          <p:cNvSpPr>
            <a:spLocks noGrp="1"/>
          </p:cNvSpPr>
          <p:nvPr>
            <p:ph type="sldNum" sz="quarter" idx="4"/>
          </p:nvPr>
        </p:nvSpPr>
        <p:spPr>
          <a:xfrm>
            <a:off x="11798300" y="6446838"/>
            <a:ext cx="3937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A29C5C-62E3-4B6B-88E3-9EBB33F6C858}" type="slidenum">
              <a:rPr lang="en-US" smtClean="0"/>
              <a:t>‹#›</a:t>
            </a:fld>
            <a:endParaRPr lang="en-US" dirty="0"/>
          </a:p>
        </p:txBody>
      </p:sp>
    </p:spTree>
    <p:extLst>
      <p:ext uri="{BB962C8B-B14F-4D97-AF65-F5344CB8AC3E}">
        <p14:creationId xmlns:p14="http://schemas.microsoft.com/office/powerpoint/2010/main" val="8074236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641351"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4818"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
        <p:nvSpPr>
          <p:cNvPr id="11" name="Slide Number Placeholder 1"/>
          <p:cNvSpPr>
            <a:spLocks noGrp="1"/>
          </p:cNvSpPr>
          <p:nvPr>
            <p:ph type="sldNum" sz="quarter" idx="4"/>
          </p:nvPr>
        </p:nvSpPr>
        <p:spPr>
          <a:xfrm>
            <a:off x="11798300" y="6446838"/>
            <a:ext cx="3937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A29C5C-62E3-4B6B-88E3-9EBB33F6C858}" type="slidenum">
              <a:rPr lang="en-US" smtClean="0"/>
              <a:t>‹#›</a:t>
            </a:fld>
            <a:endParaRPr lang="en-US" dirty="0"/>
          </a:p>
        </p:txBody>
      </p:sp>
    </p:spTree>
    <p:extLst>
      <p:ext uri="{BB962C8B-B14F-4D97-AF65-F5344CB8AC3E}">
        <p14:creationId xmlns:p14="http://schemas.microsoft.com/office/powerpoint/2010/main" val="341247255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641351"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6364818"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641351" y="4581525"/>
            <a:ext cx="5209116"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6364818" y="4581525"/>
            <a:ext cx="5209116"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641351"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6364818"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641351"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6364818"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
        <p:nvSpPr>
          <p:cNvPr id="19" name="Slide Number Placeholder 1"/>
          <p:cNvSpPr>
            <a:spLocks noGrp="1"/>
          </p:cNvSpPr>
          <p:nvPr>
            <p:ph type="sldNum" sz="quarter" idx="4"/>
          </p:nvPr>
        </p:nvSpPr>
        <p:spPr>
          <a:xfrm>
            <a:off x="11798300" y="6446838"/>
            <a:ext cx="3937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A29C5C-62E3-4B6B-88E3-9EBB33F6C858}" type="slidenum">
              <a:rPr lang="en-US" smtClean="0"/>
              <a:t>‹#›</a:t>
            </a:fld>
            <a:endParaRPr lang="en-US" dirty="0"/>
          </a:p>
        </p:txBody>
      </p:sp>
    </p:spTree>
    <p:extLst>
      <p:ext uri="{BB962C8B-B14F-4D97-AF65-F5344CB8AC3E}">
        <p14:creationId xmlns:p14="http://schemas.microsoft.com/office/powerpoint/2010/main" val="133697751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251199"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641352"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8892117"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6282269"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3251199"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641352"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8892117"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6282269"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12" name="Slide Number Placeholder 1"/>
          <p:cNvSpPr>
            <a:spLocks noGrp="1"/>
          </p:cNvSpPr>
          <p:nvPr>
            <p:ph type="sldNum" sz="quarter" idx="4"/>
          </p:nvPr>
        </p:nvSpPr>
        <p:spPr>
          <a:xfrm>
            <a:off x="11798300" y="6446838"/>
            <a:ext cx="3937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A29C5C-62E3-4B6B-88E3-9EBB33F6C858}" type="slidenum">
              <a:rPr lang="en-US" smtClean="0"/>
              <a:t>‹#›</a:t>
            </a:fld>
            <a:endParaRPr lang="en-US" dirty="0"/>
          </a:p>
        </p:txBody>
      </p:sp>
    </p:spTree>
    <p:extLst>
      <p:ext uri="{BB962C8B-B14F-4D97-AF65-F5344CB8AC3E}">
        <p14:creationId xmlns:p14="http://schemas.microsoft.com/office/powerpoint/2010/main" val="131565370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1" y="1971675"/>
            <a:ext cx="10968567"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5" name="Slide Number Placeholder 1"/>
          <p:cNvSpPr>
            <a:spLocks noGrp="1"/>
          </p:cNvSpPr>
          <p:nvPr>
            <p:ph type="sldNum" sz="quarter" idx="4"/>
          </p:nvPr>
        </p:nvSpPr>
        <p:spPr>
          <a:xfrm>
            <a:off x="11798300" y="6446838"/>
            <a:ext cx="3937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A29C5C-62E3-4B6B-88E3-9EBB33F6C858}" type="slidenum">
              <a:rPr lang="en-US" smtClean="0"/>
              <a:t>‹#›</a:t>
            </a:fld>
            <a:endParaRPr lang="en-US" dirty="0"/>
          </a:p>
        </p:txBody>
      </p:sp>
    </p:spTree>
    <p:extLst>
      <p:ext uri="{BB962C8B-B14F-4D97-AF65-F5344CB8AC3E}">
        <p14:creationId xmlns:p14="http://schemas.microsoft.com/office/powerpoint/2010/main" val="426995209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1" y="1971676"/>
            <a:ext cx="1096856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
        <p:nvSpPr>
          <p:cNvPr id="6" name="Slide Number Placeholder 1"/>
          <p:cNvSpPr>
            <a:spLocks noGrp="1"/>
          </p:cNvSpPr>
          <p:nvPr>
            <p:ph type="sldNum" sz="quarter" idx="4"/>
          </p:nvPr>
        </p:nvSpPr>
        <p:spPr>
          <a:xfrm>
            <a:off x="11798300" y="6446838"/>
            <a:ext cx="3937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A29C5C-62E3-4B6B-88E3-9EBB33F6C858}" type="slidenum">
              <a:rPr lang="en-US" smtClean="0"/>
              <a:t>‹#›</a:t>
            </a:fld>
            <a:endParaRPr lang="en-US" dirty="0"/>
          </a:p>
        </p:txBody>
      </p:sp>
    </p:spTree>
    <p:extLst>
      <p:ext uri="{BB962C8B-B14F-4D97-AF65-F5344CB8AC3E}">
        <p14:creationId xmlns:p14="http://schemas.microsoft.com/office/powerpoint/2010/main" val="373922290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822451" y="3370263"/>
            <a:ext cx="9006416" cy="1754326"/>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a:t>
            </a:r>
            <a:r>
              <a:rPr lang="en-US" sz="900" dirty="0" smtClean="0">
                <a:solidFill>
                  <a:schemeClr val="tx2"/>
                </a:solidFill>
                <a:latin typeface="Arial" pitchFamily="34" charset="0"/>
                <a:cs typeface="Arial" pitchFamily="34" charset="0"/>
              </a:rPr>
              <a:t>information purposes </a:t>
            </a:r>
            <a:r>
              <a:rPr lang="en-US" sz="900" dirty="0">
                <a:solidFill>
                  <a:schemeClr val="tx2"/>
                </a:solidFill>
                <a:latin typeface="Arial" pitchFamily="34" charset="0"/>
                <a:cs typeface="Arial" pitchFamily="34" charset="0"/>
              </a:rPr>
              <a:t>and private circulation only and do not constitute an offer to buy or sell any </a:t>
            </a:r>
            <a:r>
              <a:rPr lang="en-US" sz="900" dirty="0" smtClean="0">
                <a:solidFill>
                  <a:schemeClr val="tx2"/>
                </a:solidFill>
                <a:latin typeface="Arial" pitchFamily="34" charset="0"/>
                <a:cs typeface="Arial" pitchFamily="34" charset="0"/>
              </a:rPr>
              <a:t>services</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mentioned </a:t>
            </a:r>
            <a:r>
              <a:rPr lang="en-US" sz="900" dirty="0">
                <a:solidFill>
                  <a:schemeClr val="tx2"/>
                </a:solidFill>
                <a:latin typeface="Arial" pitchFamily="34" charset="0"/>
                <a:cs typeface="Arial" pitchFamily="34" charset="0"/>
              </a:rPr>
              <a:t>therein. They do not purport to be a complete description of the </a:t>
            </a:r>
            <a:r>
              <a:rPr lang="en-US" sz="900" dirty="0" smtClean="0">
                <a:solidFill>
                  <a:schemeClr val="tx2"/>
                </a:solidFill>
                <a:latin typeface="Arial" pitchFamily="34" charset="0"/>
                <a:cs typeface="Arial" pitchFamily="34" charset="0"/>
              </a:rPr>
              <a:t>market </a:t>
            </a:r>
            <a:r>
              <a:rPr lang="en-US" sz="900" dirty="0">
                <a:solidFill>
                  <a:schemeClr val="tx2"/>
                </a:solidFill>
                <a:latin typeface="Arial" pitchFamily="34" charset="0"/>
                <a:cs typeface="Arial" pitchFamily="34" charset="0"/>
              </a:rPr>
              <a:t>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a:t>
            </a:r>
            <a:r>
              <a:rPr lang="en-US" sz="900" dirty="0" smtClean="0">
                <a:solidFill>
                  <a:schemeClr val="tx2"/>
                </a:solidFill>
                <a:latin typeface="Arial" pitchFamily="34" charset="0"/>
                <a:cs typeface="Arial" pitchFamily="34" charset="0"/>
              </a:rPr>
              <a:t>Individual </a:t>
            </a:r>
            <a:r>
              <a:rPr lang="en-US" sz="900" dirty="0">
                <a:solidFill>
                  <a:schemeClr val="tx2"/>
                </a:solidFill>
                <a:latin typeface="Arial" pitchFamily="34" charset="0"/>
                <a:cs typeface="Arial" pitchFamily="34" charset="0"/>
              </a:rPr>
              <a:t>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22451" y="1527296"/>
            <a:ext cx="897331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822451" y="2140170"/>
            <a:ext cx="8979503"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6" name="Slide Number Placeholder 1"/>
          <p:cNvSpPr>
            <a:spLocks noGrp="1"/>
          </p:cNvSpPr>
          <p:nvPr>
            <p:ph type="sldNum" sz="quarter" idx="4"/>
          </p:nvPr>
        </p:nvSpPr>
        <p:spPr>
          <a:xfrm>
            <a:off x="11798300" y="6446838"/>
            <a:ext cx="3937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A29C5C-62E3-4B6B-88E3-9EBB33F6C858}" type="slidenum">
              <a:rPr lang="en-US" smtClean="0"/>
              <a:t>‹#›</a:t>
            </a:fld>
            <a:endParaRPr lang="en-US" dirty="0"/>
          </a:p>
        </p:txBody>
      </p:sp>
    </p:spTree>
    <p:extLst>
      <p:ext uri="{BB962C8B-B14F-4D97-AF65-F5344CB8AC3E}">
        <p14:creationId xmlns:p14="http://schemas.microsoft.com/office/powerpoint/2010/main" val="146606073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rcRect/>
          <a:stretch>
            <a:fillRect/>
          </a:stretch>
        </p:blipFill>
        <p:spPr bwMode="gray">
          <a:xfrm>
            <a:off x="2622551" y="2717801"/>
            <a:ext cx="7198783" cy="1490663"/>
          </a:xfrm>
          <a:prstGeom prst="rect">
            <a:avLst/>
          </a:prstGeom>
          <a:noFill/>
          <a:ln w="9525">
            <a:noFill/>
            <a:miter lim="800000"/>
            <a:headEnd/>
            <a:tailEnd/>
          </a:ln>
        </p:spPr>
      </p:pic>
    </p:spTree>
    <p:extLst>
      <p:ext uri="{BB962C8B-B14F-4D97-AF65-F5344CB8AC3E}">
        <p14:creationId xmlns:p14="http://schemas.microsoft.com/office/powerpoint/2010/main" val="84822769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stretch>
            <a:fillRect/>
          </a:stretch>
        </p:blipFill>
        <p:spPr bwMode="ltGray">
          <a:xfrm>
            <a:off x="1070" y="1"/>
            <a:ext cx="5291765" cy="1443209"/>
          </a:xfrm>
          <a:prstGeom prst="rect">
            <a:avLst/>
          </a:prstGeom>
        </p:spPr>
      </p:pic>
      <p:sp>
        <p:nvSpPr>
          <p:cNvPr id="20" name="TextBox 20"/>
          <p:cNvSpPr txBox="1">
            <a:spLocks noChangeArrowheads="1"/>
          </p:cNvSpPr>
          <p:nvPr userDrawn="1"/>
        </p:nvSpPr>
        <p:spPr bwMode="gray">
          <a:xfrm>
            <a:off x="641351" y="6629402"/>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7" name="Picture 6" descr="Mahindra Logo.png"/>
          <p:cNvPicPr>
            <a:picLocks noChangeAspect="1"/>
          </p:cNvPicPr>
          <p:nvPr userDrawn="1"/>
        </p:nvPicPr>
        <p:blipFill>
          <a:blip r:embed="rId3" cstate="email"/>
          <a:stretch>
            <a:fillRect/>
          </a:stretch>
        </p:blipFill>
        <p:spPr bwMode="gray">
          <a:xfrm>
            <a:off x="8078549" y="476643"/>
            <a:ext cx="3289739" cy="656554"/>
          </a:xfrm>
          <a:prstGeom prst="rect">
            <a:avLst/>
          </a:prstGeom>
        </p:spPr>
      </p:pic>
      <p:sp>
        <p:nvSpPr>
          <p:cNvPr id="5" name="Slide Number Placeholder 1"/>
          <p:cNvSpPr>
            <a:spLocks noGrp="1"/>
          </p:cNvSpPr>
          <p:nvPr>
            <p:ph type="sldNum" sz="quarter" idx="4"/>
          </p:nvPr>
        </p:nvSpPr>
        <p:spPr>
          <a:xfrm>
            <a:off x="11798300" y="6446838"/>
            <a:ext cx="3937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A29C5C-62E3-4B6B-88E3-9EBB33F6C858}" type="slidenum">
              <a:rPr lang="en-US" smtClean="0"/>
              <a:t>‹#›</a:t>
            </a:fld>
            <a:endParaRPr lang="en-US" dirty="0"/>
          </a:p>
        </p:txBody>
      </p:sp>
    </p:spTree>
    <p:extLst>
      <p:ext uri="{BB962C8B-B14F-4D97-AF65-F5344CB8AC3E}">
        <p14:creationId xmlns:p14="http://schemas.microsoft.com/office/powerpoint/2010/main" val="302206203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36284" y="4053702"/>
            <a:ext cx="7349067"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36284" y="2184400"/>
            <a:ext cx="7349067" cy="615553"/>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userDrawn="1"/>
        </p:nvSpPr>
        <p:spPr bwMode="gray">
          <a:xfrm>
            <a:off x="641351" y="6629402"/>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12" name="Picture 11" descr="ridge4.png"/>
          <p:cNvPicPr>
            <a:picLocks noChangeAspect="1"/>
          </p:cNvPicPr>
          <p:nvPr userDrawn="1"/>
        </p:nvPicPr>
        <p:blipFill>
          <a:blip r:embed="rId2" cstate="email"/>
          <a:stretch>
            <a:fillRect/>
          </a:stretch>
        </p:blipFill>
        <p:spPr bwMode="ltGray">
          <a:xfrm>
            <a:off x="1070" y="1"/>
            <a:ext cx="5291765"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8078549" y="476643"/>
            <a:ext cx="3289739" cy="656554"/>
          </a:xfrm>
          <a:prstGeom prst="rect">
            <a:avLst/>
          </a:prstGeom>
        </p:spPr>
      </p:pic>
      <p:sp>
        <p:nvSpPr>
          <p:cNvPr id="8" name="Slide Number Placeholder 1"/>
          <p:cNvSpPr>
            <a:spLocks noGrp="1"/>
          </p:cNvSpPr>
          <p:nvPr>
            <p:ph type="sldNum" sz="quarter" idx="4"/>
          </p:nvPr>
        </p:nvSpPr>
        <p:spPr>
          <a:xfrm>
            <a:off x="11798300" y="6446838"/>
            <a:ext cx="3937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A29C5C-62E3-4B6B-88E3-9EBB33F6C858}" type="slidenum">
              <a:rPr lang="en-US" smtClean="0"/>
              <a:t>‹#›</a:t>
            </a:fld>
            <a:endParaRPr lang="en-US" dirty="0"/>
          </a:p>
        </p:txBody>
      </p:sp>
    </p:spTree>
    <p:extLst>
      <p:ext uri="{BB962C8B-B14F-4D97-AF65-F5344CB8AC3E}">
        <p14:creationId xmlns:p14="http://schemas.microsoft.com/office/powerpoint/2010/main" val="57808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641349" y="1971676"/>
            <a:ext cx="10966451"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349" y="1971676"/>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Slide Number Placeholder 1"/>
          <p:cNvSpPr>
            <a:spLocks noGrp="1"/>
          </p:cNvSpPr>
          <p:nvPr>
            <p:ph type="sldNum" sz="quarter" idx="4"/>
          </p:nvPr>
        </p:nvSpPr>
        <p:spPr>
          <a:xfrm>
            <a:off x="11798300" y="6446838"/>
            <a:ext cx="3937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A29C5C-62E3-4B6B-88E3-9EBB33F6C858}" type="slidenum">
              <a:rPr lang="en-US" smtClean="0"/>
              <a:t>‹#›</a:t>
            </a:fld>
            <a:endParaRPr lang="en-US" dirty="0"/>
          </a:p>
        </p:txBody>
      </p:sp>
    </p:spTree>
    <p:extLst>
      <p:ext uri="{BB962C8B-B14F-4D97-AF65-F5344CB8AC3E}">
        <p14:creationId xmlns:p14="http://schemas.microsoft.com/office/powerpoint/2010/main" val="198383034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349" y="1971676"/>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
        <p:nvSpPr>
          <p:cNvPr id="5" name="Slide Number Placeholder 1"/>
          <p:cNvSpPr>
            <a:spLocks noGrp="1"/>
          </p:cNvSpPr>
          <p:nvPr>
            <p:ph type="sldNum" sz="quarter" idx="4"/>
          </p:nvPr>
        </p:nvSpPr>
        <p:spPr>
          <a:xfrm>
            <a:off x="11798300" y="6446838"/>
            <a:ext cx="3937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A29C5C-62E3-4B6B-88E3-9EBB33F6C858}" type="slidenum">
              <a:rPr lang="en-US" smtClean="0"/>
              <a:t>‹#›</a:t>
            </a:fld>
            <a:endParaRPr lang="en-US" dirty="0"/>
          </a:p>
        </p:txBody>
      </p:sp>
    </p:spTree>
    <p:extLst>
      <p:ext uri="{BB962C8B-B14F-4D97-AF65-F5344CB8AC3E}">
        <p14:creationId xmlns:p14="http://schemas.microsoft.com/office/powerpoint/2010/main" val="96634671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641349" y="1971676"/>
            <a:ext cx="10966451"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Slide Number Placeholder 1"/>
          <p:cNvSpPr>
            <a:spLocks noGrp="1"/>
          </p:cNvSpPr>
          <p:nvPr>
            <p:ph type="sldNum" sz="quarter" idx="4"/>
          </p:nvPr>
        </p:nvSpPr>
        <p:spPr>
          <a:xfrm>
            <a:off x="11798300" y="6446838"/>
            <a:ext cx="3937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A29C5C-62E3-4B6B-88E3-9EBB33F6C858}" type="slidenum">
              <a:rPr lang="en-US" smtClean="0"/>
              <a:t>‹#›</a:t>
            </a:fld>
            <a:endParaRPr lang="en-US" dirty="0"/>
          </a:p>
        </p:txBody>
      </p:sp>
    </p:spTree>
    <p:extLst>
      <p:ext uri="{BB962C8B-B14F-4D97-AF65-F5344CB8AC3E}">
        <p14:creationId xmlns:p14="http://schemas.microsoft.com/office/powerpoint/2010/main" val="281288098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6"/>
            <a:ext cx="5437716" cy="4162425"/>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6451600" y="1971676"/>
            <a:ext cx="5128683"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
        <p:nvSpPr>
          <p:cNvPr id="6" name="Slide Number Placeholder 1"/>
          <p:cNvSpPr>
            <a:spLocks noGrp="1"/>
          </p:cNvSpPr>
          <p:nvPr>
            <p:ph type="sldNum" sz="quarter" idx="4"/>
          </p:nvPr>
        </p:nvSpPr>
        <p:spPr>
          <a:xfrm>
            <a:off x="11798300" y="6446838"/>
            <a:ext cx="3937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A29C5C-62E3-4B6B-88E3-9EBB33F6C858}" type="slidenum">
              <a:rPr lang="en-US" smtClean="0"/>
              <a:t>‹#›</a:t>
            </a:fld>
            <a:endParaRPr lang="en-US" dirty="0"/>
          </a:p>
        </p:txBody>
      </p:sp>
    </p:spTree>
    <p:extLst>
      <p:ext uri="{BB962C8B-B14F-4D97-AF65-F5344CB8AC3E}">
        <p14:creationId xmlns:p14="http://schemas.microsoft.com/office/powerpoint/2010/main" val="145196016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53217" y="4067176"/>
            <a:ext cx="73660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53219" y="2200275"/>
            <a:ext cx="7366000" cy="615553"/>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1070" y="1"/>
            <a:ext cx="5291765" cy="1443209"/>
          </a:xfrm>
          <a:prstGeom prst="rect">
            <a:avLst/>
          </a:prstGeom>
        </p:spPr>
      </p:pic>
      <p:pic>
        <p:nvPicPr>
          <p:cNvPr id="12" name="Picture 11" descr="Mahindra Logo.png"/>
          <p:cNvPicPr>
            <a:picLocks noChangeAspect="1"/>
          </p:cNvPicPr>
          <p:nvPr userDrawn="1"/>
        </p:nvPicPr>
        <p:blipFill>
          <a:blip r:embed="rId3" cstate="email"/>
          <a:stretch>
            <a:fillRect/>
          </a:stretch>
        </p:blipFill>
        <p:spPr bwMode="gray">
          <a:xfrm>
            <a:off x="8078549" y="476643"/>
            <a:ext cx="3289739" cy="656554"/>
          </a:xfrm>
          <a:prstGeom prst="rect">
            <a:avLst/>
          </a:prstGeom>
        </p:spPr>
      </p:pic>
      <p:sp>
        <p:nvSpPr>
          <p:cNvPr id="6" name="Slide Number Placeholder 1"/>
          <p:cNvSpPr>
            <a:spLocks noGrp="1"/>
          </p:cNvSpPr>
          <p:nvPr>
            <p:ph type="sldNum" sz="quarter" idx="4"/>
          </p:nvPr>
        </p:nvSpPr>
        <p:spPr>
          <a:xfrm>
            <a:off x="11798300" y="6446838"/>
            <a:ext cx="3937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A29C5C-62E3-4B6B-88E3-9EBB33F6C858}" type="slidenum">
              <a:rPr lang="en-US" smtClean="0"/>
              <a:t>‹#›</a:t>
            </a:fld>
            <a:endParaRPr lang="en-US" dirty="0"/>
          </a:p>
        </p:txBody>
      </p:sp>
    </p:spTree>
    <p:extLst>
      <p:ext uri="{BB962C8B-B14F-4D97-AF65-F5344CB8AC3E}">
        <p14:creationId xmlns:p14="http://schemas.microsoft.com/office/powerpoint/2010/main" val="58027177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641351" y="1971675"/>
            <a:ext cx="5469467"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hasCustomPrompt="1"/>
          </p:nvPr>
        </p:nvSpPr>
        <p:spPr bwMode="gray">
          <a:xfrm>
            <a:off x="6568017" y="4295776"/>
            <a:ext cx="5041899"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6568019" y="1971676"/>
            <a:ext cx="5041899"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1070" y="1"/>
            <a:ext cx="5291765"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8078549" y="476643"/>
            <a:ext cx="3289739" cy="656554"/>
          </a:xfrm>
          <a:prstGeom prst="rect">
            <a:avLst/>
          </a:prstGeom>
        </p:spPr>
      </p:pic>
      <p:sp>
        <p:nvSpPr>
          <p:cNvPr id="8" name="Slide Number Placeholder 1"/>
          <p:cNvSpPr>
            <a:spLocks noGrp="1"/>
          </p:cNvSpPr>
          <p:nvPr>
            <p:ph type="sldNum" sz="quarter" idx="4"/>
          </p:nvPr>
        </p:nvSpPr>
        <p:spPr>
          <a:xfrm>
            <a:off x="11798300" y="6446838"/>
            <a:ext cx="3937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A29C5C-62E3-4B6B-88E3-9EBB33F6C858}" type="slidenum">
              <a:rPr lang="en-US" smtClean="0"/>
              <a:t>‹#›</a:t>
            </a:fld>
            <a:endParaRPr lang="en-US" dirty="0"/>
          </a:p>
        </p:txBody>
      </p:sp>
    </p:spTree>
    <p:extLst>
      <p:ext uri="{BB962C8B-B14F-4D97-AF65-F5344CB8AC3E}">
        <p14:creationId xmlns:p14="http://schemas.microsoft.com/office/powerpoint/2010/main" val="389316559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641351"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6364818"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641351" y="1971676"/>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6364818" y="1971676"/>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641351"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6364818"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
        <p:nvSpPr>
          <p:cNvPr id="11" name="Slide Number Placeholder 1"/>
          <p:cNvSpPr>
            <a:spLocks noGrp="1"/>
          </p:cNvSpPr>
          <p:nvPr>
            <p:ph type="sldNum" sz="quarter" idx="4"/>
          </p:nvPr>
        </p:nvSpPr>
        <p:spPr>
          <a:xfrm>
            <a:off x="11798300" y="6446838"/>
            <a:ext cx="3937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A29C5C-62E3-4B6B-88E3-9EBB33F6C858}" type="slidenum">
              <a:rPr lang="en-US" smtClean="0"/>
              <a:t>‹#›</a:t>
            </a:fld>
            <a:endParaRPr lang="en-US" dirty="0"/>
          </a:p>
        </p:txBody>
      </p:sp>
    </p:spTree>
    <p:extLst>
      <p:ext uri="{BB962C8B-B14F-4D97-AF65-F5344CB8AC3E}">
        <p14:creationId xmlns:p14="http://schemas.microsoft.com/office/powerpoint/2010/main" val="265605422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641351"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6364818"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641351" y="1971676"/>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6364818" y="1971676"/>
            <a:ext cx="5245100"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641351"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6364818"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641351" y="470329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6364818" y="470329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641351" y="4207996"/>
            <a:ext cx="5245100"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6364818" y="4207996"/>
            <a:ext cx="5245100"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641351" y="458105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6364818" y="458105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
        <p:nvSpPr>
          <p:cNvPr id="16" name="Slide Number Placeholder 1"/>
          <p:cNvSpPr>
            <a:spLocks noGrp="1"/>
          </p:cNvSpPr>
          <p:nvPr>
            <p:ph type="sldNum" sz="quarter" idx="4"/>
          </p:nvPr>
        </p:nvSpPr>
        <p:spPr>
          <a:xfrm>
            <a:off x="11798300" y="6446838"/>
            <a:ext cx="3937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A29C5C-62E3-4B6B-88E3-9EBB33F6C858}" type="slidenum">
              <a:rPr lang="en-US" smtClean="0"/>
              <a:t>‹#›</a:t>
            </a:fld>
            <a:endParaRPr lang="en-US" dirty="0"/>
          </a:p>
        </p:txBody>
      </p:sp>
    </p:spTree>
    <p:extLst>
      <p:ext uri="{BB962C8B-B14F-4D97-AF65-F5344CB8AC3E}">
        <p14:creationId xmlns:p14="http://schemas.microsoft.com/office/powerpoint/2010/main" val="59002158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_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3251199" y="1971676"/>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641352"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8892117" y="1971676"/>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6282269"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3251199" y="4241802"/>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641352"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8892117" y="4241802"/>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6282269"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
        <p:nvSpPr>
          <p:cNvPr id="12" name="Slide Number Placeholder 1"/>
          <p:cNvSpPr>
            <a:spLocks noGrp="1"/>
          </p:cNvSpPr>
          <p:nvPr>
            <p:ph type="sldNum" sz="quarter" idx="4"/>
          </p:nvPr>
        </p:nvSpPr>
        <p:spPr>
          <a:xfrm>
            <a:off x="11798300" y="6446838"/>
            <a:ext cx="3937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A29C5C-62E3-4B6B-88E3-9EBB33F6C858}" type="slidenum">
              <a:rPr lang="en-US" smtClean="0"/>
              <a:t>‹#›</a:t>
            </a:fld>
            <a:endParaRPr lang="en-US" dirty="0"/>
          </a:p>
        </p:txBody>
      </p:sp>
    </p:spTree>
    <p:extLst>
      <p:ext uri="{BB962C8B-B14F-4D97-AF65-F5344CB8AC3E}">
        <p14:creationId xmlns:p14="http://schemas.microsoft.com/office/powerpoint/2010/main" val="107556278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1" y="1971675"/>
            <a:ext cx="10968567" cy="4162426"/>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
        <p:nvSpPr>
          <p:cNvPr id="5" name="Slide Number Placeholder 1"/>
          <p:cNvSpPr>
            <a:spLocks noGrp="1"/>
          </p:cNvSpPr>
          <p:nvPr>
            <p:ph type="sldNum" sz="quarter" idx="4"/>
          </p:nvPr>
        </p:nvSpPr>
        <p:spPr>
          <a:xfrm>
            <a:off x="11798300" y="6446838"/>
            <a:ext cx="3937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A29C5C-62E3-4B6B-88E3-9EBB33F6C858}" type="slidenum">
              <a:rPr lang="en-US" smtClean="0"/>
              <a:t>‹#›</a:t>
            </a:fld>
            <a:endParaRPr lang="en-US" dirty="0"/>
          </a:p>
        </p:txBody>
      </p:sp>
    </p:spTree>
    <p:extLst>
      <p:ext uri="{BB962C8B-B14F-4D97-AF65-F5344CB8AC3E}">
        <p14:creationId xmlns:p14="http://schemas.microsoft.com/office/powerpoint/2010/main" val="12286592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6"/>
            <a:ext cx="5437716"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6451600" y="1971676"/>
            <a:ext cx="5128683"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1" y="1971676"/>
            <a:ext cx="10968567" cy="4162425"/>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
        <p:nvSpPr>
          <p:cNvPr id="6" name="Slide Number Placeholder 1"/>
          <p:cNvSpPr>
            <a:spLocks noGrp="1"/>
          </p:cNvSpPr>
          <p:nvPr>
            <p:ph type="sldNum" sz="quarter" idx="4"/>
          </p:nvPr>
        </p:nvSpPr>
        <p:spPr>
          <a:xfrm>
            <a:off x="11798300" y="6446838"/>
            <a:ext cx="3937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A29C5C-62E3-4B6B-88E3-9EBB33F6C858}" type="slidenum">
              <a:rPr lang="en-US" smtClean="0"/>
              <a:t>‹#›</a:t>
            </a:fld>
            <a:endParaRPr lang="en-US" dirty="0"/>
          </a:p>
        </p:txBody>
      </p:sp>
    </p:spTree>
    <p:extLst>
      <p:ext uri="{BB962C8B-B14F-4D97-AF65-F5344CB8AC3E}">
        <p14:creationId xmlns:p14="http://schemas.microsoft.com/office/powerpoint/2010/main" val="415949559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822451" y="1527296"/>
            <a:ext cx="8973312"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822453" y="3369513"/>
            <a:ext cx="9006415" cy="1892826"/>
          </a:xfrm>
          <a:prstGeom prst="rect">
            <a:avLst/>
          </a:prstGeom>
          <a:noFill/>
          <a:ln w="9525">
            <a:noFill/>
            <a:miter lim="800000"/>
            <a:headEnd/>
            <a:tailEnd/>
          </a:ln>
        </p:spPr>
        <p:txBody>
          <a:bodyPr wrap="square" lIns="0" tIns="0" rIns="0" bIns="0">
            <a:spAutoFit/>
          </a:bodyPr>
          <a:lstStyle/>
          <a:p>
            <a:pPr algn="just" fontAlgn="auto">
              <a:spcBef>
                <a:spcPts val="600"/>
              </a:spcBef>
              <a:spcAft>
                <a:spcPts val="0"/>
              </a:spcAft>
            </a:pPr>
            <a:r>
              <a:rPr lang="en-US" sz="1000" b="1" dirty="0">
                <a:solidFill>
                  <a:srgbClr val="6D6E71"/>
                </a:solidFill>
                <a:latin typeface="Arial" pitchFamily="34" charset="0"/>
                <a:cs typeface="Arial" pitchFamily="34" charset="0"/>
              </a:rPr>
              <a:t>Disclaimer </a:t>
            </a:r>
          </a:p>
          <a:p>
            <a:pPr algn="just" fontAlgn="auto">
              <a:spcBef>
                <a:spcPts val="600"/>
              </a:spcBef>
              <a:spcAft>
                <a:spcPts val="0"/>
              </a:spcAft>
            </a:pPr>
            <a:r>
              <a:rPr lang="en-US" sz="900" dirty="0">
                <a:solidFill>
                  <a:srgbClr val="6D6E71"/>
                </a:solidFill>
                <a:latin typeface="Arial" pitchFamily="34" charset="0"/>
                <a:cs typeface="Arial" pitchFamily="34" charset="0"/>
              </a:rPr>
              <a:t>Tech Mahindra, herein referred to as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Information contained in a presentation hosted or promoted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822451" y="2140170"/>
            <a:ext cx="8979503"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userDrawn="1"/>
        </p:nvSpPr>
        <p:spPr bwMode="gray">
          <a:xfrm>
            <a:off x="641351" y="6629402"/>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sp>
        <p:nvSpPr>
          <p:cNvPr id="6" name="Slide Number Placeholder 1"/>
          <p:cNvSpPr>
            <a:spLocks noGrp="1"/>
          </p:cNvSpPr>
          <p:nvPr>
            <p:ph type="sldNum" sz="quarter" idx="4"/>
          </p:nvPr>
        </p:nvSpPr>
        <p:spPr>
          <a:xfrm>
            <a:off x="11798300" y="6446838"/>
            <a:ext cx="3937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A29C5C-62E3-4B6B-88E3-9EBB33F6C858}" type="slidenum">
              <a:rPr lang="en-US" smtClean="0"/>
              <a:t>‹#›</a:t>
            </a:fld>
            <a:endParaRPr lang="en-US" dirty="0"/>
          </a:p>
        </p:txBody>
      </p:sp>
    </p:spTree>
    <p:extLst>
      <p:ext uri="{BB962C8B-B14F-4D97-AF65-F5344CB8AC3E}">
        <p14:creationId xmlns:p14="http://schemas.microsoft.com/office/powerpoint/2010/main" val="87931501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p:cNvSpPr/>
          <p:nvPr userDrawn="1"/>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pic>
        <p:nvPicPr>
          <p:cNvPr id="4" name="Picture 3" descr="Mahindra Logo.png"/>
          <p:cNvPicPr>
            <a:picLocks noChangeAspect="1"/>
          </p:cNvPicPr>
          <p:nvPr userDrawn="1"/>
        </p:nvPicPr>
        <p:blipFill>
          <a:blip r:embed="rId2" cstate="email"/>
          <a:stretch>
            <a:fillRect/>
          </a:stretch>
        </p:blipFill>
        <p:spPr bwMode="gray">
          <a:xfrm>
            <a:off x="2485718" y="2717227"/>
            <a:ext cx="7470943" cy="1491023"/>
          </a:xfrm>
          <a:prstGeom prst="rect">
            <a:avLst/>
          </a:prstGeom>
        </p:spPr>
      </p:pic>
      <p:sp>
        <p:nvSpPr>
          <p:cNvPr id="5" name="Slide Number Placeholder 1"/>
          <p:cNvSpPr>
            <a:spLocks noGrp="1"/>
          </p:cNvSpPr>
          <p:nvPr>
            <p:ph type="sldNum" sz="quarter" idx="4"/>
          </p:nvPr>
        </p:nvSpPr>
        <p:spPr>
          <a:xfrm>
            <a:off x="11798300" y="6446838"/>
            <a:ext cx="3937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A29C5C-62E3-4B6B-88E3-9EBB33F6C858}" type="slidenum">
              <a:rPr lang="en-US" smtClean="0"/>
              <a:t>‹#›</a:t>
            </a:fld>
            <a:endParaRPr lang="en-US" dirty="0"/>
          </a:p>
        </p:txBody>
      </p:sp>
    </p:spTree>
    <p:extLst>
      <p:ext uri="{BB962C8B-B14F-4D97-AF65-F5344CB8AC3E}">
        <p14:creationId xmlns:p14="http://schemas.microsoft.com/office/powerpoint/2010/main" val="138076766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2_Title Slide 2">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ltGray">
          <a:xfrm>
            <a:off x="11" y="0"/>
            <a:ext cx="3553244" cy="1291960"/>
          </a:xfrm>
          <a:prstGeom prst="rect">
            <a:avLst/>
          </a:prstGeom>
          <a:noFill/>
          <a:ln w="9525">
            <a:noFill/>
            <a:miter lim="800000"/>
            <a:headEnd/>
            <a:tailEnd/>
          </a:ln>
        </p:spPr>
      </p:pic>
      <p:pic>
        <p:nvPicPr>
          <p:cNvPr id="5" name="Picture 4" descr="Mahindra 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9391764" y="473582"/>
            <a:ext cx="2150381" cy="595903"/>
          </a:xfrm>
          <a:prstGeom prst="rect">
            <a:avLst/>
          </a:prstGeom>
        </p:spPr>
      </p:pic>
      <p:sp>
        <p:nvSpPr>
          <p:cNvPr id="6" name="Slide Number Placeholder 1"/>
          <p:cNvSpPr>
            <a:spLocks noGrp="1"/>
          </p:cNvSpPr>
          <p:nvPr>
            <p:ph type="sldNum" sz="quarter" idx="4"/>
          </p:nvPr>
        </p:nvSpPr>
        <p:spPr>
          <a:xfrm>
            <a:off x="11798300" y="6446838"/>
            <a:ext cx="3937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A29C5C-62E3-4B6B-88E3-9EBB33F6C858}" type="slidenum">
              <a:rPr lang="en-US" smtClean="0"/>
              <a:t>‹#›</a:t>
            </a:fld>
            <a:endParaRPr lang="en-US" dirty="0"/>
          </a:p>
        </p:txBody>
      </p:sp>
    </p:spTree>
    <p:extLst>
      <p:ext uri="{BB962C8B-B14F-4D97-AF65-F5344CB8AC3E}">
        <p14:creationId xmlns:p14="http://schemas.microsoft.com/office/powerpoint/2010/main" val="247714990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Master Slide 1">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11798300" y="6446838"/>
            <a:ext cx="3937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A29C5C-62E3-4B6B-88E3-9EBB33F6C858}" type="slidenum">
              <a:rPr lang="en-US" smtClean="0"/>
              <a:t>‹#›</a:t>
            </a:fld>
            <a:endParaRPr lang="en-US" dirty="0"/>
          </a:p>
        </p:txBody>
      </p:sp>
    </p:spTree>
    <p:extLst>
      <p:ext uri="{BB962C8B-B14F-4D97-AF65-F5344CB8AC3E}">
        <p14:creationId xmlns:p14="http://schemas.microsoft.com/office/powerpoint/2010/main" val="76819712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2" name="Rectangle 1"/>
          <p:cNvSpPr/>
          <p:nvPr/>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800"/>
          </a:p>
        </p:txBody>
      </p:sp>
    </p:spTree>
    <p:extLst>
      <p:ext uri="{BB962C8B-B14F-4D97-AF65-F5344CB8AC3E}">
        <p14:creationId xmlns:p14="http://schemas.microsoft.com/office/powerpoint/2010/main" val="93646830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583DDF-CA54-461A-A486-592D2374C532}" type="datetimeFigureOut">
              <a:rPr lang="en-US" smtClean="0"/>
              <a:t>10/24/2018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A8D9AD5-F248-4919-864A-CFD76CC027D6}" type="slidenum">
              <a:rPr lang="en-US" smtClean="0"/>
              <a:t>‹#›</a:t>
            </a:fld>
            <a:endParaRPr lang="en-US" dirty="0"/>
          </a:p>
        </p:txBody>
      </p:sp>
    </p:spTree>
    <p:extLst>
      <p:ext uri="{BB962C8B-B14F-4D97-AF65-F5344CB8AC3E}">
        <p14:creationId xmlns:p14="http://schemas.microsoft.com/office/powerpoint/2010/main" val="338588145"/>
      </p:ext>
    </p:extLst>
  </p:cSld>
  <p:clrMapOvr>
    <a:masterClrMapping/>
  </p:clrMapOvr>
  <mc:AlternateContent xmlns:mc="http://schemas.openxmlformats.org/markup-compatibility/2006" xmlns:p14="http://schemas.microsoft.com/office/powerpoint/2010/main">
    <mc:Choice Requires="p14">
      <p:transition spd="med" p14:dur="700" advClick="0"/>
    </mc:Choice>
    <mc:Fallback xmlns="">
      <p:transition spd="med" advClick="0"/>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2453217" y="4067176"/>
            <a:ext cx="73660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53219" y="2200275"/>
            <a:ext cx="7366000" cy="615553"/>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pic>
        <p:nvPicPr>
          <p:cNvPr id="6" name="Picture 9" descr="ridge4.png"/>
          <p:cNvPicPr>
            <a:picLocks noChangeAspect="1"/>
          </p:cNvPicPr>
          <p:nvPr userDrawn="1"/>
        </p:nvPicPr>
        <p:blipFill>
          <a:blip r:embed="rId2"/>
          <a:srcRect/>
          <a:stretch>
            <a:fillRect/>
          </a:stretch>
        </p:blipFill>
        <p:spPr bwMode="ltGray">
          <a:xfrm>
            <a:off x="2117" y="1"/>
            <a:ext cx="3929163" cy="1071483"/>
          </a:xfrm>
          <a:prstGeom prst="rect">
            <a:avLst/>
          </a:prstGeom>
          <a:noFill/>
          <a:ln w="9525">
            <a:noFill/>
            <a:miter lim="800000"/>
            <a:headEnd/>
            <a:tailEnd/>
          </a:ln>
        </p:spPr>
      </p:pic>
      <p:pic>
        <p:nvPicPr>
          <p:cNvPr id="7" name="Picture 11" descr="Mahindra Logo.png"/>
          <p:cNvPicPr>
            <a:picLocks noChangeAspect="1"/>
          </p:cNvPicPr>
          <p:nvPr userDrawn="1"/>
        </p:nvPicPr>
        <p:blipFill>
          <a:blip r:embed="rId3"/>
          <a:srcRect/>
          <a:stretch>
            <a:fillRect/>
          </a:stretch>
        </p:blipFill>
        <p:spPr bwMode="gray">
          <a:xfrm>
            <a:off x="9395012" y="467287"/>
            <a:ext cx="1960277" cy="406319"/>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2117" y="0"/>
            <a:ext cx="5291667"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8439151" y="476251"/>
            <a:ext cx="3170767"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641351" y="1971675"/>
            <a:ext cx="5469467"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6568017" y="4295776"/>
            <a:ext cx="5041899"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6568019" y="1971676"/>
            <a:ext cx="5041899"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641351"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4818"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slideLayout" Target="../slideLayouts/slideLayout66.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slideLayout" Target="../slideLayouts/slideLayout65.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36" Type="http://schemas.openxmlformats.org/officeDocument/2006/relationships/image" Target="../media/image1.png"/><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3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34"/>
          <a:srcRect/>
          <a:stretch>
            <a:fillRect/>
          </a:stretch>
        </p:blipFill>
        <p:spPr bwMode="ltGray">
          <a:xfrm>
            <a:off x="1" y="1"/>
            <a:ext cx="2545976" cy="694357"/>
          </a:xfrm>
          <a:prstGeom prst="rect">
            <a:avLst/>
          </a:prstGeom>
          <a:noFill/>
          <a:ln w="9525">
            <a:noFill/>
            <a:miter lim="800000"/>
            <a:headEnd/>
            <a:tailEnd/>
          </a:ln>
        </p:spPr>
      </p:pic>
      <p:sp>
        <p:nvSpPr>
          <p:cNvPr id="1027" name="Title Placeholder 1"/>
          <p:cNvSpPr>
            <a:spLocks noGrp="1"/>
          </p:cNvSpPr>
          <p:nvPr>
            <p:ph type="title"/>
          </p:nvPr>
        </p:nvSpPr>
        <p:spPr bwMode="auto">
          <a:xfrm>
            <a:off x="624418" y="711201"/>
            <a:ext cx="10949516"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641351" y="1971676"/>
            <a:ext cx="10949516"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7" name="TextBox 20"/>
          <p:cNvSpPr txBox="1">
            <a:spLocks noChangeArrowheads="1"/>
          </p:cNvSpPr>
          <p:nvPr/>
        </p:nvSpPr>
        <p:spPr bwMode="gray">
          <a:xfrm>
            <a:off x="641351"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tx2"/>
                </a:solidFill>
                <a:latin typeface="Arial" pitchFamily="34" charset="0"/>
                <a:cs typeface="Arial" pitchFamily="34" charset="0"/>
              </a:rPr>
              <a:t>Copyright </a:t>
            </a:r>
            <a:r>
              <a:rPr lang="en-US" sz="800">
                <a:solidFill>
                  <a:schemeClr val="tx2"/>
                </a:solidFill>
                <a:latin typeface="Arial" pitchFamily="34" charset="0"/>
                <a:cs typeface="Arial" pitchFamily="34" charset="0"/>
              </a:rPr>
              <a:t>© </a:t>
            </a:r>
            <a:r>
              <a:rPr lang="en-US" sz="800" smtClean="0">
                <a:solidFill>
                  <a:schemeClr val="tx2"/>
                </a:solidFill>
                <a:latin typeface="Arial" pitchFamily="34" charset="0"/>
                <a:cs typeface="Arial" pitchFamily="34" charset="0"/>
              </a:rPr>
              <a:t>2018 </a:t>
            </a:r>
            <a:r>
              <a:rPr lang="en-US" sz="800" dirty="0">
                <a:solidFill>
                  <a:schemeClr val="tx2"/>
                </a:solidFill>
                <a:latin typeface="Arial" pitchFamily="34" charset="0"/>
                <a:cs typeface="Arial" pitchFamily="34" charset="0"/>
              </a:rPr>
              <a:t>Tech Mahindra. All rights reserved.</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78" r:id="rId3"/>
    <p:sldLayoutId id="2147483679" r:id="rId4"/>
    <p:sldLayoutId id="2147483680" r:id="rId5"/>
    <p:sldLayoutId id="2147483681" r:id="rId6"/>
    <p:sldLayoutId id="2147483687" r:id="rId7"/>
    <p:sldLayoutId id="2147483688" r:id="rId8"/>
    <p:sldLayoutId id="2147483689" r:id="rId9"/>
    <p:sldLayoutId id="2147483690" r:id="rId10"/>
    <p:sldLayoutId id="2147483682" r:id="rId11"/>
    <p:sldLayoutId id="2147483683" r:id="rId12"/>
    <p:sldLayoutId id="2147483684" r:id="rId13"/>
    <p:sldLayoutId id="2147483691" r:id="rId14"/>
    <p:sldLayoutId id="2147483692"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 id="2147483710" r:id="rId31"/>
    <p:sldLayoutId id="2147483711" r:id="rId32"/>
  </p:sldLayoutIdLst>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hf hdr="0" ftr="0" dt="0"/>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36"/>
          <a:srcRect/>
          <a:stretch>
            <a:fillRect/>
          </a:stretch>
        </p:blipFill>
        <p:spPr bwMode="ltGray">
          <a:xfrm>
            <a:off x="1" y="1"/>
            <a:ext cx="2545976" cy="694357"/>
          </a:xfrm>
          <a:prstGeom prst="rect">
            <a:avLst/>
          </a:prstGeom>
          <a:noFill/>
          <a:ln w="9525">
            <a:noFill/>
            <a:miter lim="800000"/>
            <a:headEnd/>
            <a:tailEnd/>
          </a:ln>
        </p:spPr>
      </p:pic>
      <p:sp>
        <p:nvSpPr>
          <p:cNvPr id="1027" name="Title Placeholder 1"/>
          <p:cNvSpPr>
            <a:spLocks noGrp="1"/>
          </p:cNvSpPr>
          <p:nvPr>
            <p:ph type="title"/>
          </p:nvPr>
        </p:nvSpPr>
        <p:spPr bwMode="auto">
          <a:xfrm>
            <a:off x="624418" y="711201"/>
            <a:ext cx="10949516"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641351" y="1971676"/>
            <a:ext cx="10949516"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7" name="TextBox 20"/>
          <p:cNvSpPr txBox="1">
            <a:spLocks noChangeArrowheads="1"/>
          </p:cNvSpPr>
          <p:nvPr/>
        </p:nvSpPr>
        <p:spPr bwMode="gray">
          <a:xfrm>
            <a:off x="641351"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tx2"/>
                </a:solidFill>
                <a:latin typeface="Arial" pitchFamily="34" charset="0"/>
                <a:cs typeface="Arial" pitchFamily="34" charset="0"/>
              </a:rPr>
              <a:t>Copyright </a:t>
            </a:r>
            <a:r>
              <a:rPr lang="en-US" sz="800">
                <a:solidFill>
                  <a:schemeClr val="tx2"/>
                </a:solidFill>
                <a:latin typeface="Arial" pitchFamily="34" charset="0"/>
                <a:cs typeface="Arial" pitchFamily="34" charset="0"/>
              </a:rPr>
              <a:t>© </a:t>
            </a:r>
            <a:r>
              <a:rPr lang="en-US" sz="800" smtClean="0">
                <a:solidFill>
                  <a:schemeClr val="tx2"/>
                </a:solidFill>
                <a:latin typeface="Arial" pitchFamily="34" charset="0"/>
                <a:cs typeface="Arial" pitchFamily="34" charset="0"/>
              </a:rPr>
              <a:t>2018 </a:t>
            </a:r>
            <a:r>
              <a:rPr lang="en-US" sz="800" dirty="0">
                <a:solidFill>
                  <a:schemeClr val="tx2"/>
                </a:solidFill>
                <a:latin typeface="Arial" pitchFamily="34" charset="0"/>
                <a:cs typeface="Arial" pitchFamily="34" charset="0"/>
              </a:rPr>
              <a:t>Tech Mahindra. All rights reserved.</a:t>
            </a:r>
          </a:p>
        </p:txBody>
      </p:sp>
      <p:sp>
        <p:nvSpPr>
          <p:cNvPr id="2" name="Slide Number Placeholder 1"/>
          <p:cNvSpPr>
            <a:spLocks noGrp="1"/>
          </p:cNvSpPr>
          <p:nvPr>
            <p:ph type="sldNum" sz="quarter" idx="4"/>
          </p:nvPr>
        </p:nvSpPr>
        <p:spPr>
          <a:xfrm>
            <a:off x="11798300" y="6446838"/>
            <a:ext cx="3937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A29C5C-62E3-4B6B-88E3-9EBB33F6C858}" type="slidenum">
              <a:rPr lang="en-US" smtClean="0"/>
              <a:t>‹#›</a:t>
            </a:fld>
            <a:endParaRPr lang="en-US" dirty="0"/>
          </a:p>
        </p:txBody>
      </p:sp>
    </p:spTree>
    <p:extLst>
      <p:ext uri="{BB962C8B-B14F-4D97-AF65-F5344CB8AC3E}">
        <p14:creationId xmlns:p14="http://schemas.microsoft.com/office/powerpoint/2010/main" val="337421307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 id="2147483732" r:id="rId19"/>
    <p:sldLayoutId id="2147483733" r:id="rId20"/>
    <p:sldLayoutId id="2147483734" r:id="rId21"/>
    <p:sldLayoutId id="2147483735" r:id="rId22"/>
    <p:sldLayoutId id="2147483736" r:id="rId23"/>
    <p:sldLayoutId id="2147483737" r:id="rId24"/>
    <p:sldLayoutId id="2147483738" r:id="rId25"/>
    <p:sldLayoutId id="2147483739" r:id="rId26"/>
    <p:sldLayoutId id="2147483740" r:id="rId27"/>
    <p:sldLayoutId id="2147483741" r:id="rId28"/>
    <p:sldLayoutId id="2147483742" r:id="rId29"/>
    <p:sldLayoutId id="2147483743" r:id="rId30"/>
    <p:sldLayoutId id="2147483744" r:id="rId31"/>
    <p:sldLayoutId id="2147483745" r:id="rId32"/>
    <p:sldLayoutId id="2147483746" r:id="rId33"/>
    <p:sldLayoutId id="2147483747" r:id="rId34"/>
  </p:sldLayoutIdLst>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hf hdr="0" ftr="0" dt="0"/>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3.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Layout" Target="../slideLayouts/slideLayout3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9.png"/><Relationship Id="rId2" Type="http://schemas.openxmlformats.org/officeDocument/2006/relationships/diagramData" Target="../diagrams/data4.xml"/><Relationship Id="rId1" Type="http://schemas.openxmlformats.org/officeDocument/2006/relationships/slideLayout" Target="../slideLayouts/slideLayout3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Layout" Target="../diagrams/layout2.xml"/><Relationship Id="rId7" Type="http://schemas.openxmlformats.org/officeDocument/2006/relationships/image" Target="../media/image9.png"/><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3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9.png"/><Relationship Id="rId2" Type="http://schemas.openxmlformats.org/officeDocument/2006/relationships/diagramData" Target="../diagrams/data3.xml"/><Relationship Id="rId1" Type="http://schemas.openxmlformats.org/officeDocument/2006/relationships/slideLayout" Target="../slideLayouts/slideLayout3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1.xml"/><Relationship Id="rId6" Type="http://schemas.openxmlformats.org/officeDocument/2006/relationships/image" Target="../media/image9.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5094231"/>
            <a:ext cx="12192000" cy="1487606"/>
          </a:xfrm>
          <a:prstGeom prst="rect">
            <a:avLst/>
          </a:prstGeom>
          <a:solidFill>
            <a:schemeClr val="tx2">
              <a:lumMod val="50000"/>
            </a:schemeClr>
          </a:solidFill>
          <a:ln>
            <a:solidFill>
              <a:srgbClr val="6D6E71"/>
            </a:solidFill>
          </a:ln>
          <a:effectLst>
            <a:outerShdw blurRad="50800" dist="38100" dir="10800000" algn="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8" name="Rectangle 1"/>
          <p:cNvSpPr>
            <a:spLocks noChangeArrowheads="1"/>
          </p:cNvSpPr>
          <p:nvPr/>
        </p:nvSpPr>
        <p:spPr bwMode="auto">
          <a:xfrm>
            <a:off x="221540" y="5143160"/>
            <a:ext cx="11970460" cy="1428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4694" tIns="57346" rIns="114694" bIns="57346">
            <a:spAutoFit/>
          </a:bodyPr>
          <a:lstStyle>
            <a:lvl1pPr>
              <a:defRPr sz="2400">
                <a:solidFill>
                  <a:schemeClr val="tx1"/>
                </a:solidFill>
                <a:latin typeface="Calibri" panose="020F0502020204030204" pitchFamily="34" charset="0"/>
                <a:ea typeface="MS PGothic" panose="020B0600070205080204" pitchFamily="34" charset="-128"/>
              </a:defRPr>
            </a:lvl1pPr>
            <a:lvl2pPr marL="742950" indent="-285750">
              <a:defRPr sz="2400">
                <a:solidFill>
                  <a:schemeClr val="tx1"/>
                </a:solidFill>
                <a:latin typeface="Calibri" panose="020F0502020204030204" pitchFamily="34" charset="0"/>
                <a:ea typeface="MS PGothic" panose="020B0600070205080204" pitchFamily="34" charset="-128"/>
              </a:defRPr>
            </a:lvl2pPr>
            <a:lvl3pPr marL="1143000" indent="-228600">
              <a:defRPr sz="2400">
                <a:solidFill>
                  <a:schemeClr val="tx1"/>
                </a:solidFill>
                <a:latin typeface="Calibri" panose="020F0502020204030204" pitchFamily="34" charset="0"/>
                <a:ea typeface="MS PGothic" panose="020B0600070205080204" pitchFamily="34" charset="-128"/>
              </a:defRPr>
            </a:lvl3pPr>
            <a:lvl4pPr marL="1600200" indent="-228600">
              <a:defRPr sz="2400">
                <a:solidFill>
                  <a:schemeClr val="tx1"/>
                </a:solidFill>
                <a:latin typeface="Calibri" panose="020F0502020204030204" pitchFamily="34" charset="0"/>
                <a:ea typeface="MS PGothic" panose="020B0600070205080204" pitchFamily="34" charset="-128"/>
              </a:defRPr>
            </a:lvl4pPr>
            <a:lvl5pPr marL="2057400" indent="-228600">
              <a:defRPr sz="2400">
                <a:solidFill>
                  <a:schemeClr val="tx1"/>
                </a:solidFill>
                <a:latin typeface="Calibri" panose="020F0502020204030204" pitchFamily="34" charset="0"/>
                <a:ea typeface="MS PGothic" panose="020B0600070205080204" pitchFamily="34" charset="-128"/>
              </a:defRPr>
            </a:lvl5pPr>
            <a:lvl6pPr marL="2514600" indent="-228600" defTabSz="1239838"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1239838"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1239838"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1239838"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marL="0" marR="0" lvl="0" indent="0" algn="l" defTabSz="1214413" rtl="0" eaLnBrk="1" fontAlgn="base" latinLnBrk="0" hangingPunct="1">
              <a:lnSpc>
                <a:spcPct val="100000"/>
              </a:lnSpc>
              <a:spcBef>
                <a:spcPct val="0"/>
              </a:spcBef>
              <a:spcAft>
                <a:spcPct val="0"/>
              </a:spcAft>
              <a:buClrTx/>
              <a:buSzTx/>
              <a:buFontTx/>
              <a:buNone/>
              <a:tabLst/>
              <a:defRPr/>
            </a:pPr>
            <a:r>
              <a:rPr kumimoji="0" lang="en-IN" altLang="en-US" sz="4263" b="1" i="0" u="none" strike="noStrike" kern="1200" cap="none" spc="0" normalizeH="0" baseline="0" noProof="0" dirty="0" smtClean="0">
                <a:ln>
                  <a:noFill/>
                </a:ln>
                <a:solidFill>
                  <a:prstClr val="white"/>
                </a:solidFill>
                <a:effectLst/>
                <a:uLnTx/>
                <a:uFillTx/>
                <a:latin typeface="Century Gothic" panose="020B0502020202020204" pitchFamily="34" charset="0"/>
                <a:ea typeface="MS PGothic" panose="020B0600070205080204" pitchFamily="34" charset="-128"/>
                <a:cs typeface="Helvetica" panose="020B0604020202020204" pitchFamily="34" charset="0"/>
              </a:rPr>
              <a:t>BlockGeeks Training Program</a:t>
            </a:r>
            <a:endParaRPr kumimoji="0" lang="en-US" altLang="en-US" sz="4263" b="1" i="0" u="none" strike="noStrike" kern="1200" cap="none" spc="0" normalizeH="0" baseline="0" noProof="0" dirty="0" smtClean="0">
              <a:ln>
                <a:noFill/>
              </a:ln>
              <a:solidFill>
                <a:prstClr val="white"/>
              </a:solidFill>
              <a:effectLst/>
              <a:uLnTx/>
              <a:uFillTx/>
              <a:latin typeface="Century Gothic" panose="020B0502020202020204" pitchFamily="34" charset="0"/>
              <a:ea typeface="MS PGothic" panose="020B0600070205080204" pitchFamily="34" charset="-128"/>
              <a:cs typeface="Helvetica" panose="020B0604020202020204" pitchFamily="34" charset="0"/>
            </a:endParaRPr>
          </a:p>
          <a:p>
            <a:pPr marL="0" marR="0" lvl="0" indent="0" algn="l" defTabSz="1214413" rtl="0" eaLnBrk="1" fontAlgn="base" latinLnBrk="0" hangingPunct="1">
              <a:lnSpc>
                <a:spcPct val="100000"/>
              </a:lnSpc>
              <a:spcBef>
                <a:spcPct val="0"/>
              </a:spcBef>
              <a:spcAft>
                <a:spcPct val="0"/>
              </a:spcAft>
              <a:buClrTx/>
              <a:buSzTx/>
              <a:buFontTx/>
              <a:buNone/>
              <a:tabLst/>
              <a:defRPr/>
            </a:pPr>
            <a:r>
              <a:rPr kumimoji="0" lang="en-US" altLang="en-US" sz="2400" b="1" i="0" u="none" strike="noStrike" kern="1200" cap="none" spc="0" normalizeH="0" baseline="0" noProof="0" dirty="0" smtClean="0">
                <a:ln>
                  <a:noFill/>
                </a:ln>
                <a:solidFill>
                  <a:prstClr val="white"/>
                </a:solidFill>
                <a:effectLst/>
                <a:uLnTx/>
                <a:uFillTx/>
                <a:latin typeface="Century Gothic" panose="020B0502020202020204" pitchFamily="34" charset="0"/>
                <a:ea typeface="MS PGothic" panose="020B0600070205080204" pitchFamily="34" charset="-128"/>
                <a:cs typeface="Helvetica" panose="020B0604020202020204" pitchFamily="34" charset="0"/>
              </a:rPr>
              <a:t>Tech </a:t>
            </a:r>
            <a:r>
              <a:rPr kumimoji="0" lang="en-US" altLang="en-US" sz="2400" b="1" i="0" u="none" strike="noStrike" kern="1200" cap="none" spc="0" normalizeH="0" baseline="0" noProof="0" dirty="0">
                <a:ln>
                  <a:noFill/>
                </a:ln>
                <a:solidFill>
                  <a:prstClr val="white"/>
                </a:solidFill>
                <a:effectLst/>
                <a:uLnTx/>
                <a:uFillTx/>
                <a:latin typeface="Century Gothic" panose="020B0502020202020204" pitchFamily="34" charset="0"/>
                <a:ea typeface="MS PGothic" panose="020B0600070205080204" pitchFamily="34" charset="-128"/>
                <a:cs typeface="Helvetica" panose="020B0604020202020204" pitchFamily="34" charset="0"/>
              </a:rPr>
              <a:t>Mahindra </a:t>
            </a:r>
            <a:r>
              <a:rPr kumimoji="0" lang="en-US" altLang="en-US" sz="2400" b="1" i="0" u="none" strike="noStrike" kern="1200" cap="none" spc="0" normalizeH="0" baseline="0" noProof="0" dirty="0" smtClean="0">
                <a:ln>
                  <a:noFill/>
                </a:ln>
                <a:solidFill>
                  <a:prstClr val="white"/>
                </a:solidFill>
                <a:effectLst/>
                <a:uLnTx/>
                <a:uFillTx/>
                <a:latin typeface="Century Gothic" panose="020B0502020202020204" pitchFamily="34" charset="0"/>
                <a:ea typeface="MS PGothic" panose="020B0600070205080204" pitchFamily="34" charset="-128"/>
                <a:cs typeface="Helvetica" panose="020B0604020202020204" pitchFamily="34" charset="0"/>
              </a:rPr>
              <a:t> </a:t>
            </a:r>
            <a:r>
              <a:rPr lang="en-US" altLang="en-US" b="1" smtClean="0">
                <a:solidFill>
                  <a:prstClr val="white"/>
                </a:solidFill>
                <a:latin typeface="Century Gothic" panose="020B0502020202020204" pitchFamily="34" charset="0"/>
                <a:cs typeface="Helvetica" panose="020B0604020202020204" pitchFamily="34" charset="0"/>
              </a:rPr>
              <a:t>25</a:t>
            </a:r>
            <a:r>
              <a:rPr lang="en-US" altLang="en-US" b="1" baseline="30000" smtClean="0">
                <a:solidFill>
                  <a:prstClr val="white"/>
                </a:solidFill>
                <a:latin typeface="Century Gothic" panose="020B0502020202020204" pitchFamily="34" charset="0"/>
                <a:cs typeface="Helvetica" panose="020B0604020202020204" pitchFamily="34" charset="0"/>
              </a:rPr>
              <a:t>th</a:t>
            </a:r>
            <a:r>
              <a:rPr kumimoji="0" lang="en-US" altLang="en-US" sz="2400" b="1" i="0" u="none" strike="noStrike" kern="1200" cap="none" spc="0" normalizeH="0" baseline="0" noProof="0" dirty="0" smtClean="0">
                <a:ln>
                  <a:noFill/>
                </a:ln>
                <a:solidFill>
                  <a:prstClr val="white"/>
                </a:solidFill>
                <a:effectLst/>
                <a:uLnTx/>
                <a:uFillTx/>
                <a:latin typeface="Century Gothic" panose="020B0502020202020204" pitchFamily="34" charset="0"/>
                <a:ea typeface="MS PGothic" panose="020B0600070205080204" pitchFamily="34" charset="-128"/>
                <a:cs typeface="Helvetica" panose="020B0604020202020204" pitchFamily="34" charset="0"/>
              </a:rPr>
              <a:t> October 2018</a:t>
            </a:r>
            <a:endParaRPr kumimoji="0" lang="en-US" altLang="en-US" sz="2400" b="1" i="0" u="none" strike="noStrike" kern="1200" cap="none" spc="0" normalizeH="0" baseline="0" noProof="0" dirty="0" smtClean="0">
              <a:ln>
                <a:noFill/>
              </a:ln>
              <a:solidFill>
                <a:prstClr val="white"/>
              </a:solidFill>
              <a:effectLst/>
              <a:uLnTx/>
              <a:uFillTx/>
              <a:latin typeface="Century Gothic" panose="020B0502020202020204" pitchFamily="34" charset="0"/>
              <a:ea typeface="MS PGothic" panose="020B0600070205080204" pitchFamily="34" charset="-128"/>
              <a:cs typeface="Helvetica" panose="020B0604020202020204" pitchFamily="34" charset="0"/>
            </a:endParaRPr>
          </a:p>
          <a:p>
            <a:pPr marL="0" marR="0" lvl="0" indent="0" algn="l" defTabSz="1214413" rtl="0" eaLnBrk="1" fontAlgn="base" latinLnBrk="0" hangingPunct="1">
              <a:lnSpc>
                <a:spcPct val="100000"/>
              </a:lnSpc>
              <a:spcBef>
                <a:spcPct val="0"/>
              </a:spcBef>
              <a:spcAft>
                <a:spcPct val="0"/>
              </a:spcAft>
              <a:buClrTx/>
              <a:buSzTx/>
              <a:buFontTx/>
              <a:buNone/>
              <a:tabLst/>
              <a:defRPr/>
            </a:pPr>
            <a:endParaRPr kumimoji="0" lang="en-US" altLang="en-US" sz="1865" b="0" i="0" u="none" strike="noStrike" kern="1200" cap="none" spc="0" normalizeH="0" baseline="0" noProof="0" dirty="0">
              <a:ln>
                <a:noFill/>
              </a:ln>
              <a:solidFill>
                <a:prstClr val="black"/>
              </a:solidFill>
              <a:effectLst/>
              <a:uLnTx/>
              <a:uFillTx/>
              <a:latin typeface="Century Gothic" panose="020B0502020202020204" pitchFamily="34" charset="0"/>
              <a:ea typeface="MS PGothic" panose="020B0600070205080204" pitchFamily="34" charset="-128"/>
              <a:cs typeface="Helvetica" panose="020B0604020202020204" pitchFamily="34" charset="0"/>
            </a:endParaRPr>
          </a:p>
        </p:txBody>
      </p:sp>
      <p:sp>
        <p:nvSpPr>
          <p:cNvPr id="3" name="Slide Number Placeholder 2"/>
          <p:cNvSpPr>
            <a:spLocks noGrp="1"/>
          </p:cNvSpPr>
          <p:nvPr>
            <p:ph type="sldNum" sz="quarter" idx="4"/>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EA29C5C-62E3-4B6B-88E3-9EBB33F6C858}" type="slidenum">
              <a:rPr kumimoji="0" lang="en-US" sz="1200" b="0" i="0" u="none" strike="noStrike" kern="1200" cap="none" spc="0" normalizeH="0" baseline="0" noProof="0" smtClean="0">
                <a:ln>
                  <a:noFill/>
                </a:ln>
                <a:solidFill>
                  <a:prstClr val="black">
                    <a:tint val="75000"/>
                  </a:prst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dirty="0">
              <a:ln>
                <a:noFill/>
              </a:ln>
              <a:solidFill>
                <a:prstClr val="black">
                  <a:tint val="75000"/>
                </a:prstClr>
              </a:solidFill>
              <a:effectLst/>
              <a:uLnTx/>
              <a:uFillTx/>
              <a:latin typeface="Arial" charset="0"/>
              <a:ea typeface="+mn-ea"/>
              <a:cs typeface="Arial" charset="0"/>
            </a:endParaRPr>
          </a:p>
        </p:txBody>
      </p:sp>
    </p:spTree>
    <p:extLst>
      <p:ext uri="{BB962C8B-B14F-4D97-AF65-F5344CB8AC3E}">
        <p14:creationId xmlns:p14="http://schemas.microsoft.com/office/powerpoint/2010/main" val="5253451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94963" y="205346"/>
            <a:ext cx="5238935" cy="461665"/>
          </a:xfrm>
          <a:prstGeom prst="rect">
            <a:avLst/>
          </a:prstGeom>
          <a:noFill/>
        </p:spPr>
        <p:txBody>
          <a:bodyPr wrap="none" rtlCol="0">
            <a:spAutoFit/>
          </a:bodyPr>
          <a:lstStyle/>
          <a:p>
            <a:pPr algn="ctr" defTabSz="877956"/>
            <a:r>
              <a:rPr lang="en-US" sz="2400" b="1" dirty="0">
                <a:latin typeface="Century Gothic" pitchFamily="34" charset="0"/>
              </a:rPr>
              <a:t>Initial Coin Offering &amp; </a:t>
            </a:r>
            <a:r>
              <a:rPr lang="en-US" sz="2400" b="1" dirty="0" smtClean="0">
                <a:latin typeface="Century Gothic" pitchFamily="34" charset="0"/>
              </a:rPr>
              <a:t>Consortium</a:t>
            </a:r>
            <a:endParaRPr lang="en-US" sz="2400" b="1" dirty="0">
              <a:latin typeface="Century Gothic" pitchFamily="34" charset="0"/>
            </a:endParaRPr>
          </a:p>
        </p:txBody>
      </p:sp>
      <p:cxnSp>
        <p:nvCxnSpPr>
          <p:cNvPr id="4" name="Straight Connector 3"/>
          <p:cNvCxnSpPr>
            <a:cxnSpLocks/>
          </p:cNvCxnSpPr>
          <p:nvPr/>
        </p:nvCxnSpPr>
        <p:spPr>
          <a:xfrm>
            <a:off x="6014431" y="1376680"/>
            <a:ext cx="0" cy="4940938"/>
          </a:xfrm>
          <a:prstGeom prst="line">
            <a:avLst/>
          </a:prstGeom>
          <a:noFill/>
          <a:ln w="28575" cap="flat" cmpd="sng" algn="ctr">
            <a:solidFill>
              <a:schemeClr val="accent1">
                <a:lumMod val="75000"/>
              </a:schemeClr>
            </a:solidFill>
            <a:prstDash val="sysDash"/>
          </a:ln>
          <a:effectLst/>
        </p:spPr>
      </p:cxn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857" y="1373477"/>
            <a:ext cx="4967315" cy="2289621"/>
          </a:xfrm>
          <a:prstGeom prst="rect">
            <a:avLst/>
          </a:prstGeom>
          <a:ln>
            <a:noFill/>
          </a:ln>
          <a:effectLst>
            <a:outerShdw blurRad="292100" dist="139700" dir="2700000" algn="tl" rotWithShape="0">
              <a:srgbClr val="333333">
                <a:alpha val="65000"/>
              </a:srgbClr>
            </a:outerShdw>
          </a:effectLst>
        </p:spPr>
      </p:pic>
      <p:sp>
        <p:nvSpPr>
          <p:cNvPr id="7" name="Rectangle 6"/>
          <p:cNvSpPr/>
          <p:nvPr/>
        </p:nvSpPr>
        <p:spPr>
          <a:xfrm>
            <a:off x="5642" y="4421584"/>
            <a:ext cx="6008791" cy="1814984"/>
          </a:xfrm>
          <a:prstGeom prst="rect">
            <a:avLst/>
          </a:prstGeom>
        </p:spPr>
        <p:txBody>
          <a:bodyPr wrap="square">
            <a:spAutoFit/>
          </a:bodyPr>
          <a:lstStyle/>
          <a:p>
            <a:pPr marL="228389" indent="-228389" algn="just">
              <a:buClr>
                <a:schemeClr val="bg2"/>
              </a:buClr>
              <a:buFont typeface="Arial" panose="020B0604020202020204" pitchFamily="34" charset="0"/>
              <a:buChar char="•"/>
            </a:pPr>
            <a:r>
              <a:rPr lang="en-US" sz="1599" dirty="0">
                <a:latin typeface="Century Gothic" panose="020B0502020202020204" pitchFamily="34" charset="0"/>
              </a:rPr>
              <a:t>Initial coin offering (ICO) is an unregulated means of crowdfunding via use of cryptocurrency, which can be a source of capital for startup companies.</a:t>
            </a:r>
          </a:p>
          <a:p>
            <a:pPr marL="228389" indent="-228389" algn="just">
              <a:buClr>
                <a:schemeClr val="bg2"/>
              </a:buClr>
              <a:buFont typeface="Arial" panose="020B0604020202020204" pitchFamily="34" charset="0"/>
              <a:buChar char="•"/>
            </a:pPr>
            <a:endParaRPr lang="en-US" sz="1599" dirty="0">
              <a:latin typeface="Century Gothic" panose="020B0502020202020204" pitchFamily="34" charset="0"/>
            </a:endParaRPr>
          </a:p>
          <a:p>
            <a:pPr marL="228389" indent="-228389" algn="just">
              <a:buClr>
                <a:schemeClr val="bg2"/>
              </a:buClr>
              <a:buFont typeface="Arial" panose="020B0604020202020204" pitchFamily="34" charset="0"/>
              <a:buChar char="•"/>
            </a:pPr>
            <a:r>
              <a:rPr lang="en-US" sz="1599" dirty="0">
                <a:latin typeface="Century Gothic" panose="020B0502020202020204" pitchFamily="34" charset="0"/>
              </a:rPr>
              <a:t>In an ICO a percentage of the newly issued cryptocurrency is sold to investors in exchange for legal tender or other cryptocurrencies such as Bitcoin. </a:t>
            </a:r>
          </a:p>
        </p:txBody>
      </p:sp>
      <p:sp>
        <p:nvSpPr>
          <p:cNvPr id="8" name="TextBox 7"/>
          <p:cNvSpPr txBox="1"/>
          <p:nvPr/>
        </p:nvSpPr>
        <p:spPr>
          <a:xfrm>
            <a:off x="716434" y="3847150"/>
            <a:ext cx="4587207" cy="28700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sz="1865" dirty="0">
                <a:latin typeface="Century Gothic" panose="020B0502020202020204" pitchFamily="34" charset="0"/>
              </a:rPr>
              <a:t>InChain ICO For Insurance Platform</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0329" y="1866536"/>
            <a:ext cx="5281635" cy="39612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TextBox 10"/>
          <p:cNvSpPr txBox="1"/>
          <p:nvPr/>
        </p:nvSpPr>
        <p:spPr>
          <a:xfrm>
            <a:off x="1798441" y="902431"/>
            <a:ext cx="2423187" cy="246093"/>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sz="1599" b="1" dirty="0">
                <a:solidFill>
                  <a:schemeClr val="bg2"/>
                </a:solidFill>
                <a:latin typeface="Century Gothic" panose="020B0502020202020204" pitchFamily="34" charset="0"/>
              </a:rPr>
              <a:t>ICO</a:t>
            </a:r>
          </a:p>
        </p:txBody>
      </p:sp>
      <p:sp>
        <p:nvSpPr>
          <p:cNvPr id="12" name="TextBox 11"/>
          <p:cNvSpPr txBox="1"/>
          <p:nvPr/>
        </p:nvSpPr>
        <p:spPr>
          <a:xfrm>
            <a:off x="7889553" y="900060"/>
            <a:ext cx="2423187" cy="246093"/>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sz="1599" b="1" dirty="0" smtClean="0">
                <a:solidFill>
                  <a:schemeClr val="bg2"/>
                </a:solidFill>
                <a:latin typeface="Century Gothic" panose="020B0502020202020204" pitchFamily="34" charset="0"/>
              </a:rPr>
              <a:t>Consortium</a:t>
            </a:r>
            <a:endParaRPr lang="en-US" sz="1599" b="1" dirty="0">
              <a:solidFill>
                <a:schemeClr val="bg2"/>
              </a:solidFill>
              <a:latin typeface="Century Gothic" panose="020B0502020202020204" pitchFamily="34" charset="0"/>
            </a:endParaRPr>
          </a:p>
        </p:txBody>
      </p:sp>
      <p:pic>
        <p:nvPicPr>
          <p:cNvPr id="15" name="Picture 11" descr="Mahindra Logo.png"/>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bwMode="gray">
          <a:xfrm>
            <a:off x="10700711" y="269861"/>
            <a:ext cx="1203599" cy="332636"/>
          </a:xfrm>
          <a:prstGeom prst="rect">
            <a:avLst/>
          </a:prstGeom>
          <a:noFill/>
          <a:ln w="9525">
            <a:noFill/>
            <a:miter lim="800000"/>
            <a:headEnd/>
            <a:tailEnd/>
          </a:ln>
        </p:spPr>
      </p:pic>
    </p:spTree>
    <p:extLst>
      <p:ext uri="{BB962C8B-B14F-4D97-AF65-F5344CB8AC3E}">
        <p14:creationId xmlns:p14="http://schemas.microsoft.com/office/powerpoint/2010/main" val="570453480"/>
      </p:ext>
    </p:extLst>
  </p:cSld>
  <p:clrMapOvr>
    <a:masterClrMapping/>
  </p:clrMapOvr>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1999917724"/>
              </p:ext>
            </p:extLst>
          </p:nvPr>
        </p:nvGraphicFramePr>
        <p:xfrm>
          <a:off x="6092175" y="1237063"/>
          <a:ext cx="5732567" cy="47636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2951398" y="186772"/>
            <a:ext cx="5913798" cy="461345"/>
          </a:xfrm>
          <a:prstGeom prst="rect">
            <a:avLst/>
          </a:prstGeom>
          <a:noFill/>
        </p:spPr>
        <p:txBody>
          <a:bodyPr wrap="none" rtlCol="0">
            <a:spAutoFit/>
          </a:bodyPr>
          <a:lstStyle/>
          <a:p>
            <a:pPr algn="ctr" defTabSz="877956"/>
            <a:r>
              <a:rPr lang="en-US" sz="2398" b="1" dirty="0">
                <a:latin typeface="Century Gothic" pitchFamily="34" charset="0"/>
              </a:rPr>
              <a:t>Problems Blockchain Would NOT Solve</a:t>
            </a:r>
          </a:p>
        </p:txBody>
      </p:sp>
      <p:grpSp>
        <p:nvGrpSpPr>
          <p:cNvPr id="4" name="Group 3"/>
          <p:cNvGrpSpPr/>
          <p:nvPr/>
        </p:nvGrpSpPr>
        <p:grpSpPr>
          <a:xfrm>
            <a:off x="979027" y="1285975"/>
            <a:ext cx="3483349" cy="4763681"/>
            <a:chOff x="203200" y="1241728"/>
            <a:chExt cx="4673600" cy="5091926"/>
          </a:xfrm>
          <a:effectLst>
            <a:outerShdw blurRad="50800" dist="38100" dir="2700000" algn="tl" rotWithShape="0">
              <a:prstClr val="black">
                <a:alpha val="40000"/>
              </a:prstClr>
            </a:outerShdw>
          </a:effectLst>
        </p:grpSpPr>
        <p:grpSp>
          <p:nvGrpSpPr>
            <p:cNvPr id="5" name="Group 4"/>
            <p:cNvGrpSpPr/>
            <p:nvPr/>
          </p:nvGrpSpPr>
          <p:grpSpPr>
            <a:xfrm>
              <a:off x="203200" y="1241728"/>
              <a:ext cx="4673600" cy="5091926"/>
              <a:chOff x="1927860" y="1032510"/>
              <a:chExt cx="4843330" cy="5276850"/>
            </a:xfrm>
          </p:grpSpPr>
          <p:sp>
            <p:nvSpPr>
              <p:cNvPr id="7" name="Oval 6"/>
              <p:cNvSpPr/>
              <p:nvPr/>
            </p:nvSpPr>
            <p:spPr>
              <a:xfrm>
                <a:off x="2040665" y="5516880"/>
                <a:ext cx="4617720" cy="792480"/>
              </a:xfrm>
              <a:prstGeom prst="ellipse">
                <a:avLst/>
              </a:prstGeom>
              <a:solidFill>
                <a:srgbClr val="747678"/>
              </a:solidFill>
              <a:ln w="25400" cap="flat" cmpd="sng" algn="ctr">
                <a:noFill/>
                <a:prstDash val="solid"/>
              </a:ln>
              <a:effectLst/>
            </p:spPr>
            <p:txBody>
              <a:bodyPr rtlCol="0" anchor="ctr"/>
              <a:lstStyle/>
              <a:p>
                <a:pPr algn="ctr" defTabSz="877956">
                  <a:defRPr/>
                </a:pPr>
                <a:endParaRPr lang="en-US" sz="999" kern="0" dirty="0">
                  <a:solidFill>
                    <a:prstClr val="white"/>
                  </a:solidFill>
                  <a:latin typeface="Century Gothic" panose="020B0502020202020204" pitchFamily="34" charset="0"/>
                </a:endParaRPr>
              </a:p>
            </p:txBody>
          </p:sp>
          <p:grpSp>
            <p:nvGrpSpPr>
              <p:cNvPr id="8" name="Group 7"/>
              <p:cNvGrpSpPr/>
              <p:nvPr/>
            </p:nvGrpSpPr>
            <p:grpSpPr>
              <a:xfrm>
                <a:off x="1927860" y="1032510"/>
                <a:ext cx="4843330" cy="5189141"/>
                <a:chOff x="1927860" y="1032510"/>
                <a:chExt cx="4843330" cy="5189141"/>
              </a:xfrm>
            </p:grpSpPr>
            <p:grpSp>
              <p:nvGrpSpPr>
                <p:cNvPr id="9" name="Group 8"/>
                <p:cNvGrpSpPr/>
                <p:nvPr/>
              </p:nvGrpSpPr>
              <p:grpSpPr>
                <a:xfrm>
                  <a:off x="2860052" y="4441851"/>
                  <a:ext cx="2986873" cy="1779800"/>
                  <a:chOff x="2860994" y="4441851"/>
                  <a:chExt cx="2986873" cy="1779800"/>
                </a:xfrm>
              </p:grpSpPr>
              <p:sp>
                <p:nvSpPr>
                  <p:cNvPr id="13" name="Rectangle 6"/>
                  <p:cNvSpPr/>
                  <p:nvPr/>
                </p:nvSpPr>
                <p:spPr>
                  <a:xfrm rot="1200000">
                    <a:off x="2860994" y="4441851"/>
                    <a:ext cx="253407" cy="1779800"/>
                  </a:xfrm>
                  <a:custGeom>
                    <a:avLst/>
                    <a:gdLst>
                      <a:gd name="connsiteX0" fmla="*/ 0 w 281820"/>
                      <a:gd name="connsiteY0" fmla="*/ 0 h 1880076"/>
                      <a:gd name="connsiteX1" fmla="*/ 281820 w 281820"/>
                      <a:gd name="connsiteY1" fmla="*/ 0 h 1880076"/>
                      <a:gd name="connsiteX2" fmla="*/ 281820 w 281820"/>
                      <a:gd name="connsiteY2" fmla="*/ 1880076 h 1880076"/>
                      <a:gd name="connsiteX3" fmla="*/ 0 w 281820"/>
                      <a:gd name="connsiteY3" fmla="*/ 1880076 h 1880076"/>
                      <a:gd name="connsiteX4" fmla="*/ 0 w 281820"/>
                      <a:gd name="connsiteY4" fmla="*/ 0 h 1880076"/>
                      <a:gd name="connsiteX0" fmla="*/ 0 w 281820"/>
                      <a:gd name="connsiteY0" fmla="*/ 0 h 1970404"/>
                      <a:gd name="connsiteX1" fmla="*/ 281820 w 281820"/>
                      <a:gd name="connsiteY1" fmla="*/ 0 h 1970404"/>
                      <a:gd name="connsiteX2" fmla="*/ 281820 w 281820"/>
                      <a:gd name="connsiteY2" fmla="*/ 1880076 h 1970404"/>
                      <a:gd name="connsiteX3" fmla="*/ 2468 w 281820"/>
                      <a:gd name="connsiteY3" fmla="*/ 1970404 h 1970404"/>
                      <a:gd name="connsiteX4" fmla="*/ 0 w 281820"/>
                      <a:gd name="connsiteY4" fmla="*/ 0 h 1970404"/>
                      <a:gd name="connsiteX0" fmla="*/ 0 w 281820"/>
                      <a:gd name="connsiteY0" fmla="*/ 0 h 1979355"/>
                      <a:gd name="connsiteX1" fmla="*/ 281820 w 281820"/>
                      <a:gd name="connsiteY1" fmla="*/ 0 h 1979355"/>
                      <a:gd name="connsiteX2" fmla="*/ 281820 w 281820"/>
                      <a:gd name="connsiteY2" fmla="*/ 1880076 h 1979355"/>
                      <a:gd name="connsiteX3" fmla="*/ 5726 w 281820"/>
                      <a:gd name="connsiteY3" fmla="*/ 1979355 h 1979355"/>
                      <a:gd name="connsiteX4" fmla="*/ 0 w 281820"/>
                      <a:gd name="connsiteY4" fmla="*/ 0 h 1979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20" h="1979355">
                        <a:moveTo>
                          <a:pt x="0" y="0"/>
                        </a:moveTo>
                        <a:lnTo>
                          <a:pt x="281820" y="0"/>
                        </a:lnTo>
                        <a:lnTo>
                          <a:pt x="281820" y="1880076"/>
                        </a:lnTo>
                        <a:lnTo>
                          <a:pt x="5726" y="1979355"/>
                        </a:lnTo>
                        <a:cubicBezTo>
                          <a:pt x="4903" y="1322554"/>
                          <a:pt x="823" y="656801"/>
                          <a:pt x="0" y="0"/>
                        </a:cubicBezTo>
                        <a:close/>
                      </a:path>
                    </a:pathLst>
                  </a:custGeom>
                  <a:solidFill>
                    <a:srgbClr val="97989A"/>
                  </a:solidFill>
                  <a:ln w="25400" cap="flat" cmpd="sng" algn="ctr">
                    <a:noFill/>
                    <a:prstDash val="solid"/>
                  </a:ln>
                  <a:effectLst/>
                </p:spPr>
                <p:txBody>
                  <a:bodyPr rtlCol="0" anchor="ctr"/>
                  <a:lstStyle/>
                  <a:p>
                    <a:pPr algn="ctr" defTabSz="877956">
                      <a:defRPr/>
                    </a:pPr>
                    <a:endParaRPr lang="en-US" sz="999" kern="0" dirty="0">
                      <a:solidFill>
                        <a:prstClr val="white"/>
                      </a:solidFill>
                      <a:latin typeface="Century Gothic" panose="020B0502020202020204" pitchFamily="34" charset="0"/>
                    </a:endParaRPr>
                  </a:p>
                </p:txBody>
              </p:sp>
              <p:sp>
                <p:nvSpPr>
                  <p:cNvPr id="14" name="Rectangle 7"/>
                  <p:cNvSpPr/>
                  <p:nvPr/>
                </p:nvSpPr>
                <p:spPr>
                  <a:xfrm rot="20400000" flipH="1">
                    <a:off x="5594460" y="4443708"/>
                    <a:ext cx="253407" cy="1740397"/>
                  </a:xfrm>
                  <a:custGeom>
                    <a:avLst/>
                    <a:gdLst>
                      <a:gd name="connsiteX0" fmla="*/ 0 w 281820"/>
                      <a:gd name="connsiteY0" fmla="*/ 0 h 1832389"/>
                      <a:gd name="connsiteX1" fmla="*/ 281820 w 281820"/>
                      <a:gd name="connsiteY1" fmla="*/ 0 h 1832389"/>
                      <a:gd name="connsiteX2" fmla="*/ 281820 w 281820"/>
                      <a:gd name="connsiteY2" fmla="*/ 1832389 h 1832389"/>
                      <a:gd name="connsiteX3" fmla="*/ 0 w 281820"/>
                      <a:gd name="connsiteY3" fmla="*/ 1832389 h 1832389"/>
                      <a:gd name="connsiteX4" fmla="*/ 0 w 281820"/>
                      <a:gd name="connsiteY4" fmla="*/ 0 h 1832389"/>
                      <a:gd name="connsiteX0" fmla="*/ 0 w 281820"/>
                      <a:gd name="connsiteY0" fmla="*/ 0 h 1938586"/>
                      <a:gd name="connsiteX1" fmla="*/ 281820 w 281820"/>
                      <a:gd name="connsiteY1" fmla="*/ 0 h 1938586"/>
                      <a:gd name="connsiteX2" fmla="*/ 281820 w 281820"/>
                      <a:gd name="connsiteY2" fmla="*/ 1832389 h 1938586"/>
                      <a:gd name="connsiteX3" fmla="*/ 642 w 281820"/>
                      <a:gd name="connsiteY3" fmla="*/ 1938586 h 1938586"/>
                      <a:gd name="connsiteX4" fmla="*/ 0 w 281820"/>
                      <a:gd name="connsiteY4" fmla="*/ 0 h 1938586"/>
                      <a:gd name="connsiteX0" fmla="*/ 0 w 281820"/>
                      <a:gd name="connsiteY0" fmla="*/ 0 h 1935534"/>
                      <a:gd name="connsiteX1" fmla="*/ 281820 w 281820"/>
                      <a:gd name="connsiteY1" fmla="*/ 0 h 1935534"/>
                      <a:gd name="connsiteX2" fmla="*/ 281820 w 281820"/>
                      <a:gd name="connsiteY2" fmla="*/ 1832389 h 1935534"/>
                      <a:gd name="connsiteX3" fmla="*/ 2065 w 281820"/>
                      <a:gd name="connsiteY3" fmla="*/ 1935534 h 1935534"/>
                      <a:gd name="connsiteX4" fmla="*/ 0 w 281820"/>
                      <a:gd name="connsiteY4" fmla="*/ 0 h 1935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20" h="1935534">
                        <a:moveTo>
                          <a:pt x="0" y="0"/>
                        </a:moveTo>
                        <a:lnTo>
                          <a:pt x="281820" y="0"/>
                        </a:lnTo>
                        <a:lnTo>
                          <a:pt x="281820" y="1832389"/>
                        </a:lnTo>
                        <a:lnTo>
                          <a:pt x="2065" y="1935534"/>
                        </a:lnTo>
                        <a:cubicBezTo>
                          <a:pt x="1377" y="1290356"/>
                          <a:pt x="688" y="645178"/>
                          <a:pt x="0" y="0"/>
                        </a:cubicBezTo>
                        <a:close/>
                      </a:path>
                    </a:pathLst>
                  </a:custGeom>
                  <a:solidFill>
                    <a:srgbClr val="97989A"/>
                  </a:solidFill>
                  <a:ln w="25400" cap="flat" cmpd="sng" algn="ctr">
                    <a:noFill/>
                    <a:prstDash val="solid"/>
                  </a:ln>
                  <a:effectLst/>
                </p:spPr>
                <p:txBody>
                  <a:bodyPr rtlCol="0" anchor="ctr"/>
                  <a:lstStyle/>
                  <a:p>
                    <a:pPr algn="ctr" defTabSz="877956">
                      <a:defRPr/>
                    </a:pPr>
                    <a:endParaRPr lang="en-US" sz="999" kern="0" dirty="0">
                      <a:solidFill>
                        <a:prstClr val="white"/>
                      </a:solidFill>
                      <a:latin typeface="Century Gothic" panose="020B0502020202020204" pitchFamily="34" charset="0"/>
                    </a:endParaRPr>
                  </a:p>
                </p:txBody>
              </p:sp>
              <p:sp>
                <p:nvSpPr>
                  <p:cNvPr id="15" name="Rectangle 14"/>
                  <p:cNvSpPr/>
                  <p:nvPr/>
                </p:nvSpPr>
                <p:spPr>
                  <a:xfrm>
                    <a:off x="4208675" y="4557677"/>
                    <a:ext cx="260455" cy="1119223"/>
                  </a:xfrm>
                  <a:prstGeom prst="rect">
                    <a:avLst/>
                  </a:prstGeom>
                  <a:solidFill>
                    <a:srgbClr val="97989A"/>
                  </a:solidFill>
                  <a:ln w="25400" cap="flat" cmpd="sng" algn="ctr">
                    <a:noFill/>
                    <a:prstDash val="solid"/>
                  </a:ln>
                  <a:effectLst/>
                </p:spPr>
                <p:txBody>
                  <a:bodyPr rtlCol="0" anchor="ctr"/>
                  <a:lstStyle/>
                  <a:p>
                    <a:pPr algn="ctr" defTabSz="877956">
                      <a:defRPr/>
                    </a:pPr>
                    <a:endParaRPr lang="en-US" sz="999" kern="0" dirty="0">
                      <a:solidFill>
                        <a:prstClr val="white"/>
                      </a:solidFill>
                      <a:latin typeface="Century Gothic" panose="020B0502020202020204" pitchFamily="34" charset="0"/>
                    </a:endParaRPr>
                  </a:p>
                </p:txBody>
              </p:sp>
            </p:grpSp>
            <p:grpSp>
              <p:nvGrpSpPr>
                <p:cNvPr id="10" name="Group 9"/>
                <p:cNvGrpSpPr/>
                <p:nvPr/>
              </p:nvGrpSpPr>
              <p:grpSpPr>
                <a:xfrm>
                  <a:off x="1927860" y="1032510"/>
                  <a:ext cx="4843330" cy="3539490"/>
                  <a:chOff x="1927860" y="1032510"/>
                  <a:chExt cx="4843330" cy="3539490"/>
                </a:xfrm>
              </p:grpSpPr>
              <p:sp>
                <p:nvSpPr>
                  <p:cNvPr id="11" name="Frame 10"/>
                  <p:cNvSpPr/>
                  <p:nvPr/>
                </p:nvSpPr>
                <p:spPr>
                  <a:xfrm>
                    <a:off x="1927860" y="1032510"/>
                    <a:ext cx="4843330" cy="3539490"/>
                  </a:xfrm>
                  <a:prstGeom prst="frame">
                    <a:avLst>
                      <a:gd name="adj1" fmla="val 7426"/>
                    </a:avLst>
                  </a:prstGeom>
                  <a:solidFill>
                    <a:srgbClr val="F3901D">
                      <a:lumMod val="75000"/>
                    </a:srgbClr>
                  </a:solidFill>
                  <a:ln w="25400" cap="flat" cmpd="sng" algn="ctr">
                    <a:noFill/>
                    <a:prstDash val="solid"/>
                  </a:ln>
                  <a:effectLst/>
                </p:spPr>
                <p:txBody>
                  <a:bodyPr rtlCol="0" anchor="ctr"/>
                  <a:lstStyle/>
                  <a:p>
                    <a:pPr algn="ctr" defTabSz="877956">
                      <a:defRPr/>
                    </a:pPr>
                    <a:endParaRPr lang="en-US" sz="999" kern="0" dirty="0">
                      <a:solidFill>
                        <a:prstClr val="black"/>
                      </a:solidFill>
                      <a:latin typeface="Century Gothic" panose="020B0502020202020204" pitchFamily="34" charset="0"/>
                    </a:endParaRPr>
                  </a:p>
                </p:txBody>
              </p:sp>
              <p:sp>
                <p:nvSpPr>
                  <p:cNvPr id="12" name="Rectangle 11"/>
                  <p:cNvSpPr/>
                  <p:nvPr/>
                </p:nvSpPr>
                <p:spPr>
                  <a:xfrm>
                    <a:off x="2130855" y="1253506"/>
                    <a:ext cx="4437525" cy="3100638"/>
                  </a:xfrm>
                  <a:prstGeom prst="rect">
                    <a:avLst/>
                  </a:prstGeom>
                  <a:solidFill>
                    <a:srgbClr val="FDBC5F">
                      <a:lumMod val="40000"/>
                      <a:lumOff val="60000"/>
                    </a:srgbClr>
                  </a:solidFill>
                  <a:ln w="25400" cap="flat" cmpd="sng" algn="ctr">
                    <a:noFill/>
                    <a:prstDash val="solid"/>
                  </a:ln>
                  <a:effectLst/>
                </p:spPr>
                <p:txBody>
                  <a:bodyPr rtlCol="0" anchor="ctr"/>
                  <a:lstStyle/>
                  <a:p>
                    <a:pPr algn="ctr" defTabSz="877956">
                      <a:defRPr/>
                    </a:pPr>
                    <a:endParaRPr lang="en-US" sz="999" kern="0" dirty="0">
                      <a:solidFill>
                        <a:prstClr val="white"/>
                      </a:solidFill>
                      <a:latin typeface="Century Gothic" panose="020B0502020202020204" pitchFamily="34" charset="0"/>
                    </a:endParaRPr>
                  </a:p>
                </p:txBody>
              </p:sp>
            </p:grpSp>
          </p:grpSp>
        </p:grpSp>
        <p:sp>
          <p:nvSpPr>
            <p:cNvPr id="6" name="Rectangle 5"/>
            <p:cNvSpPr/>
            <p:nvPr/>
          </p:nvSpPr>
          <p:spPr>
            <a:xfrm>
              <a:off x="529049" y="3103977"/>
              <a:ext cx="3962669" cy="975164"/>
            </a:xfrm>
            <a:prstGeom prst="rect">
              <a:avLst/>
            </a:prstGeom>
          </p:spPr>
          <p:txBody>
            <a:bodyPr wrap="square">
              <a:spAutoFit/>
            </a:bodyPr>
            <a:lstStyle/>
            <a:p>
              <a:pPr algn="ctr" defTabSz="877956">
                <a:defRPr/>
              </a:pPr>
              <a:r>
                <a:rPr lang="en-US" sz="1332" b="1" i="1" kern="0" dirty="0">
                  <a:solidFill>
                    <a:srgbClr val="7C3520">
                      <a:lumMod val="50000"/>
                    </a:srgbClr>
                  </a:solidFill>
                  <a:latin typeface="Century Gothic" panose="020B0502020202020204" pitchFamily="34" charset="0"/>
                  <a:cs typeface="Adobe Devanagari" panose="02040503050201020203" pitchFamily="18" charset="0"/>
                </a:rPr>
                <a:t>While Blockchain is seen as  technology that would solve a number of business problems, it has its own limitations as well !</a:t>
              </a:r>
            </a:p>
          </p:txBody>
        </p:sp>
      </p:grpSp>
      <p:cxnSp>
        <p:nvCxnSpPr>
          <p:cNvPr id="16" name="Straight Connector 15"/>
          <p:cNvCxnSpPr>
            <a:cxnSpLocks/>
          </p:cNvCxnSpPr>
          <p:nvPr/>
        </p:nvCxnSpPr>
        <p:spPr>
          <a:xfrm>
            <a:off x="6092173" y="1285972"/>
            <a:ext cx="0" cy="4940938"/>
          </a:xfrm>
          <a:prstGeom prst="line">
            <a:avLst/>
          </a:prstGeom>
          <a:noFill/>
          <a:ln w="28575" cap="flat" cmpd="sng" algn="ctr">
            <a:solidFill>
              <a:schemeClr val="accent1">
                <a:lumMod val="75000"/>
              </a:schemeClr>
            </a:solidFill>
            <a:prstDash val="sysDash"/>
          </a:ln>
          <a:effectLst/>
        </p:spPr>
      </p:cxnSp>
      <p:grpSp>
        <p:nvGrpSpPr>
          <p:cNvPr id="17" name="Group 16"/>
          <p:cNvGrpSpPr/>
          <p:nvPr/>
        </p:nvGrpSpPr>
        <p:grpSpPr>
          <a:xfrm>
            <a:off x="7945153" y="875813"/>
            <a:ext cx="2621855" cy="338426"/>
            <a:chOff x="5184917" y="2024535"/>
            <a:chExt cx="3077830" cy="451233"/>
          </a:xfrm>
        </p:grpSpPr>
        <p:cxnSp>
          <p:nvCxnSpPr>
            <p:cNvPr id="18" name="Straight Connector 17"/>
            <p:cNvCxnSpPr/>
            <p:nvPr/>
          </p:nvCxnSpPr>
          <p:spPr>
            <a:xfrm flipH="1">
              <a:off x="5184917" y="2441169"/>
              <a:ext cx="3077830" cy="0"/>
            </a:xfrm>
            <a:prstGeom prst="line">
              <a:avLst/>
            </a:prstGeom>
            <a:noFill/>
            <a:ln w="9525" cap="flat" cmpd="sng" algn="ctr">
              <a:solidFill>
                <a:srgbClr val="E31837">
                  <a:lumMod val="65000"/>
                </a:srgbClr>
              </a:solidFill>
              <a:prstDash val="solid"/>
            </a:ln>
            <a:effectLst/>
          </p:spPr>
        </p:cxnSp>
        <p:sp>
          <p:nvSpPr>
            <p:cNvPr id="19" name="TextBox 18"/>
            <p:cNvSpPr txBox="1"/>
            <p:nvPr/>
          </p:nvSpPr>
          <p:spPr>
            <a:xfrm flipH="1">
              <a:off x="5289450" y="2024535"/>
              <a:ext cx="2508994" cy="451233"/>
            </a:xfrm>
            <a:prstGeom prst="rect">
              <a:avLst/>
            </a:prstGeom>
            <a:noFill/>
          </p:spPr>
          <p:txBody>
            <a:bodyPr wrap="square" rtlCol="0">
              <a:spAutoFit/>
            </a:bodyPr>
            <a:lstStyle/>
            <a:p>
              <a:pPr defTabSz="877956">
                <a:defRPr/>
              </a:pPr>
              <a:r>
                <a:rPr lang="en-US" sz="1599" b="1" kern="0" dirty="0">
                  <a:solidFill>
                    <a:schemeClr val="bg2"/>
                  </a:solidFill>
                  <a:latin typeface="Century Gothic" panose="020B0502020202020204" pitchFamily="34" charset="0"/>
                </a:rPr>
                <a:t>Blockchain is NOT: </a:t>
              </a:r>
            </a:p>
          </p:txBody>
        </p:sp>
      </p:grpSp>
      <p:sp>
        <p:nvSpPr>
          <p:cNvPr id="20" name="Freeform 193"/>
          <p:cNvSpPr>
            <a:spLocks/>
          </p:cNvSpPr>
          <p:nvPr/>
        </p:nvSpPr>
        <p:spPr bwMode="auto">
          <a:xfrm>
            <a:off x="2326185" y="1870630"/>
            <a:ext cx="772399" cy="772397"/>
          </a:xfrm>
          <a:custGeom>
            <a:avLst/>
            <a:gdLst/>
            <a:ahLst/>
            <a:cxnLst>
              <a:cxn ang="0">
                <a:pos x="3214" y="16014"/>
              </a:cxn>
              <a:cxn ang="0">
                <a:pos x="0" y="12797"/>
              </a:cxn>
              <a:cxn ang="0">
                <a:pos x="4800" y="8014"/>
              </a:cxn>
              <a:cxn ang="0">
                <a:pos x="0" y="3214"/>
              </a:cxn>
              <a:cxn ang="0">
                <a:pos x="3214" y="0"/>
              </a:cxn>
              <a:cxn ang="0">
                <a:pos x="8015" y="4800"/>
              </a:cxn>
              <a:cxn ang="0">
                <a:pos x="12815" y="0"/>
              </a:cxn>
              <a:cxn ang="0">
                <a:pos x="16029" y="3214"/>
              </a:cxn>
              <a:cxn ang="0">
                <a:pos x="11229" y="8014"/>
              </a:cxn>
              <a:cxn ang="0">
                <a:pos x="16029" y="12797"/>
              </a:cxn>
              <a:cxn ang="0">
                <a:pos x="12798" y="16014"/>
              </a:cxn>
              <a:cxn ang="0">
                <a:pos x="8015" y="11228"/>
              </a:cxn>
              <a:cxn ang="0">
                <a:pos x="3214" y="16014"/>
              </a:cxn>
            </a:cxnLst>
            <a:rect l="0" t="0" r="r" b="b"/>
            <a:pathLst>
              <a:path w="16029" h="16014">
                <a:moveTo>
                  <a:pt x="3214" y="16014"/>
                </a:moveTo>
                <a:lnTo>
                  <a:pt x="0" y="12797"/>
                </a:lnTo>
                <a:lnTo>
                  <a:pt x="4800" y="8014"/>
                </a:lnTo>
                <a:lnTo>
                  <a:pt x="0" y="3214"/>
                </a:lnTo>
                <a:lnTo>
                  <a:pt x="3214" y="0"/>
                </a:lnTo>
                <a:lnTo>
                  <a:pt x="8015" y="4800"/>
                </a:lnTo>
                <a:lnTo>
                  <a:pt x="12815" y="0"/>
                </a:lnTo>
                <a:lnTo>
                  <a:pt x="16029" y="3214"/>
                </a:lnTo>
                <a:lnTo>
                  <a:pt x="11229" y="8014"/>
                </a:lnTo>
                <a:lnTo>
                  <a:pt x="16029" y="12797"/>
                </a:lnTo>
                <a:lnTo>
                  <a:pt x="12798" y="16014"/>
                </a:lnTo>
                <a:lnTo>
                  <a:pt x="8015" y="11228"/>
                </a:lnTo>
                <a:lnTo>
                  <a:pt x="3214" y="16014"/>
                </a:lnTo>
                <a:close/>
              </a:path>
            </a:pathLst>
          </a:custGeom>
          <a:solidFill>
            <a:schemeClr val="bg2"/>
          </a:solidFill>
          <a:ln w="3175">
            <a:noFill/>
            <a:prstDash val="solid"/>
            <a:round/>
            <a:headEnd/>
            <a:tailEnd/>
          </a:ln>
        </p:spPr>
        <p:txBody>
          <a:bodyPr/>
          <a:lstStyle/>
          <a:p>
            <a:pPr defTabSz="877956"/>
            <a:endParaRPr lang="en-GB" sz="1698" dirty="0">
              <a:solidFill>
                <a:schemeClr val="bg2"/>
              </a:solidFill>
            </a:endParaRPr>
          </a:p>
        </p:txBody>
      </p:sp>
      <p:pic>
        <p:nvPicPr>
          <p:cNvPr id="21" name="Picture 11" descr="Mahindra Logo.png"/>
          <p:cNvPicPr>
            <a:picLocks noChangeAspect="1"/>
          </p:cNvPicPr>
          <p:nvPr/>
        </p:nvPicPr>
        <p:blipFill>
          <a:blip r:embed="rId7" cstate="email">
            <a:extLst>
              <a:ext uri="{28A0092B-C50C-407E-A947-70E740481C1C}">
                <a14:useLocalDpi xmlns:a14="http://schemas.microsoft.com/office/drawing/2010/main"/>
              </a:ext>
            </a:extLst>
          </a:blip>
          <a:srcRect/>
          <a:stretch>
            <a:fillRect/>
          </a:stretch>
        </p:blipFill>
        <p:spPr bwMode="gray">
          <a:xfrm>
            <a:off x="10700711" y="269861"/>
            <a:ext cx="1203599" cy="332636"/>
          </a:xfrm>
          <a:prstGeom prst="rect">
            <a:avLst/>
          </a:prstGeom>
          <a:noFill/>
          <a:ln w="9525">
            <a:noFill/>
            <a:miter lim="800000"/>
            <a:headEnd/>
            <a:tailEnd/>
          </a:ln>
        </p:spPr>
      </p:pic>
    </p:spTree>
    <p:extLst>
      <p:ext uri="{BB962C8B-B14F-4D97-AF65-F5344CB8AC3E}">
        <p14:creationId xmlns:p14="http://schemas.microsoft.com/office/powerpoint/2010/main" val="991805510"/>
      </p:ext>
    </p:extLst>
  </p:cSld>
  <p:clrMapOvr>
    <a:masterClrMapping/>
  </p:clrMapOvr>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229333" y="829000"/>
            <a:ext cx="5733333" cy="5200000"/>
          </a:xfrm>
          <a:prstGeom prst="rect">
            <a:avLst/>
          </a:prstGeom>
        </p:spPr>
      </p:pic>
    </p:spTree>
    <p:extLst>
      <p:ext uri="{BB962C8B-B14F-4D97-AF65-F5344CB8AC3E}">
        <p14:creationId xmlns:p14="http://schemas.microsoft.com/office/powerpoint/2010/main" val="726134380"/>
      </p:ext>
    </p:extLst>
  </p:cSld>
  <p:clrMapOvr>
    <a:masterClrMapping/>
  </p:clrMapOvr>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7186" y="139995"/>
            <a:ext cx="2837636" cy="461665"/>
          </a:xfrm>
          <a:prstGeom prst="rect">
            <a:avLst/>
          </a:prstGeom>
          <a:noFill/>
        </p:spPr>
        <p:txBody>
          <a:bodyPr wrap="none" rtlCol="0">
            <a:spAutoFit/>
          </a:bodyPr>
          <a:lstStyle/>
          <a:p>
            <a:pPr algn="ctr"/>
            <a:r>
              <a:rPr lang="en-US" sz="2400" b="1" dirty="0" smtClean="0">
                <a:latin typeface="Century Gothic" pitchFamily="34" charset="0"/>
              </a:rPr>
              <a:t>Why Blockchain ?</a:t>
            </a:r>
            <a:endParaRPr lang="en-US" sz="2400" b="1" dirty="0">
              <a:latin typeface="Century Gothic" pitchFamily="34" charset="0"/>
            </a:endParaRPr>
          </a:p>
        </p:txBody>
      </p:sp>
      <p:graphicFrame>
        <p:nvGraphicFramePr>
          <p:cNvPr id="4" name="Diagram 3"/>
          <p:cNvGraphicFramePr/>
          <p:nvPr>
            <p:extLst>
              <p:ext uri="{D42A27DB-BD31-4B8C-83A1-F6EECF244321}">
                <p14:modId xmlns:p14="http://schemas.microsoft.com/office/powerpoint/2010/main" val="2725514263"/>
              </p:ext>
            </p:extLst>
          </p:nvPr>
        </p:nvGraphicFramePr>
        <p:xfrm>
          <a:off x="341376" y="1487425"/>
          <a:ext cx="11277600" cy="44622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332341"/>
      </p:ext>
    </p:extLst>
  </p:cSld>
  <p:clrMapOvr>
    <a:masterClrMapping/>
  </p:clrMapOvr>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548" y="274111"/>
            <a:ext cx="11375019" cy="369332"/>
          </a:xfrm>
        </p:spPr>
        <p:txBody>
          <a:bodyPr/>
          <a:lstStyle/>
          <a:p>
            <a:pPr algn="ctr"/>
            <a:r>
              <a:rPr lang="en-US" sz="2400" dirty="0">
                <a:solidFill>
                  <a:schemeClr val="tx1"/>
                </a:solidFill>
                <a:latin typeface="Century Gothic" panose="020B0502020202020204" pitchFamily="34" charset="0"/>
              </a:rPr>
              <a:t>Key Components - Blockchain</a:t>
            </a:r>
          </a:p>
        </p:txBody>
      </p:sp>
      <p:sp>
        <p:nvSpPr>
          <p:cNvPr id="3" name="Text Placeholder 2"/>
          <p:cNvSpPr>
            <a:spLocks noGrp="1"/>
          </p:cNvSpPr>
          <p:nvPr>
            <p:ph type="body" sz="quarter" idx="10"/>
          </p:nvPr>
        </p:nvSpPr>
        <p:spPr>
          <a:xfrm>
            <a:off x="6699835" y="1978582"/>
            <a:ext cx="4937081" cy="1936749"/>
          </a:xfrm>
        </p:spPr>
        <p:txBody>
          <a:bodyPr/>
          <a:lstStyle/>
          <a:p>
            <a:r>
              <a:rPr lang="en-US" dirty="0" smtClean="0">
                <a:latin typeface="Century Gothic" panose="020B0502020202020204" pitchFamily="34" charset="0"/>
              </a:rPr>
              <a:t>Traditional Distributed Databases</a:t>
            </a:r>
          </a:p>
          <a:p>
            <a:pPr lvl="2"/>
            <a:r>
              <a:rPr lang="en-US" dirty="0" smtClean="0">
                <a:latin typeface="Century Gothic" panose="020B0502020202020204" pitchFamily="34" charset="0"/>
              </a:rPr>
              <a:t>Portions of data are distributed on network</a:t>
            </a:r>
          </a:p>
          <a:p>
            <a:pPr>
              <a:buFontTx/>
              <a:buChar char="-"/>
            </a:pPr>
            <a:endParaRPr lang="en-US" dirty="0">
              <a:latin typeface="Century Gothic" panose="020B0502020202020204" pitchFamily="34" charset="0"/>
            </a:endParaRPr>
          </a:p>
          <a:p>
            <a:r>
              <a:rPr lang="en-US" dirty="0" smtClean="0">
                <a:latin typeface="Century Gothic" panose="020B0502020202020204" pitchFamily="34" charset="0"/>
              </a:rPr>
              <a:t>Distributed Ledger Databases</a:t>
            </a:r>
          </a:p>
          <a:p>
            <a:pPr lvl="2"/>
            <a:r>
              <a:rPr lang="en-US" dirty="0">
                <a:latin typeface="Century Gothic" panose="020B0502020202020204" pitchFamily="34" charset="0"/>
              </a:rPr>
              <a:t>C</a:t>
            </a:r>
            <a:r>
              <a:rPr lang="en-US" dirty="0" smtClean="0">
                <a:latin typeface="Century Gothic" panose="020B0502020202020204" pitchFamily="34" charset="0"/>
              </a:rPr>
              <a:t>omplete ledger is distributed on network. </a:t>
            </a:r>
            <a:endParaRPr lang="en-US" dirty="0">
              <a:latin typeface="Century Gothic" panose="020B0502020202020204" pitchFamily="34" charset="0"/>
            </a:endParaRPr>
          </a:p>
        </p:txBody>
      </p:sp>
      <p:graphicFrame>
        <p:nvGraphicFramePr>
          <p:cNvPr id="4" name="Diagram 3"/>
          <p:cNvGraphicFramePr/>
          <p:nvPr>
            <p:extLst/>
          </p:nvPr>
        </p:nvGraphicFramePr>
        <p:xfrm>
          <a:off x="538549" y="2064136"/>
          <a:ext cx="6068763" cy="41920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p:cNvGrpSpPr/>
          <p:nvPr/>
        </p:nvGrpSpPr>
        <p:grpSpPr>
          <a:xfrm>
            <a:off x="5642" y="3899375"/>
            <a:ext cx="4770585" cy="2033654"/>
            <a:chOff x="-2142443" y="1223872"/>
            <a:chExt cx="3581252" cy="1526653"/>
          </a:xfrm>
        </p:grpSpPr>
        <p:sp>
          <p:nvSpPr>
            <p:cNvPr id="6" name="Rectangle 5"/>
            <p:cNvSpPr/>
            <p:nvPr/>
          </p:nvSpPr>
          <p:spPr>
            <a:xfrm>
              <a:off x="180184" y="1223872"/>
              <a:ext cx="1258625" cy="6992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7" name="Rectangle 6"/>
            <p:cNvSpPr/>
            <p:nvPr/>
          </p:nvSpPr>
          <p:spPr>
            <a:xfrm>
              <a:off x="-2142443" y="2051289"/>
              <a:ext cx="1258625" cy="69923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0904" tIns="60904" rIns="60904" bIns="60904" numCol="1" spcCol="1270" anchor="ctr" anchorCtr="0">
              <a:noAutofit/>
            </a:bodyPr>
            <a:lstStyle/>
            <a:p>
              <a:pPr algn="r" defTabSz="710542">
                <a:lnSpc>
                  <a:spcPct val="90000"/>
                </a:lnSpc>
                <a:spcBef>
                  <a:spcPct val="0"/>
                </a:spcBef>
                <a:spcAft>
                  <a:spcPct val="35000"/>
                </a:spcAft>
              </a:pPr>
              <a:r>
                <a:rPr lang="en-US" sz="1599" dirty="0">
                  <a:latin typeface="Century Gothic" panose="020B0502020202020204" pitchFamily="34" charset="0"/>
                </a:rPr>
                <a:t>Builds trust</a:t>
              </a:r>
            </a:p>
          </p:txBody>
        </p:sp>
      </p:grpSp>
      <p:grpSp>
        <p:nvGrpSpPr>
          <p:cNvPr id="8" name="Group 7"/>
          <p:cNvGrpSpPr/>
          <p:nvPr/>
        </p:nvGrpSpPr>
        <p:grpSpPr>
          <a:xfrm>
            <a:off x="5257695" y="3699764"/>
            <a:ext cx="1691193" cy="1254654"/>
            <a:chOff x="169240" y="981246"/>
            <a:chExt cx="1269569" cy="941862"/>
          </a:xfrm>
        </p:grpSpPr>
        <p:sp>
          <p:nvSpPr>
            <p:cNvPr id="9" name="Rectangle 8"/>
            <p:cNvSpPr/>
            <p:nvPr/>
          </p:nvSpPr>
          <p:spPr>
            <a:xfrm>
              <a:off x="180184" y="1223872"/>
              <a:ext cx="1258625" cy="6992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0" name="Rectangle 9"/>
            <p:cNvSpPr/>
            <p:nvPr/>
          </p:nvSpPr>
          <p:spPr>
            <a:xfrm>
              <a:off x="169240" y="981246"/>
              <a:ext cx="1258625" cy="69923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0904" tIns="60904" rIns="60904" bIns="60904" numCol="1" spcCol="1270" anchor="ctr" anchorCtr="0">
              <a:noAutofit/>
            </a:bodyPr>
            <a:lstStyle/>
            <a:p>
              <a:pPr defTabSz="710542">
                <a:lnSpc>
                  <a:spcPct val="90000"/>
                </a:lnSpc>
                <a:spcBef>
                  <a:spcPct val="0"/>
                </a:spcBef>
                <a:spcAft>
                  <a:spcPct val="35000"/>
                </a:spcAft>
              </a:pPr>
              <a:r>
                <a:rPr lang="en-US" sz="1599" dirty="0">
                  <a:latin typeface="Century Gothic" panose="020B0502020202020204" pitchFamily="34" charset="0"/>
                </a:rPr>
                <a:t>Secure</a:t>
              </a:r>
            </a:p>
          </p:txBody>
        </p:sp>
      </p:grpSp>
      <p:sp>
        <p:nvSpPr>
          <p:cNvPr id="11" name="Rectangle 10"/>
          <p:cNvSpPr/>
          <p:nvPr/>
        </p:nvSpPr>
        <p:spPr>
          <a:xfrm>
            <a:off x="135695" y="1286429"/>
            <a:ext cx="11921085" cy="584519"/>
          </a:xfrm>
          <a:prstGeom prst="rect">
            <a:avLst/>
          </a:prstGeom>
        </p:spPr>
        <p:txBody>
          <a:bodyPr wrap="square">
            <a:spAutoFit/>
          </a:bodyPr>
          <a:lstStyle/>
          <a:p>
            <a:pPr marL="1608236" indent="-1608236" algn="just"/>
            <a:r>
              <a:rPr lang="en-IN" sz="1599" b="1" dirty="0">
                <a:latin typeface="Century Gothic" panose="020B0502020202020204" pitchFamily="34" charset="0"/>
              </a:rPr>
              <a:t>Blockchain</a:t>
            </a:r>
            <a:r>
              <a:rPr lang="en-IN" sz="1599" b="1" dirty="0">
                <a:solidFill>
                  <a:srgbClr val="333333"/>
                </a:solidFill>
                <a:latin typeface="Century Gothic" panose="020B0502020202020204" pitchFamily="34" charset="0"/>
              </a:rPr>
              <a:t> </a:t>
            </a:r>
            <a:r>
              <a:rPr lang="en-IN" sz="1599" dirty="0">
                <a:solidFill>
                  <a:srgbClr val="333333"/>
                </a:solidFill>
                <a:latin typeface="Century Gothic" panose="020B0502020202020204" pitchFamily="34" charset="0"/>
              </a:rPr>
              <a:t>–</a:t>
            </a:r>
            <a:r>
              <a:rPr lang="en-US" sz="1599" dirty="0">
                <a:latin typeface="Century Gothic" panose="020B0502020202020204" pitchFamily="34" charset="0"/>
              </a:rPr>
              <a:t> It’s an online distributed ledger that keeps track of all transactions, creating a dynamic chain of inter connected blocks that store valuable information</a:t>
            </a:r>
            <a:r>
              <a:rPr lang="en-IN" sz="1599" dirty="0">
                <a:solidFill>
                  <a:srgbClr val="333333"/>
                </a:solidFill>
                <a:latin typeface="Century Gothic" panose="020B0502020202020204" pitchFamily="34" charset="0"/>
              </a:rPr>
              <a:t> </a:t>
            </a:r>
            <a:endParaRPr lang="en-IN" sz="1599" dirty="0">
              <a:latin typeface="Century Gothic" panose="020B0502020202020204" pitchFamily="34" charset="0"/>
            </a:endParaRPr>
          </a:p>
        </p:txBody>
      </p:sp>
      <p:pic>
        <p:nvPicPr>
          <p:cNvPr id="14" name="Picture 11" descr="Mahindra Logo.png"/>
          <p:cNvPicPr>
            <a:picLocks noChangeAspect="1"/>
          </p:cNvPicPr>
          <p:nvPr/>
        </p:nvPicPr>
        <p:blipFill>
          <a:blip r:embed="rId7" cstate="email">
            <a:extLst>
              <a:ext uri="{28A0092B-C50C-407E-A947-70E740481C1C}">
                <a14:useLocalDpi xmlns:a14="http://schemas.microsoft.com/office/drawing/2010/main"/>
              </a:ext>
            </a:extLst>
          </a:blip>
          <a:srcRect/>
          <a:stretch>
            <a:fillRect/>
          </a:stretch>
        </p:blipFill>
        <p:spPr bwMode="gray">
          <a:xfrm>
            <a:off x="10700711" y="269861"/>
            <a:ext cx="1203599" cy="332636"/>
          </a:xfrm>
          <a:prstGeom prst="rect">
            <a:avLst/>
          </a:prstGeom>
          <a:noFill/>
          <a:ln w="9525">
            <a:noFill/>
            <a:miter lim="800000"/>
            <a:headEnd/>
            <a:tailEnd/>
          </a:ln>
        </p:spPr>
      </p:pic>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21519" y="4160183"/>
            <a:ext cx="5116764" cy="2262569"/>
          </a:xfrm>
          <a:prstGeom prst="rect">
            <a:avLst/>
          </a:prstGeom>
        </p:spPr>
      </p:pic>
    </p:spTree>
    <p:extLst>
      <p:ext uri="{BB962C8B-B14F-4D97-AF65-F5344CB8AC3E}">
        <p14:creationId xmlns:p14="http://schemas.microsoft.com/office/powerpoint/2010/main" val="2047099107"/>
      </p:ext>
    </p:extLst>
  </p:cSld>
  <p:clrMapOvr>
    <a:masterClrMapping/>
  </p:clrMapOvr>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9133" y="1012124"/>
            <a:ext cx="11785177" cy="5478017"/>
          </a:xfrm>
          <a:prstGeom prst="rect">
            <a:avLst/>
          </a:prstGeom>
          <a:solidFill>
            <a:schemeClr val="accent2">
              <a:lumMod val="20000"/>
              <a:lumOff val="80000"/>
            </a:schemeClr>
          </a:solidFill>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398" dirty="0"/>
          </a:p>
        </p:txBody>
      </p:sp>
      <p:sp>
        <p:nvSpPr>
          <p:cNvPr id="3" name="TextBox 2"/>
          <p:cNvSpPr txBox="1"/>
          <p:nvPr/>
        </p:nvSpPr>
        <p:spPr>
          <a:xfrm>
            <a:off x="3180457" y="229716"/>
            <a:ext cx="5873724" cy="461665"/>
          </a:xfrm>
          <a:prstGeom prst="rect">
            <a:avLst/>
          </a:prstGeom>
          <a:noFill/>
        </p:spPr>
        <p:txBody>
          <a:bodyPr wrap="none" rtlCol="0">
            <a:spAutoFit/>
          </a:bodyPr>
          <a:lstStyle/>
          <a:p>
            <a:pPr algn="ctr"/>
            <a:r>
              <a:rPr lang="en-US" sz="2400" b="1" dirty="0">
                <a:latin typeface="Century Gothic" pitchFamily="34" charset="0"/>
              </a:rPr>
              <a:t>Schematic Process Flow of Blockchain</a:t>
            </a:r>
          </a:p>
        </p:txBody>
      </p:sp>
      <p:sp>
        <p:nvSpPr>
          <p:cNvPr id="45" name="Slide Number Placeholder 5"/>
          <p:cNvSpPr txBox="1">
            <a:spLocks/>
          </p:cNvSpPr>
          <p:nvPr/>
        </p:nvSpPr>
        <p:spPr bwMode="auto">
          <a:xfrm>
            <a:off x="11909592" y="6623277"/>
            <a:ext cx="57708" cy="122982"/>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799">
                <a:solidFill>
                  <a:schemeClr val="bg1">
                    <a:lumMod val="75000"/>
                  </a:schemeClr>
                </a:solidFill>
                <a:cs typeface="Arial" pitchFamily="34" charset="0"/>
              </a:rPr>
              <a:pPr algn="r">
                <a:defRPr/>
              </a:pPr>
              <a:t>4</a:t>
            </a:fld>
            <a:endParaRPr lang="en-US" sz="799" dirty="0">
              <a:solidFill>
                <a:schemeClr val="bg1">
                  <a:lumMod val="75000"/>
                </a:schemeClr>
              </a:solidFill>
              <a:cs typeface="Arial" pitchFamily="34" charset="0"/>
            </a:endParaRPr>
          </a:p>
        </p:txBody>
      </p:sp>
      <p:pic>
        <p:nvPicPr>
          <p:cNvPr id="82" name="Picture 11" descr="Mahindra Logo.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gray">
          <a:xfrm>
            <a:off x="10700711" y="269861"/>
            <a:ext cx="1203599" cy="332636"/>
          </a:xfrm>
          <a:prstGeom prst="rect">
            <a:avLst/>
          </a:prstGeom>
          <a:noFill/>
          <a:ln w="9525">
            <a:noFill/>
            <a:miter lim="800000"/>
            <a:headEnd/>
            <a:tailEnd/>
          </a:ln>
        </p:spPr>
      </p:pic>
      <p:grpSp>
        <p:nvGrpSpPr>
          <p:cNvPr id="137" name="Group 136"/>
          <p:cNvGrpSpPr/>
          <p:nvPr/>
        </p:nvGrpSpPr>
        <p:grpSpPr>
          <a:xfrm>
            <a:off x="530358" y="1896124"/>
            <a:ext cx="1343151" cy="474581"/>
            <a:chOff x="466928" y="953311"/>
            <a:chExt cx="1050587" cy="398834"/>
          </a:xfrm>
        </p:grpSpPr>
        <p:sp>
          <p:nvSpPr>
            <p:cNvPr id="230" name="Rectangle 229"/>
            <p:cNvSpPr/>
            <p:nvPr/>
          </p:nvSpPr>
          <p:spPr>
            <a:xfrm>
              <a:off x="466928" y="953311"/>
              <a:ext cx="1050587" cy="398834"/>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IN" sz="2398" dirty="0">
                  <a:latin typeface="Century Gothic" panose="020B0502020202020204" pitchFamily="34" charset="0"/>
                </a:rPr>
                <a:t>S   T   R</a:t>
              </a:r>
            </a:p>
          </p:txBody>
        </p:sp>
        <p:cxnSp>
          <p:nvCxnSpPr>
            <p:cNvPr id="231" name="Straight Connector 230"/>
            <p:cNvCxnSpPr/>
            <p:nvPr/>
          </p:nvCxnSpPr>
          <p:spPr>
            <a:xfrm>
              <a:off x="807396" y="953311"/>
              <a:ext cx="0" cy="3988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1180290" y="953311"/>
              <a:ext cx="0" cy="39883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38" name="Group 137"/>
          <p:cNvGrpSpPr/>
          <p:nvPr/>
        </p:nvGrpSpPr>
        <p:grpSpPr>
          <a:xfrm>
            <a:off x="2379263" y="1896124"/>
            <a:ext cx="1343151" cy="474581"/>
            <a:chOff x="466928" y="953311"/>
            <a:chExt cx="1050587" cy="398834"/>
          </a:xfrm>
        </p:grpSpPr>
        <p:sp>
          <p:nvSpPr>
            <p:cNvPr id="227" name="Rectangle 226"/>
            <p:cNvSpPr/>
            <p:nvPr/>
          </p:nvSpPr>
          <p:spPr>
            <a:xfrm>
              <a:off x="466928" y="953311"/>
              <a:ext cx="1050587" cy="398834"/>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IN" sz="2398" dirty="0">
                  <a:latin typeface="Century Gothic" panose="020B0502020202020204" pitchFamily="34" charset="0"/>
                </a:rPr>
                <a:t>S   T   R</a:t>
              </a:r>
            </a:p>
          </p:txBody>
        </p:sp>
        <p:cxnSp>
          <p:nvCxnSpPr>
            <p:cNvPr id="228" name="Straight Connector 227"/>
            <p:cNvCxnSpPr/>
            <p:nvPr/>
          </p:nvCxnSpPr>
          <p:spPr>
            <a:xfrm>
              <a:off x="807396" y="953311"/>
              <a:ext cx="0" cy="3988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a:off x="1180290" y="953311"/>
              <a:ext cx="0" cy="398834"/>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9" name="Straight Connector 138"/>
          <p:cNvCxnSpPr>
            <a:stCxn id="230" idx="3"/>
            <a:endCxn id="227" idx="1"/>
          </p:cNvCxnSpPr>
          <p:nvPr/>
        </p:nvCxnSpPr>
        <p:spPr>
          <a:xfrm>
            <a:off x="1873505" y="2133409"/>
            <a:ext cx="50575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40" name="Oval 139"/>
          <p:cNvSpPr/>
          <p:nvPr/>
        </p:nvSpPr>
        <p:spPr>
          <a:xfrm>
            <a:off x="5728846" y="2210245"/>
            <a:ext cx="373097" cy="283589"/>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398" dirty="0">
                <a:latin typeface="Century Gothic" panose="020B0502020202020204" pitchFamily="34" charset="0"/>
              </a:rPr>
              <a:t>N</a:t>
            </a:r>
          </a:p>
        </p:txBody>
      </p:sp>
      <p:grpSp>
        <p:nvGrpSpPr>
          <p:cNvPr id="141" name="Group 140"/>
          <p:cNvGrpSpPr/>
          <p:nvPr/>
        </p:nvGrpSpPr>
        <p:grpSpPr>
          <a:xfrm>
            <a:off x="4298639" y="1167034"/>
            <a:ext cx="3295692" cy="2370007"/>
            <a:chOff x="3414409" y="156856"/>
            <a:chExt cx="2577829" cy="1991739"/>
          </a:xfrm>
        </p:grpSpPr>
        <p:sp>
          <p:nvSpPr>
            <p:cNvPr id="214" name="Oval 213"/>
            <p:cNvSpPr/>
            <p:nvPr/>
          </p:nvSpPr>
          <p:spPr>
            <a:xfrm>
              <a:off x="5515583" y="1831231"/>
              <a:ext cx="291830" cy="238327"/>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398" dirty="0">
                  <a:latin typeface="Century Gothic" panose="020B0502020202020204" pitchFamily="34" charset="0"/>
                </a:rPr>
                <a:t>N</a:t>
              </a:r>
            </a:p>
          </p:txBody>
        </p:sp>
        <p:sp>
          <p:nvSpPr>
            <p:cNvPr id="215" name="Oval 214"/>
            <p:cNvSpPr/>
            <p:nvPr/>
          </p:nvSpPr>
          <p:spPr>
            <a:xfrm>
              <a:off x="3553838" y="235896"/>
              <a:ext cx="291830" cy="238327"/>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398" dirty="0">
                  <a:latin typeface="Century Gothic" panose="020B0502020202020204" pitchFamily="34" charset="0"/>
                </a:rPr>
                <a:t>N</a:t>
              </a:r>
            </a:p>
          </p:txBody>
        </p:sp>
        <p:sp>
          <p:nvSpPr>
            <p:cNvPr id="216" name="Oval 215"/>
            <p:cNvSpPr/>
            <p:nvPr/>
          </p:nvSpPr>
          <p:spPr>
            <a:xfrm>
              <a:off x="5515583" y="235895"/>
              <a:ext cx="291830" cy="238327"/>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398" dirty="0">
                  <a:latin typeface="Century Gothic" panose="020B0502020202020204" pitchFamily="34" charset="0"/>
                </a:rPr>
                <a:t>N</a:t>
              </a:r>
            </a:p>
          </p:txBody>
        </p:sp>
        <p:sp>
          <p:nvSpPr>
            <p:cNvPr id="217" name="Oval 216"/>
            <p:cNvSpPr/>
            <p:nvPr/>
          </p:nvSpPr>
          <p:spPr>
            <a:xfrm>
              <a:off x="3550596" y="1831232"/>
              <a:ext cx="291830" cy="238327"/>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398" dirty="0">
                  <a:latin typeface="Century Gothic" panose="020B0502020202020204" pitchFamily="34" charset="0"/>
                </a:rPr>
                <a:t>N</a:t>
              </a:r>
            </a:p>
          </p:txBody>
        </p:sp>
        <p:cxnSp>
          <p:nvCxnSpPr>
            <p:cNvPr id="218" name="Straight Arrow Connector 217"/>
            <p:cNvCxnSpPr>
              <a:stCxn id="215" idx="5"/>
              <a:endCxn id="140" idx="1"/>
            </p:cNvCxnSpPr>
            <p:nvPr/>
          </p:nvCxnSpPr>
          <p:spPr>
            <a:xfrm>
              <a:off x="3802930" y="439321"/>
              <a:ext cx="785111" cy="62914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9" name="Straight Arrow Connector 218"/>
            <p:cNvCxnSpPr>
              <a:stCxn id="140" idx="5"/>
              <a:endCxn id="214" idx="1"/>
            </p:cNvCxnSpPr>
            <p:nvPr/>
          </p:nvCxnSpPr>
          <p:spPr>
            <a:xfrm>
              <a:off x="4794396" y="1236989"/>
              <a:ext cx="763925" cy="62914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20" name="Straight Arrow Connector 219"/>
            <p:cNvCxnSpPr>
              <a:stCxn id="140" idx="7"/>
              <a:endCxn id="216" idx="3"/>
            </p:cNvCxnSpPr>
            <p:nvPr/>
          </p:nvCxnSpPr>
          <p:spPr>
            <a:xfrm flipV="1">
              <a:off x="4794396" y="439320"/>
              <a:ext cx="763925" cy="62914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21" name="Straight Arrow Connector 220"/>
            <p:cNvCxnSpPr>
              <a:stCxn id="217" idx="7"/>
              <a:endCxn id="140" idx="3"/>
            </p:cNvCxnSpPr>
            <p:nvPr/>
          </p:nvCxnSpPr>
          <p:spPr>
            <a:xfrm flipV="1">
              <a:off x="3799689" y="1236989"/>
              <a:ext cx="788352" cy="62914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22" name="Straight Arrow Connector 221"/>
            <p:cNvCxnSpPr>
              <a:stCxn id="215" idx="4"/>
              <a:endCxn id="217" idx="0"/>
            </p:cNvCxnSpPr>
            <p:nvPr/>
          </p:nvCxnSpPr>
          <p:spPr>
            <a:xfrm flipH="1">
              <a:off x="3696511" y="474223"/>
              <a:ext cx="3242" cy="135700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23" name="Straight Arrow Connector 222"/>
            <p:cNvCxnSpPr>
              <a:stCxn id="215" idx="6"/>
              <a:endCxn id="216" idx="2"/>
            </p:cNvCxnSpPr>
            <p:nvPr/>
          </p:nvCxnSpPr>
          <p:spPr>
            <a:xfrm flipV="1">
              <a:off x="3845668" y="355059"/>
              <a:ext cx="1669915" cy="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24" name="Straight Arrow Connector 223"/>
            <p:cNvCxnSpPr>
              <a:stCxn id="216" idx="4"/>
              <a:endCxn id="214" idx="0"/>
            </p:cNvCxnSpPr>
            <p:nvPr/>
          </p:nvCxnSpPr>
          <p:spPr>
            <a:xfrm>
              <a:off x="5661498" y="474222"/>
              <a:ext cx="0" cy="135700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25" name="Straight Arrow Connector 224"/>
            <p:cNvCxnSpPr>
              <a:stCxn id="217" idx="6"/>
              <a:endCxn id="214" idx="2"/>
            </p:cNvCxnSpPr>
            <p:nvPr/>
          </p:nvCxnSpPr>
          <p:spPr>
            <a:xfrm flipV="1">
              <a:off x="3842426" y="1950395"/>
              <a:ext cx="1673157" cy="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26" name="Rounded Rectangle 225"/>
            <p:cNvSpPr/>
            <p:nvPr/>
          </p:nvSpPr>
          <p:spPr>
            <a:xfrm>
              <a:off x="3414409" y="156856"/>
              <a:ext cx="2577829" cy="1991739"/>
            </a:xfrm>
            <a:prstGeom prst="roundRect">
              <a:avLst/>
            </a:prstGeom>
            <a:no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2398" dirty="0">
                <a:latin typeface="Century Gothic" panose="020B0502020202020204" pitchFamily="34" charset="0"/>
              </a:endParaRPr>
            </a:p>
          </p:txBody>
        </p:sp>
      </p:grpSp>
      <p:sp>
        <p:nvSpPr>
          <p:cNvPr id="142" name="Rounded Rectangle 141"/>
          <p:cNvSpPr/>
          <p:nvPr/>
        </p:nvSpPr>
        <p:spPr>
          <a:xfrm>
            <a:off x="3838485" y="1943870"/>
            <a:ext cx="310915" cy="379085"/>
          </a:xfrm>
          <a:prstGeom prst="roundRect">
            <a:avLst/>
          </a:prstGeom>
          <a:no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IN" sz="2398" dirty="0">
                <a:latin typeface="Century Gothic" panose="020B0502020202020204" pitchFamily="34" charset="0"/>
                <a:sym typeface="Wingdings" pitchFamily="2" charset="2"/>
              </a:rPr>
              <a:t></a:t>
            </a:r>
            <a:endParaRPr lang="en-IN" sz="2398" dirty="0">
              <a:latin typeface="Century Gothic" panose="020B0502020202020204" pitchFamily="34" charset="0"/>
            </a:endParaRPr>
          </a:p>
        </p:txBody>
      </p:sp>
      <p:sp>
        <p:nvSpPr>
          <p:cNvPr id="143" name="Rounded Rectangle 142"/>
          <p:cNvSpPr/>
          <p:nvPr/>
        </p:nvSpPr>
        <p:spPr>
          <a:xfrm>
            <a:off x="7812932" y="1943870"/>
            <a:ext cx="310915" cy="379085"/>
          </a:xfrm>
          <a:prstGeom prst="roundRect">
            <a:avLst/>
          </a:prstGeom>
          <a:no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IN" sz="2398" dirty="0">
                <a:latin typeface="Century Gothic" panose="020B0502020202020204" pitchFamily="34" charset="0"/>
                <a:sym typeface="Wingdings" pitchFamily="2" charset="2"/>
              </a:rPr>
              <a:t></a:t>
            </a:r>
            <a:endParaRPr lang="en-IN" sz="2398" dirty="0">
              <a:latin typeface="Century Gothic" panose="020B0502020202020204" pitchFamily="34" charset="0"/>
            </a:endParaRPr>
          </a:p>
        </p:txBody>
      </p:sp>
      <p:grpSp>
        <p:nvGrpSpPr>
          <p:cNvPr id="144" name="Group 143"/>
          <p:cNvGrpSpPr/>
          <p:nvPr/>
        </p:nvGrpSpPr>
        <p:grpSpPr>
          <a:xfrm>
            <a:off x="8396233" y="1910593"/>
            <a:ext cx="1343151" cy="474581"/>
            <a:chOff x="466928" y="953311"/>
            <a:chExt cx="1050587" cy="398834"/>
          </a:xfrm>
        </p:grpSpPr>
        <p:sp>
          <p:nvSpPr>
            <p:cNvPr id="211" name="Rectangle 210"/>
            <p:cNvSpPr/>
            <p:nvPr/>
          </p:nvSpPr>
          <p:spPr>
            <a:xfrm>
              <a:off x="466928" y="953311"/>
              <a:ext cx="1050587" cy="398834"/>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IN" sz="2398" dirty="0">
                  <a:latin typeface="Century Gothic" panose="020B0502020202020204" pitchFamily="34" charset="0"/>
                </a:rPr>
                <a:t>S   T   R</a:t>
              </a:r>
            </a:p>
          </p:txBody>
        </p:sp>
        <p:cxnSp>
          <p:nvCxnSpPr>
            <p:cNvPr id="212" name="Straight Connector 211"/>
            <p:cNvCxnSpPr/>
            <p:nvPr/>
          </p:nvCxnSpPr>
          <p:spPr>
            <a:xfrm>
              <a:off x="807396" y="953311"/>
              <a:ext cx="0" cy="3988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1180290" y="953311"/>
              <a:ext cx="0" cy="39883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5" name="Group 144"/>
          <p:cNvGrpSpPr/>
          <p:nvPr/>
        </p:nvGrpSpPr>
        <p:grpSpPr>
          <a:xfrm>
            <a:off x="10245139" y="1910593"/>
            <a:ext cx="1343151" cy="474581"/>
            <a:chOff x="466928" y="953311"/>
            <a:chExt cx="1050587" cy="398834"/>
          </a:xfrm>
        </p:grpSpPr>
        <p:sp>
          <p:nvSpPr>
            <p:cNvPr id="208" name="Rectangle 207"/>
            <p:cNvSpPr/>
            <p:nvPr/>
          </p:nvSpPr>
          <p:spPr>
            <a:xfrm>
              <a:off x="466928" y="953311"/>
              <a:ext cx="1050587" cy="398834"/>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IN" sz="2398" dirty="0">
                  <a:latin typeface="Century Gothic" panose="020B0502020202020204" pitchFamily="34" charset="0"/>
                </a:rPr>
                <a:t>S   T   R</a:t>
              </a:r>
            </a:p>
          </p:txBody>
        </p:sp>
        <p:cxnSp>
          <p:nvCxnSpPr>
            <p:cNvPr id="209" name="Straight Connector 208"/>
            <p:cNvCxnSpPr/>
            <p:nvPr/>
          </p:nvCxnSpPr>
          <p:spPr>
            <a:xfrm>
              <a:off x="807396" y="953311"/>
              <a:ext cx="0" cy="3988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1180290" y="953311"/>
              <a:ext cx="0" cy="398834"/>
            </a:xfrm>
            <a:prstGeom prst="line">
              <a:avLst/>
            </a:prstGeom>
          </p:spPr>
          <p:style>
            <a:lnRef idx="1">
              <a:schemeClr val="accent1"/>
            </a:lnRef>
            <a:fillRef idx="0">
              <a:schemeClr val="accent1"/>
            </a:fillRef>
            <a:effectRef idx="0">
              <a:schemeClr val="accent1"/>
            </a:effectRef>
            <a:fontRef idx="minor">
              <a:schemeClr val="tx1"/>
            </a:fontRef>
          </p:style>
        </p:cxnSp>
      </p:grpSp>
      <p:sp>
        <p:nvSpPr>
          <p:cNvPr id="146" name="TextBox 145"/>
          <p:cNvSpPr txBox="1"/>
          <p:nvPr/>
        </p:nvSpPr>
        <p:spPr>
          <a:xfrm>
            <a:off x="8396232" y="1409968"/>
            <a:ext cx="3507115" cy="246093"/>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IN" sz="1599" dirty="0">
                <a:latin typeface="Century Gothic" panose="020B0502020202020204" pitchFamily="34" charset="0"/>
              </a:rPr>
              <a:t>      Block of 2 transactions</a:t>
            </a:r>
          </a:p>
        </p:txBody>
      </p:sp>
      <p:grpSp>
        <p:nvGrpSpPr>
          <p:cNvPr id="147" name="Group 146"/>
          <p:cNvGrpSpPr/>
          <p:nvPr/>
        </p:nvGrpSpPr>
        <p:grpSpPr>
          <a:xfrm>
            <a:off x="302352" y="3844596"/>
            <a:ext cx="2661429" cy="594190"/>
            <a:chOff x="466928" y="953311"/>
            <a:chExt cx="1050587" cy="398834"/>
          </a:xfrm>
        </p:grpSpPr>
        <p:sp>
          <p:nvSpPr>
            <p:cNvPr id="205" name="Rectangle 204"/>
            <p:cNvSpPr/>
            <p:nvPr/>
          </p:nvSpPr>
          <p:spPr>
            <a:xfrm>
              <a:off x="466928" y="953311"/>
              <a:ext cx="1050587" cy="398834"/>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2398" dirty="0">
                <a:latin typeface="Century Gothic" panose="020B0502020202020204" pitchFamily="34" charset="0"/>
              </a:endParaRPr>
            </a:p>
          </p:txBody>
        </p:sp>
        <p:cxnSp>
          <p:nvCxnSpPr>
            <p:cNvPr id="206" name="Straight Connector 205"/>
            <p:cNvCxnSpPr/>
            <p:nvPr/>
          </p:nvCxnSpPr>
          <p:spPr>
            <a:xfrm>
              <a:off x="807396" y="953311"/>
              <a:ext cx="0" cy="3988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a:off x="1180290" y="953311"/>
              <a:ext cx="0" cy="398834"/>
            </a:xfrm>
            <a:prstGeom prst="line">
              <a:avLst/>
            </a:prstGeom>
          </p:spPr>
          <p:style>
            <a:lnRef idx="1">
              <a:schemeClr val="accent1"/>
            </a:lnRef>
            <a:fillRef idx="0">
              <a:schemeClr val="accent1"/>
            </a:fillRef>
            <a:effectRef idx="0">
              <a:schemeClr val="accent1"/>
            </a:effectRef>
            <a:fontRef idx="minor">
              <a:schemeClr val="tx1"/>
            </a:fontRef>
          </p:style>
        </p:cxnSp>
      </p:grpSp>
      <p:sp>
        <p:nvSpPr>
          <p:cNvPr id="148" name="Rectangle 147"/>
          <p:cNvSpPr/>
          <p:nvPr/>
        </p:nvSpPr>
        <p:spPr>
          <a:xfrm>
            <a:off x="302354" y="3844596"/>
            <a:ext cx="775215" cy="594190"/>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tlCol="0" anchor="t"/>
          <a:lstStyle/>
          <a:p>
            <a:pPr algn="ctr"/>
            <a:r>
              <a:rPr lang="en-IN" sz="1199" dirty="0">
                <a:latin typeface="Century Gothic" panose="020B0502020202020204" pitchFamily="34" charset="0"/>
              </a:rPr>
              <a:t>S: Sender</a:t>
            </a:r>
          </a:p>
        </p:txBody>
      </p:sp>
      <p:sp>
        <p:nvSpPr>
          <p:cNvPr id="149" name="TextBox 148"/>
          <p:cNvSpPr txBox="1"/>
          <p:nvPr/>
        </p:nvSpPr>
        <p:spPr>
          <a:xfrm>
            <a:off x="1151475" y="3844597"/>
            <a:ext cx="944644" cy="553613"/>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IN" sz="1199" dirty="0">
                <a:latin typeface="Century Gothic" panose="020B0502020202020204" pitchFamily="34" charset="0"/>
              </a:rPr>
              <a:t> T: </a:t>
            </a:r>
          </a:p>
          <a:p>
            <a:pPr algn="ctr" fontAlgn="base">
              <a:buClr>
                <a:schemeClr val="tx2"/>
              </a:buClr>
            </a:pPr>
            <a:r>
              <a:rPr lang="en-IN" sz="1199" dirty="0">
                <a:latin typeface="Century Gothic" panose="020B0502020202020204" pitchFamily="34" charset="0"/>
              </a:rPr>
              <a:t>  Transaction             $$ Value</a:t>
            </a:r>
          </a:p>
        </p:txBody>
      </p:sp>
      <p:sp>
        <p:nvSpPr>
          <p:cNvPr id="150" name="TextBox 149"/>
          <p:cNvSpPr txBox="1"/>
          <p:nvPr/>
        </p:nvSpPr>
        <p:spPr>
          <a:xfrm>
            <a:off x="2142964" y="3875832"/>
            <a:ext cx="803925" cy="369075"/>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IN" sz="1199" dirty="0">
                <a:latin typeface="Century Gothic" panose="020B0502020202020204" pitchFamily="34" charset="0"/>
              </a:rPr>
              <a:t>  R: </a:t>
            </a:r>
          </a:p>
          <a:p>
            <a:pPr algn="ctr" fontAlgn="base">
              <a:buClr>
                <a:schemeClr val="tx2"/>
              </a:buClr>
            </a:pPr>
            <a:r>
              <a:rPr lang="en-IN" sz="1199" dirty="0">
                <a:latin typeface="Century Gothic" panose="020B0502020202020204" pitchFamily="34" charset="0"/>
              </a:rPr>
              <a:t>   Receiver</a:t>
            </a:r>
          </a:p>
        </p:txBody>
      </p:sp>
      <p:sp>
        <p:nvSpPr>
          <p:cNvPr id="151" name="TextBox 150"/>
          <p:cNvSpPr txBox="1"/>
          <p:nvPr/>
        </p:nvSpPr>
        <p:spPr>
          <a:xfrm>
            <a:off x="302352" y="4438788"/>
            <a:ext cx="2661429" cy="738151"/>
          </a:xfrm>
          <a:prstGeom prst="rect">
            <a:avLst/>
          </a:prstGeom>
          <a:noFill/>
          <a:ln w="9525">
            <a:solidFill>
              <a:schemeClr val="tx2"/>
            </a:solid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IN" sz="1199" dirty="0">
                <a:latin typeface="Century Gothic" panose="020B0502020202020204" pitchFamily="34" charset="0"/>
              </a:rPr>
              <a:t>Hash Key : Cryptographic Digital Signature. </a:t>
            </a:r>
          </a:p>
          <a:p>
            <a:pPr fontAlgn="base">
              <a:buClr>
                <a:schemeClr val="tx2"/>
              </a:buClr>
            </a:pPr>
            <a:r>
              <a:rPr lang="en-IN" sz="1199" dirty="0">
                <a:latin typeface="Century Gothic" panose="020B0502020202020204" pitchFamily="34" charset="0"/>
              </a:rPr>
              <a:t>Hash key of previous block referred to in current block</a:t>
            </a:r>
          </a:p>
        </p:txBody>
      </p:sp>
      <p:cxnSp>
        <p:nvCxnSpPr>
          <p:cNvPr id="152" name="Straight Arrow Connector 151"/>
          <p:cNvCxnSpPr/>
          <p:nvPr/>
        </p:nvCxnSpPr>
        <p:spPr>
          <a:xfrm flipH="1">
            <a:off x="302352" y="2385172"/>
            <a:ext cx="228005" cy="14594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p:nvPr/>
        </p:nvCxnSpPr>
        <p:spPr>
          <a:xfrm>
            <a:off x="1873505" y="2370702"/>
            <a:ext cx="1090275" cy="14738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4" name="TextBox 153"/>
          <p:cNvSpPr txBox="1"/>
          <p:nvPr/>
        </p:nvSpPr>
        <p:spPr>
          <a:xfrm>
            <a:off x="530358" y="1658830"/>
            <a:ext cx="1343151" cy="49218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IN" sz="1599" dirty="0">
                <a:latin typeface="Century Gothic" panose="020B0502020202020204" pitchFamily="34" charset="0"/>
              </a:rPr>
              <a:t>  Transaction 1</a:t>
            </a:r>
          </a:p>
        </p:txBody>
      </p:sp>
      <p:sp>
        <p:nvSpPr>
          <p:cNvPr id="155" name="TextBox 154"/>
          <p:cNvSpPr txBox="1"/>
          <p:nvPr/>
        </p:nvSpPr>
        <p:spPr>
          <a:xfrm>
            <a:off x="2495337" y="1658830"/>
            <a:ext cx="1343151" cy="49218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IN" sz="1599" dirty="0">
                <a:latin typeface="Century Gothic" panose="020B0502020202020204" pitchFamily="34" charset="0"/>
              </a:rPr>
              <a:t> Transaction 2</a:t>
            </a:r>
          </a:p>
        </p:txBody>
      </p:sp>
      <p:grpSp>
        <p:nvGrpSpPr>
          <p:cNvPr id="156" name="Group 155"/>
          <p:cNvGrpSpPr/>
          <p:nvPr/>
        </p:nvGrpSpPr>
        <p:grpSpPr>
          <a:xfrm>
            <a:off x="8321611" y="3680224"/>
            <a:ext cx="3295692" cy="2370007"/>
            <a:chOff x="3414409" y="156856"/>
            <a:chExt cx="2577829" cy="1991739"/>
          </a:xfrm>
        </p:grpSpPr>
        <p:sp>
          <p:nvSpPr>
            <p:cNvPr id="192" name="Oval 191"/>
            <p:cNvSpPr/>
            <p:nvPr/>
          </p:nvSpPr>
          <p:spPr>
            <a:xfrm>
              <a:off x="5515583" y="1831231"/>
              <a:ext cx="291830" cy="238327"/>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398" dirty="0">
                  <a:latin typeface="Century Gothic" panose="020B0502020202020204" pitchFamily="34" charset="0"/>
                </a:rPr>
                <a:t>N</a:t>
              </a:r>
            </a:p>
          </p:txBody>
        </p:sp>
        <p:sp>
          <p:nvSpPr>
            <p:cNvPr id="193" name="Oval 192"/>
            <p:cNvSpPr/>
            <p:nvPr/>
          </p:nvSpPr>
          <p:spPr>
            <a:xfrm>
              <a:off x="3553838" y="235896"/>
              <a:ext cx="291830" cy="238327"/>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398" dirty="0">
                  <a:latin typeface="Century Gothic" panose="020B0502020202020204" pitchFamily="34" charset="0"/>
                </a:rPr>
                <a:t>N</a:t>
              </a:r>
            </a:p>
          </p:txBody>
        </p:sp>
        <p:sp>
          <p:nvSpPr>
            <p:cNvPr id="194" name="Oval 193"/>
            <p:cNvSpPr/>
            <p:nvPr/>
          </p:nvSpPr>
          <p:spPr>
            <a:xfrm>
              <a:off x="5515583" y="235895"/>
              <a:ext cx="291830" cy="238327"/>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398" dirty="0">
                  <a:latin typeface="Century Gothic" panose="020B0502020202020204" pitchFamily="34" charset="0"/>
                </a:rPr>
                <a:t>N</a:t>
              </a:r>
            </a:p>
          </p:txBody>
        </p:sp>
        <p:sp>
          <p:nvSpPr>
            <p:cNvPr id="195" name="Oval 194"/>
            <p:cNvSpPr/>
            <p:nvPr/>
          </p:nvSpPr>
          <p:spPr>
            <a:xfrm>
              <a:off x="3550596" y="1831232"/>
              <a:ext cx="291830" cy="238327"/>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398" dirty="0">
                  <a:latin typeface="Century Gothic" panose="020B0502020202020204" pitchFamily="34" charset="0"/>
                </a:rPr>
                <a:t>N</a:t>
              </a:r>
            </a:p>
          </p:txBody>
        </p:sp>
        <p:cxnSp>
          <p:nvCxnSpPr>
            <p:cNvPr id="196" name="Straight Arrow Connector 195"/>
            <p:cNvCxnSpPr>
              <a:stCxn id="193" idx="5"/>
            </p:cNvCxnSpPr>
            <p:nvPr/>
          </p:nvCxnSpPr>
          <p:spPr>
            <a:xfrm>
              <a:off x="3802930" y="439321"/>
              <a:ext cx="772897" cy="62914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7" name="Straight Arrow Connector 196"/>
            <p:cNvCxnSpPr>
              <a:endCxn id="192" idx="1"/>
            </p:cNvCxnSpPr>
            <p:nvPr/>
          </p:nvCxnSpPr>
          <p:spPr>
            <a:xfrm>
              <a:off x="4782181" y="1236989"/>
              <a:ext cx="776140" cy="62914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8" name="Straight Arrow Connector 197"/>
            <p:cNvCxnSpPr>
              <a:endCxn id="194" idx="3"/>
            </p:cNvCxnSpPr>
            <p:nvPr/>
          </p:nvCxnSpPr>
          <p:spPr>
            <a:xfrm flipV="1">
              <a:off x="4782181" y="439320"/>
              <a:ext cx="776140" cy="62914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9" name="Straight Arrow Connector 198"/>
            <p:cNvCxnSpPr>
              <a:stCxn id="195" idx="7"/>
            </p:cNvCxnSpPr>
            <p:nvPr/>
          </p:nvCxnSpPr>
          <p:spPr>
            <a:xfrm flipV="1">
              <a:off x="3799688" y="1236989"/>
              <a:ext cx="776139" cy="62914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a:stCxn id="193" idx="4"/>
              <a:endCxn id="195" idx="0"/>
            </p:cNvCxnSpPr>
            <p:nvPr/>
          </p:nvCxnSpPr>
          <p:spPr>
            <a:xfrm flipH="1">
              <a:off x="3696511" y="474223"/>
              <a:ext cx="3242" cy="135700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1" name="Straight Arrow Connector 200"/>
            <p:cNvCxnSpPr>
              <a:stCxn id="193" idx="6"/>
              <a:endCxn id="194" idx="2"/>
            </p:cNvCxnSpPr>
            <p:nvPr/>
          </p:nvCxnSpPr>
          <p:spPr>
            <a:xfrm flipV="1">
              <a:off x="3845668" y="355059"/>
              <a:ext cx="1669915" cy="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2" name="Straight Arrow Connector 201"/>
            <p:cNvCxnSpPr>
              <a:stCxn id="194" idx="4"/>
              <a:endCxn id="192" idx="0"/>
            </p:cNvCxnSpPr>
            <p:nvPr/>
          </p:nvCxnSpPr>
          <p:spPr>
            <a:xfrm>
              <a:off x="5661498" y="474222"/>
              <a:ext cx="0" cy="135700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a:stCxn id="195" idx="6"/>
              <a:endCxn id="192" idx="2"/>
            </p:cNvCxnSpPr>
            <p:nvPr/>
          </p:nvCxnSpPr>
          <p:spPr>
            <a:xfrm flipV="1">
              <a:off x="3842426" y="1950395"/>
              <a:ext cx="1673157" cy="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04" name="Rounded Rectangle 203"/>
            <p:cNvSpPr/>
            <p:nvPr/>
          </p:nvSpPr>
          <p:spPr>
            <a:xfrm>
              <a:off x="3414409" y="156856"/>
              <a:ext cx="2577829" cy="1991739"/>
            </a:xfrm>
            <a:prstGeom prst="roundRect">
              <a:avLst/>
            </a:prstGeom>
            <a:no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2398" dirty="0">
                <a:latin typeface="Century Gothic" panose="020B0502020202020204" pitchFamily="34" charset="0"/>
              </a:endParaRPr>
            </a:p>
          </p:txBody>
        </p:sp>
      </p:grpSp>
      <p:sp>
        <p:nvSpPr>
          <p:cNvPr id="157" name="Down Arrow 156"/>
          <p:cNvSpPr/>
          <p:nvPr/>
        </p:nvSpPr>
        <p:spPr>
          <a:xfrm>
            <a:off x="9775335" y="2639225"/>
            <a:ext cx="384676" cy="955101"/>
          </a:xfrm>
          <a:prstGeom prst="downArrow">
            <a:avLst/>
          </a:prstGeom>
          <a:solidFill>
            <a:schemeClr val="bg2">
              <a:lumMod val="75000"/>
            </a:schemeClr>
          </a:solidFill>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2398" dirty="0">
              <a:latin typeface="Century Gothic" panose="020B0502020202020204" pitchFamily="34" charset="0"/>
            </a:endParaRPr>
          </a:p>
        </p:txBody>
      </p:sp>
      <p:sp>
        <p:nvSpPr>
          <p:cNvPr id="158" name="Oval 157"/>
          <p:cNvSpPr/>
          <p:nvPr/>
        </p:nvSpPr>
        <p:spPr>
          <a:xfrm>
            <a:off x="9751818" y="4723432"/>
            <a:ext cx="373097" cy="283589"/>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398" dirty="0">
                <a:latin typeface="Century Gothic" panose="020B0502020202020204" pitchFamily="34" charset="0"/>
              </a:rPr>
              <a:t>N</a:t>
            </a:r>
          </a:p>
        </p:txBody>
      </p:sp>
      <p:sp>
        <p:nvSpPr>
          <p:cNvPr id="159" name="TextBox 158"/>
          <p:cNvSpPr txBox="1"/>
          <p:nvPr/>
        </p:nvSpPr>
        <p:spPr>
          <a:xfrm>
            <a:off x="10273287" y="2631242"/>
            <a:ext cx="1414375" cy="901785"/>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IN" sz="1465" dirty="0">
                <a:latin typeface="Century Gothic" panose="020B0502020202020204" pitchFamily="34" charset="0"/>
              </a:rPr>
              <a:t>Block gets broadcasted to the network for validation</a:t>
            </a:r>
          </a:p>
        </p:txBody>
      </p:sp>
      <p:sp>
        <p:nvSpPr>
          <p:cNvPr id="160" name="Rounded Rectangle 159"/>
          <p:cNvSpPr/>
          <p:nvPr/>
        </p:nvSpPr>
        <p:spPr>
          <a:xfrm rot="10648793">
            <a:off x="7660464" y="4749117"/>
            <a:ext cx="709547" cy="379085"/>
          </a:xfrm>
          <a:prstGeom prst="roundRect">
            <a:avLst/>
          </a:prstGeom>
          <a:no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IN" sz="2398" dirty="0">
                <a:latin typeface="Century Gothic" panose="020B0502020202020204" pitchFamily="34" charset="0"/>
                <a:sym typeface="Wingdings" pitchFamily="2" charset="2"/>
              </a:rPr>
              <a:t></a:t>
            </a:r>
            <a:endParaRPr lang="en-IN" sz="2398" dirty="0">
              <a:latin typeface="Century Gothic" panose="020B0502020202020204" pitchFamily="34" charset="0"/>
            </a:endParaRPr>
          </a:p>
        </p:txBody>
      </p:sp>
      <p:sp>
        <p:nvSpPr>
          <p:cNvPr id="161" name="TextBox 160"/>
          <p:cNvSpPr txBox="1"/>
          <p:nvPr/>
        </p:nvSpPr>
        <p:spPr>
          <a:xfrm>
            <a:off x="4173711" y="3599322"/>
            <a:ext cx="3635624" cy="40998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IN" sz="1332" dirty="0">
                <a:latin typeface="Century Gothic" panose="020B0502020202020204" pitchFamily="34" charset="0"/>
              </a:rPr>
              <a:t>Consensus based Transaction Authentication through network of nodes(N)</a:t>
            </a:r>
          </a:p>
        </p:txBody>
      </p:sp>
      <p:sp>
        <p:nvSpPr>
          <p:cNvPr id="162" name="TextBox 161"/>
          <p:cNvSpPr txBox="1"/>
          <p:nvPr/>
        </p:nvSpPr>
        <p:spPr>
          <a:xfrm>
            <a:off x="8554161" y="6133262"/>
            <a:ext cx="2893579" cy="204993"/>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IN" sz="1332" dirty="0">
                <a:latin typeface="Century Gothic" panose="020B0502020202020204" pitchFamily="34" charset="0"/>
              </a:rPr>
              <a:t>Consensus based Block Validation</a:t>
            </a:r>
          </a:p>
        </p:txBody>
      </p:sp>
      <p:sp>
        <p:nvSpPr>
          <p:cNvPr id="163" name="Rectangle 162"/>
          <p:cNvSpPr/>
          <p:nvPr/>
        </p:nvSpPr>
        <p:spPr>
          <a:xfrm>
            <a:off x="8228708" y="1702236"/>
            <a:ext cx="3498824" cy="862346"/>
          </a:xfrm>
          <a:prstGeom prst="rect">
            <a:avLst/>
          </a:prstGeom>
          <a:solidFill>
            <a:schemeClr val="bg1">
              <a:alpha val="0"/>
            </a:schemeClr>
          </a:solidFill>
          <a:ln w="15875">
            <a:solidFill>
              <a:schemeClr val="tx2"/>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2398" dirty="0">
              <a:latin typeface="Century Gothic" panose="020B0502020202020204" pitchFamily="34" charset="0"/>
            </a:endParaRPr>
          </a:p>
        </p:txBody>
      </p:sp>
      <p:grpSp>
        <p:nvGrpSpPr>
          <p:cNvPr id="164" name="Group 163"/>
          <p:cNvGrpSpPr/>
          <p:nvPr/>
        </p:nvGrpSpPr>
        <p:grpSpPr>
          <a:xfrm>
            <a:off x="4380625" y="4177356"/>
            <a:ext cx="1343151" cy="474581"/>
            <a:chOff x="466928" y="953311"/>
            <a:chExt cx="1050587" cy="398834"/>
          </a:xfrm>
        </p:grpSpPr>
        <p:sp>
          <p:nvSpPr>
            <p:cNvPr id="189" name="Rectangle 188"/>
            <p:cNvSpPr/>
            <p:nvPr/>
          </p:nvSpPr>
          <p:spPr>
            <a:xfrm>
              <a:off x="466928" y="953311"/>
              <a:ext cx="1050587" cy="398834"/>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IN" sz="2398" dirty="0">
                  <a:latin typeface="Century Gothic" panose="020B0502020202020204" pitchFamily="34" charset="0"/>
                </a:rPr>
                <a:t>S   T   R</a:t>
              </a:r>
            </a:p>
          </p:txBody>
        </p:sp>
        <p:cxnSp>
          <p:nvCxnSpPr>
            <p:cNvPr id="190" name="Straight Connector 189"/>
            <p:cNvCxnSpPr/>
            <p:nvPr/>
          </p:nvCxnSpPr>
          <p:spPr>
            <a:xfrm>
              <a:off x="807396" y="953311"/>
              <a:ext cx="0" cy="3988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1180290" y="953311"/>
              <a:ext cx="0" cy="39883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65" name="Group 164"/>
          <p:cNvGrpSpPr/>
          <p:nvPr/>
        </p:nvGrpSpPr>
        <p:grpSpPr>
          <a:xfrm>
            <a:off x="6229530" y="4177356"/>
            <a:ext cx="1343151" cy="474581"/>
            <a:chOff x="466928" y="953311"/>
            <a:chExt cx="1050587" cy="398834"/>
          </a:xfrm>
        </p:grpSpPr>
        <p:sp>
          <p:nvSpPr>
            <p:cNvPr id="186" name="Rectangle 185"/>
            <p:cNvSpPr/>
            <p:nvPr/>
          </p:nvSpPr>
          <p:spPr>
            <a:xfrm>
              <a:off x="466928" y="953311"/>
              <a:ext cx="1050587" cy="398834"/>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IN" sz="2398" dirty="0">
                  <a:latin typeface="Century Gothic" panose="020B0502020202020204" pitchFamily="34" charset="0"/>
                </a:rPr>
                <a:t>S   T   R</a:t>
              </a:r>
            </a:p>
          </p:txBody>
        </p:sp>
        <p:cxnSp>
          <p:nvCxnSpPr>
            <p:cNvPr id="187" name="Straight Connector 186"/>
            <p:cNvCxnSpPr/>
            <p:nvPr/>
          </p:nvCxnSpPr>
          <p:spPr>
            <a:xfrm>
              <a:off x="807396" y="953311"/>
              <a:ext cx="0" cy="3988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180290" y="953311"/>
              <a:ext cx="0" cy="398834"/>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6" name="Rectangle 165"/>
          <p:cNvSpPr/>
          <p:nvPr/>
        </p:nvSpPr>
        <p:spPr>
          <a:xfrm>
            <a:off x="4158297" y="4092215"/>
            <a:ext cx="3640979" cy="2170529"/>
          </a:xfrm>
          <a:prstGeom prst="rect">
            <a:avLst/>
          </a:prstGeom>
          <a:solidFill>
            <a:schemeClr val="bg1">
              <a:alpha val="0"/>
            </a:schemeClr>
          </a:solidFill>
          <a:ln w="15875">
            <a:solidFill>
              <a:schemeClr val="tx2"/>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2398" dirty="0">
              <a:latin typeface="Century Gothic" panose="020B0502020202020204" pitchFamily="34" charset="0"/>
            </a:endParaRPr>
          </a:p>
        </p:txBody>
      </p:sp>
      <p:grpSp>
        <p:nvGrpSpPr>
          <p:cNvPr id="167" name="Group 166"/>
          <p:cNvGrpSpPr/>
          <p:nvPr/>
        </p:nvGrpSpPr>
        <p:grpSpPr>
          <a:xfrm>
            <a:off x="4388917" y="4795066"/>
            <a:ext cx="1343151" cy="474581"/>
            <a:chOff x="466928" y="953311"/>
            <a:chExt cx="1050587" cy="398834"/>
          </a:xfrm>
        </p:grpSpPr>
        <p:sp>
          <p:nvSpPr>
            <p:cNvPr id="183" name="Rectangle 182"/>
            <p:cNvSpPr/>
            <p:nvPr/>
          </p:nvSpPr>
          <p:spPr>
            <a:xfrm>
              <a:off x="466928" y="953311"/>
              <a:ext cx="1050587" cy="398834"/>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IN" sz="2398" dirty="0">
                  <a:latin typeface="Century Gothic" panose="020B0502020202020204" pitchFamily="34" charset="0"/>
                </a:rPr>
                <a:t>S   T   R</a:t>
              </a:r>
            </a:p>
          </p:txBody>
        </p:sp>
        <p:cxnSp>
          <p:nvCxnSpPr>
            <p:cNvPr id="184" name="Straight Connector 183"/>
            <p:cNvCxnSpPr/>
            <p:nvPr/>
          </p:nvCxnSpPr>
          <p:spPr>
            <a:xfrm>
              <a:off x="807396" y="953311"/>
              <a:ext cx="0" cy="3988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180290" y="953311"/>
              <a:ext cx="0" cy="39883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68" name="Group 167"/>
          <p:cNvGrpSpPr/>
          <p:nvPr/>
        </p:nvGrpSpPr>
        <p:grpSpPr>
          <a:xfrm>
            <a:off x="6237822" y="4795066"/>
            <a:ext cx="1343151" cy="474581"/>
            <a:chOff x="466928" y="953311"/>
            <a:chExt cx="1050587" cy="398834"/>
          </a:xfrm>
        </p:grpSpPr>
        <p:sp>
          <p:nvSpPr>
            <p:cNvPr id="180" name="Rectangle 179"/>
            <p:cNvSpPr/>
            <p:nvPr/>
          </p:nvSpPr>
          <p:spPr>
            <a:xfrm>
              <a:off x="466928" y="953311"/>
              <a:ext cx="1050587" cy="398834"/>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IN" sz="2398" dirty="0">
                  <a:latin typeface="Century Gothic" panose="020B0502020202020204" pitchFamily="34" charset="0"/>
                </a:rPr>
                <a:t>S   T   R</a:t>
              </a:r>
            </a:p>
          </p:txBody>
        </p:sp>
        <p:cxnSp>
          <p:nvCxnSpPr>
            <p:cNvPr id="181" name="Straight Connector 180"/>
            <p:cNvCxnSpPr/>
            <p:nvPr/>
          </p:nvCxnSpPr>
          <p:spPr>
            <a:xfrm>
              <a:off x="807396" y="953311"/>
              <a:ext cx="0" cy="3988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180290" y="953311"/>
              <a:ext cx="0" cy="39883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69" name="Group 168"/>
          <p:cNvGrpSpPr/>
          <p:nvPr/>
        </p:nvGrpSpPr>
        <p:grpSpPr>
          <a:xfrm>
            <a:off x="4388917" y="5458171"/>
            <a:ext cx="1343151" cy="474581"/>
            <a:chOff x="466928" y="953311"/>
            <a:chExt cx="1050587" cy="398834"/>
          </a:xfrm>
        </p:grpSpPr>
        <p:sp>
          <p:nvSpPr>
            <p:cNvPr id="177" name="Rectangle 176"/>
            <p:cNvSpPr/>
            <p:nvPr/>
          </p:nvSpPr>
          <p:spPr>
            <a:xfrm>
              <a:off x="466928" y="953311"/>
              <a:ext cx="1050587" cy="398834"/>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IN" sz="2398" dirty="0">
                  <a:latin typeface="Century Gothic" panose="020B0502020202020204" pitchFamily="34" charset="0"/>
                </a:rPr>
                <a:t>S   T   R</a:t>
              </a:r>
            </a:p>
          </p:txBody>
        </p:sp>
        <p:cxnSp>
          <p:nvCxnSpPr>
            <p:cNvPr id="178" name="Straight Connector 177"/>
            <p:cNvCxnSpPr/>
            <p:nvPr/>
          </p:nvCxnSpPr>
          <p:spPr>
            <a:xfrm>
              <a:off x="807396" y="953311"/>
              <a:ext cx="0" cy="3988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180290" y="953311"/>
              <a:ext cx="0" cy="39883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0" name="Group 169"/>
          <p:cNvGrpSpPr/>
          <p:nvPr/>
        </p:nvGrpSpPr>
        <p:grpSpPr>
          <a:xfrm>
            <a:off x="6237822" y="5458171"/>
            <a:ext cx="1343151" cy="474581"/>
            <a:chOff x="466928" y="953311"/>
            <a:chExt cx="1050587" cy="398834"/>
          </a:xfrm>
        </p:grpSpPr>
        <p:sp>
          <p:nvSpPr>
            <p:cNvPr id="174" name="Rectangle 173"/>
            <p:cNvSpPr/>
            <p:nvPr/>
          </p:nvSpPr>
          <p:spPr>
            <a:xfrm>
              <a:off x="466928" y="953311"/>
              <a:ext cx="1050587" cy="398834"/>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IN" sz="2398" dirty="0">
                  <a:latin typeface="Century Gothic" panose="020B0502020202020204" pitchFamily="34" charset="0"/>
                </a:rPr>
                <a:t>S   T   R</a:t>
              </a:r>
            </a:p>
          </p:txBody>
        </p:sp>
        <p:cxnSp>
          <p:nvCxnSpPr>
            <p:cNvPr id="175" name="Straight Connector 174"/>
            <p:cNvCxnSpPr/>
            <p:nvPr/>
          </p:nvCxnSpPr>
          <p:spPr>
            <a:xfrm>
              <a:off x="807396" y="953311"/>
              <a:ext cx="0" cy="3988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180290" y="953311"/>
              <a:ext cx="0" cy="398834"/>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71" name="Straight Connector 170"/>
          <p:cNvCxnSpPr/>
          <p:nvPr/>
        </p:nvCxnSpPr>
        <p:spPr>
          <a:xfrm>
            <a:off x="5021105" y="5998287"/>
            <a:ext cx="0" cy="243614"/>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6901103" y="6019126"/>
            <a:ext cx="0" cy="243614"/>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73" name="TextBox 172"/>
          <p:cNvSpPr txBox="1"/>
          <p:nvPr/>
        </p:nvSpPr>
        <p:spPr>
          <a:xfrm>
            <a:off x="4414433" y="6316379"/>
            <a:ext cx="3295691" cy="204993"/>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IN" sz="1332" b="1" dirty="0">
                <a:latin typeface="Century Gothic" panose="020B0502020202020204" pitchFamily="34" charset="0"/>
              </a:rPr>
              <a:t>Blockchain</a:t>
            </a:r>
          </a:p>
        </p:txBody>
      </p:sp>
    </p:spTree>
    <p:extLst>
      <p:ext uri="{BB962C8B-B14F-4D97-AF65-F5344CB8AC3E}">
        <p14:creationId xmlns:p14="http://schemas.microsoft.com/office/powerpoint/2010/main" val="1051131915"/>
      </p:ext>
    </p:extLst>
  </p:cSld>
  <p:clrMapOvr>
    <a:masterClrMapping/>
  </p:clrMapOvr>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355287" y="1433796"/>
            <a:ext cx="4241483" cy="4662805"/>
            <a:chOff x="4648835" y="1508760"/>
            <a:chExt cx="4241483" cy="4662805"/>
          </a:xfrm>
        </p:grpSpPr>
        <p:sp>
          <p:nvSpPr>
            <p:cNvPr id="3" name="Freeform 4"/>
            <p:cNvSpPr>
              <a:spLocks/>
            </p:cNvSpPr>
            <p:nvPr/>
          </p:nvSpPr>
          <p:spPr bwMode="blackWhite">
            <a:xfrm>
              <a:off x="4704080" y="2834526"/>
              <a:ext cx="2520915" cy="1141333"/>
            </a:xfrm>
            <a:custGeom>
              <a:avLst/>
              <a:gdLst>
                <a:gd name="T0" fmla="*/ 15642060 w 1136"/>
                <a:gd name="T1" fmla="*/ 5102294 h 491"/>
                <a:gd name="T2" fmla="*/ 15442507 w 1136"/>
                <a:gd name="T3" fmla="*/ 4270120 h 491"/>
                <a:gd name="T4" fmla="*/ 15069848 w 1136"/>
                <a:gd name="T5" fmla="*/ 3479787 h 491"/>
                <a:gd name="T6" fmla="*/ 14519275 w 1136"/>
                <a:gd name="T7" fmla="*/ 2717349 h 491"/>
                <a:gd name="T8" fmla="*/ 13853297 w 1136"/>
                <a:gd name="T9" fmla="*/ 2024646 h 491"/>
                <a:gd name="T10" fmla="*/ 13033448 w 1136"/>
                <a:gd name="T11" fmla="*/ 1434221 h 491"/>
                <a:gd name="T12" fmla="*/ 12105407 w 1136"/>
                <a:gd name="T13" fmla="*/ 911207 h 491"/>
                <a:gd name="T14" fmla="*/ 11098026 w 1136"/>
                <a:gd name="T15" fmla="*/ 516041 h 491"/>
                <a:gd name="T16" fmla="*/ 10006496 w 1136"/>
                <a:gd name="T17" fmla="*/ 218504 h 491"/>
                <a:gd name="T18" fmla="*/ 8871688 w 1136"/>
                <a:gd name="T19" fmla="*/ 44166 h 491"/>
                <a:gd name="T20" fmla="*/ 7729668 w 1136"/>
                <a:gd name="T21" fmla="*/ 0 h 491"/>
                <a:gd name="T22" fmla="*/ 6556394 w 1136"/>
                <a:gd name="T23" fmla="*/ 65086 h 491"/>
                <a:gd name="T24" fmla="*/ 5445630 w 1136"/>
                <a:gd name="T25" fmla="*/ 281265 h 491"/>
                <a:gd name="T26" fmla="*/ 4363716 w 1136"/>
                <a:gd name="T27" fmla="*/ 595074 h 491"/>
                <a:gd name="T28" fmla="*/ 3353931 w 1136"/>
                <a:gd name="T29" fmla="*/ 1029757 h 491"/>
                <a:gd name="T30" fmla="*/ 2471571 w 1136"/>
                <a:gd name="T31" fmla="*/ 1569042 h 491"/>
                <a:gd name="T32" fmla="*/ 1690189 w 1136"/>
                <a:gd name="T33" fmla="*/ 2182712 h 491"/>
                <a:gd name="T34" fmla="*/ 1038637 w 1136"/>
                <a:gd name="T35" fmla="*/ 2884714 h 491"/>
                <a:gd name="T36" fmla="*/ 536148 w 1136"/>
                <a:gd name="T37" fmla="*/ 3640178 h 491"/>
                <a:gd name="T38" fmla="*/ 197149 w 1136"/>
                <a:gd name="T39" fmla="*/ 4458405 h 491"/>
                <a:gd name="T40" fmla="*/ 28851 w 1136"/>
                <a:gd name="T41" fmla="*/ 5302202 h 491"/>
                <a:gd name="T42" fmla="*/ 7854689 w 1136"/>
                <a:gd name="T43" fmla="*/ 5722937 h 491"/>
                <a:gd name="T44" fmla="*/ 8999113 w 1136"/>
                <a:gd name="T45" fmla="*/ 5448646 h 491"/>
                <a:gd name="T46" fmla="*/ 9376580 w 1136"/>
                <a:gd name="T47" fmla="*/ 4958175 h 491"/>
                <a:gd name="T48" fmla="*/ 9898305 w 1136"/>
                <a:gd name="T49" fmla="*/ 4537438 h 491"/>
                <a:gd name="T50" fmla="*/ 10513793 w 1136"/>
                <a:gd name="T51" fmla="*/ 4209682 h 491"/>
                <a:gd name="T52" fmla="*/ 11213430 w 1136"/>
                <a:gd name="T53" fmla="*/ 3970258 h 491"/>
                <a:gd name="T54" fmla="*/ 11941918 w 1136"/>
                <a:gd name="T55" fmla="*/ 3849384 h 491"/>
                <a:gd name="T56" fmla="*/ 12699257 w 1136"/>
                <a:gd name="T57" fmla="*/ 3849384 h 491"/>
                <a:gd name="T58" fmla="*/ 13461405 w 1136"/>
                <a:gd name="T59" fmla="*/ 3974907 h 491"/>
                <a:gd name="T60" fmla="*/ 14161041 w 1136"/>
                <a:gd name="T61" fmla="*/ 4223630 h 491"/>
                <a:gd name="T62" fmla="*/ 14790955 w 1136"/>
                <a:gd name="T63" fmla="*/ 4579279 h 491"/>
                <a:gd name="T64" fmla="*/ 15295848 w 1136"/>
                <a:gd name="T65" fmla="*/ 5006989 h 491"/>
                <a:gd name="T66" fmla="*/ 15682932 w 1136"/>
                <a:gd name="T67" fmla="*/ 5523030 h 49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36"/>
                <a:gd name="T103" fmla="*/ 0 h 491"/>
                <a:gd name="T104" fmla="*/ 1136 w 1136"/>
                <a:gd name="T105" fmla="*/ 491 h 49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36" h="491">
                  <a:moveTo>
                    <a:pt x="1135" y="473"/>
                  </a:moveTo>
                  <a:lnTo>
                    <a:pt x="1132" y="437"/>
                  </a:lnTo>
                  <a:lnTo>
                    <a:pt x="1126" y="401"/>
                  </a:lnTo>
                  <a:lnTo>
                    <a:pt x="1117" y="366"/>
                  </a:lnTo>
                  <a:lnTo>
                    <a:pt x="1104" y="331"/>
                  </a:lnTo>
                  <a:lnTo>
                    <a:pt x="1090" y="298"/>
                  </a:lnTo>
                  <a:lnTo>
                    <a:pt x="1072" y="264"/>
                  </a:lnTo>
                  <a:lnTo>
                    <a:pt x="1051" y="233"/>
                  </a:lnTo>
                  <a:lnTo>
                    <a:pt x="1027" y="203"/>
                  </a:lnTo>
                  <a:lnTo>
                    <a:pt x="1002" y="174"/>
                  </a:lnTo>
                  <a:lnTo>
                    <a:pt x="974" y="148"/>
                  </a:lnTo>
                  <a:lnTo>
                    <a:pt x="943" y="123"/>
                  </a:lnTo>
                  <a:lnTo>
                    <a:pt x="911" y="99"/>
                  </a:lnTo>
                  <a:lnTo>
                    <a:pt x="876" y="78"/>
                  </a:lnTo>
                  <a:lnTo>
                    <a:pt x="840" y="60"/>
                  </a:lnTo>
                  <a:lnTo>
                    <a:pt x="803" y="44"/>
                  </a:lnTo>
                  <a:lnTo>
                    <a:pt x="764" y="30"/>
                  </a:lnTo>
                  <a:lnTo>
                    <a:pt x="724" y="19"/>
                  </a:lnTo>
                  <a:lnTo>
                    <a:pt x="683" y="10"/>
                  </a:lnTo>
                  <a:lnTo>
                    <a:pt x="642" y="4"/>
                  </a:lnTo>
                  <a:lnTo>
                    <a:pt x="600" y="1"/>
                  </a:lnTo>
                  <a:lnTo>
                    <a:pt x="559" y="0"/>
                  </a:lnTo>
                  <a:lnTo>
                    <a:pt x="517" y="2"/>
                  </a:lnTo>
                  <a:lnTo>
                    <a:pt x="474" y="6"/>
                  </a:lnTo>
                  <a:lnTo>
                    <a:pt x="433" y="14"/>
                  </a:lnTo>
                  <a:lnTo>
                    <a:pt x="394" y="24"/>
                  </a:lnTo>
                  <a:lnTo>
                    <a:pt x="354" y="37"/>
                  </a:lnTo>
                  <a:lnTo>
                    <a:pt x="316" y="51"/>
                  </a:lnTo>
                  <a:lnTo>
                    <a:pt x="279" y="68"/>
                  </a:lnTo>
                  <a:lnTo>
                    <a:pt x="243" y="88"/>
                  </a:lnTo>
                  <a:lnTo>
                    <a:pt x="210" y="110"/>
                  </a:lnTo>
                  <a:lnTo>
                    <a:pt x="179" y="134"/>
                  </a:lnTo>
                  <a:lnTo>
                    <a:pt x="149" y="159"/>
                  </a:lnTo>
                  <a:lnTo>
                    <a:pt x="122" y="187"/>
                  </a:lnTo>
                  <a:lnTo>
                    <a:pt x="97" y="217"/>
                  </a:lnTo>
                  <a:lnTo>
                    <a:pt x="75" y="247"/>
                  </a:lnTo>
                  <a:lnTo>
                    <a:pt x="56" y="280"/>
                  </a:lnTo>
                  <a:lnTo>
                    <a:pt x="39" y="312"/>
                  </a:lnTo>
                  <a:lnTo>
                    <a:pt x="25" y="347"/>
                  </a:lnTo>
                  <a:lnTo>
                    <a:pt x="14" y="382"/>
                  </a:lnTo>
                  <a:lnTo>
                    <a:pt x="7" y="417"/>
                  </a:lnTo>
                  <a:lnTo>
                    <a:pt x="2" y="454"/>
                  </a:lnTo>
                  <a:lnTo>
                    <a:pt x="0" y="490"/>
                  </a:lnTo>
                  <a:lnTo>
                    <a:pt x="568" y="490"/>
                  </a:lnTo>
                  <a:lnTo>
                    <a:pt x="640" y="490"/>
                  </a:lnTo>
                  <a:lnTo>
                    <a:pt x="651" y="467"/>
                  </a:lnTo>
                  <a:lnTo>
                    <a:pt x="664" y="445"/>
                  </a:lnTo>
                  <a:lnTo>
                    <a:pt x="679" y="425"/>
                  </a:lnTo>
                  <a:lnTo>
                    <a:pt x="696" y="406"/>
                  </a:lnTo>
                  <a:lnTo>
                    <a:pt x="716" y="389"/>
                  </a:lnTo>
                  <a:lnTo>
                    <a:pt x="738" y="374"/>
                  </a:lnTo>
                  <a:lnTo>
                    <a:pt x="761" y="361"/>
                  </a:lnTo>
                  <a:lnTo>
                    <a:pt x="785" y="350"/>
                  </a:lnTo>
                  <a:lnTo>
                    <a:pt x="811" y="340"/>
                  </a:lnTo>
                  <a:lnTo>
                    <a:pt x="837" y="334"/>
                  </a:lnTo>
                  <a:lnTo>
                    <a:pt x="864" y="330"/>
                  </a:lnTo>
                  <a:lnTo>
                    <a:pt x="891" y="330"/>
                  </a:lnTo>
                  <a:lnTo>
                    <a:pt x="919" y="330"/>
                  </a:lnTo>
                  <a:lnTo>
                    <a:pt x="947" y="335"/>
                  </a:lnTo>
                  <a:lnTo>
                    <a:pt x="974" y="341"/>
                  </a:lnTo>
                  <a:lnTo>
                    <a:pt x="1000" y="351"/>
                  </a:lnTo>
                  <a:lnTo>
                    <a:pt x="1025" y="362"/>
                  </a:lnTo>
                  <a:lnTo>
                    <a:pt x="1048" y="375"/>
                  </a:lnTo>
                  <a:lnTo>
                    <a:pt x="1070" y="392"/>
                  </a:lnTo>
                  <a:lnTo>
                    <a:pt x="1090" y="410"/>
                  </a:lnTo>
                  <a:lnTo>
                    <a:pt x="1107" y="429"/>
                  </a:lnTo>
                  <a:lnTo>
                    <a:pt x="1122" y="451"/>
                  </a:lnTo>
                  <a:lnTo>
                    <a:pt x="1135" y="473"/>
                  </a:lnTo>
                </a:path>
              </a:pathLst>
            </a:custGeom>
            <a:solidFill>
              <a:srgbClr val="7C3520"/>
            </a:solidFill>
            <a:ln w="12700" cap="rnd">
              <a:solidFill>
                <a:schemeClr val="bg1"/>
              </a:solidFill>
              <a:round/>
              <a:headEnd/>
              <a:tailEnd/>
            </a:ln>
          </p:spPr>
          <p:txBody>
            <a:bodyPr anchor="ctr"/>
            <a:lstStyle/>
            <a:p>
              <a:pPr algn="ctr"/>
              <a:r>
                <a:rPr lang="en-US" sz="1400" b="1" dirty="0" smtClean="0">
                  <a:solidFill>
                    <a:schemeClr val="bg1"/>
                  </a:solidFill>
                  <a:latin typeface="Century Gothic" panose="020B0502020202020204" pitchFamily="34" charset="0"/>
                </a:rPr>
                <a:t>Application Server</a:t>
              </a:r>
              <a:endParaRPr lang="en-US" sz="1400" b="1" dirty="0">
                <a:solidFill>
                  <a:schemeClr val="bg1"/>
                </a:solidFill>
                <a:latin typeface="Century Gothic" panose="020B0502020202020204" pitchFamily="34" charset="0"/>
              </a:endParaRPr>
            </a:p>
          </p:txBody>
        </p:sp>
        <p:sp>
          <p:nvSpPr>
            <p:cNvPr id="4" name="Freeform 5"/>
            <p:cNvSpPr>
              <a:spLocks/>
            </p:cNvSpPr>
            <p:nvPr/>
          </p:nvSpPr>
          <p:spPr bwMode="blackWhite">
            <a:xfrm>
              <a:off x="5771778" y="3533301"/>
              <a:ext cx="1094928" cy="2638264"/>
            </a:xfrm>
            <a:custGeom>
              <a:avLst/>
              <a:gdLst>
                <a:gd name="T0" fmla="*/ 6090193 w 493"/>
                <a:gd name="T1" fmla="*/ 30245 h 1134"/>
                <a:gd name="T2" fmla="*/ 5096416 w 493"/>
                <a:gd name="T3" fmla="*/ 209386 h 1134"/>
                <a:gd name="T4" fmla="*/ 4150763 w 493"/>
                <a:gd name="T5" fmla="*/ 523465 h 1134"/>
                <a:gd name="T6" fmla="*/ 3250830 w 493"/>
                <a:gd name="T7" fmla="*/ 986441 h 1134"/>
                <a:gd name="T8" fmla="*/ 2447145 w 493"/>
                <a:gd name="T9" fmla="*/ 1554110 h 1134"/>
                <a:gd name="T10" fmla="*/ 1710836 w 493"/>
                <a:gd name="T11" fmla="*/ 2233451 h 1134"/>
                <a:gd name="T12" fmla="*/ 1111683 w 493"/>
                <a:gd name="T13" fmla="*/ 3029118 h 1134"/>
                <a:gd name="T14" fmla="*/ 623216 w 493"/>
                <a:gd name="T15" fmla="*/ 3889927 h 1134"/>
                <a:gd name="T16" fmla="*/ 276718 w 493"/>
                <a:gd name="T17" fmla="*/ 4820532 h 1134"/>
                <a:gd name="T18" fmla="*/ 69781 w 493"/>
                <a:gd name="T19" fmla="*/ 5765095 h 1134"/>
                <a:gd name="T20" fmla="*/ 0 w 493"/>
                <a:gd name="T21" fmla="*/ 6751536 h 1134"/>
                <a:gd name="T22" fmla="*/ 96250 w 493"/>
                <a:gd name="T23" fmla="*/ 7724017 h 1134"/>
                <a:gd name="T24" fmla="*/ 346499 w 493"/>
                <a:gd name="T25" fmla="*/ 8687192 h 1134"/>
                <a:gd name="T26" fmla="*/ 726684 w 493"/>
                <a:gd name="T27" fmla="*/ 9592207 h 1134"/>
                <a:gd name="T28" fmla="*/ 1236807 w 493"/>
                <a:gd name="T29" fmla="*/ 10429751 h 1134"/>
                <a:gd name="T30" fmla="*/ 1872054 w 493"/>
                <a:gd name="T31" fmla="*/ 11195173 h 1134"/>
                <a:gd name="T32" fmla="*/ 2605958 w 493"/>
                <a:gd name="T33" fmla="*/ 11855902 h 1134"/>
                <a:gd name="T34" fmla="*/ 3457766 w 493"/>
                <a:gd name="T35" fmla="*/ 12402632 h 1134"/>
                <a:gd name="T36" fmla="*/ 4362512 w 493"/>
                <a:gd name="T37" fmla="*/ 12842342 h 1134"/>
                <a:gd name="T38" fmla="*/ 5329821 w 493"/>
                <a:gd name="T39" fmla="*/ 13123850 h 1134"/>
                <a:gd name="T40" fmla="*/ 6316379 w 493"/>
                <a:gd name="T41" fmla="*/ 13265767 h 1134"/>
                <a:gd name="T42" fmla="*/ 6824095 w 493"/>
                <a:gd name="T43" fmla="*/ 6637537 h 1134"/>
                <a:gd name="T44" fmla="*/ 6496847 w 493"/>
                <a:gd name="T45" fmla="*/ 5672035 h 1134"/>
                <a:gd name="T46" fmla="*/ 5909725 w 493"/>
                <a:gd name="T47" fmla="*/ 5343997 h 1134"/>
                <a:gd name="T48" fmla="*/ 5426071 w 493"/>
                <a:gd name="T49" fmla="*/ 4897307 h 1134"/>
                <a:gd name="T50" fmla="*/ 5021823 w 493"/>
                <a:gd name="T51" fmla="*/ 4380820 h 1134"/>
                <a:gd name="T52" fmla="*/ 4742698 w 493"/>
                <a:gd name="T53" fmla="*/ 3796866 h 1134"/>
                <a:gd name="T54" fmla="*/ 4605542 w 493"/>
                <a:gd name="T55" fmla="*/ 3175688 h 1134"/>
                <a:gd name="T56" fmla="*/ 4605542 w 493"/>
                <a:gd name="T57" fmla="*/ 2517285 h 1134"/>
                <a:gd name="T58" fmla="*/ 4761948 w 493"/>
                <a:gd name="T59" fmla="*/ 1886801 h 1134"/>
                <a:gd name="T60" fmla="*/ 5038666 w 493"/>
                <a:gd name="T61" fmla="*/ 1288887 h 1134"/>
                <a:gd name="T62" fmla="*/ 5454946 w 493"/>
                <a:gd name="T63" fmla="*/ 756116 h 1134"/>
                <a:gd name="T64" fmla="*/ 5981912 w 493"/>
                <a:gd name="T65" fmla="*/ 328038 h 1134"/>
                <a:gd name="T66" fmla="*/ 6593097 w 493"/>
                <a:gd name="T67" fmla="*/ 0 h 113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93"/>
                <a:gd name="T103" fmla="*/ 0 h 1134"/>
                <a:gd name="T104" fmla="*/ 493 w 493"/>
                <a:gd name="T105" fmla="*/ 1134 h 113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93" h="1134">
                  <a:moveTo>
                    <a:pt x="475" y="0"/>
                  </a:moveTo>
                  <a:lnTo>
                    <a:pt x="439" y="3"/>
                  </a:lnTo>
                  <a:lnTo>
                    <a:pt x="403" y="9"/>
                  </a:lnTo>
                  <a:lnTo>
                    <a:pt x="367" y="18"/>
                  </a:lnTo>
                  <a:lnTo>
                    <a:pt x="333" y="30"/>
                  </a:lnTo>
                  <a:lnTo>
                    <a:pt x="299" y="45"/>
                  </a:lnTo>
                  <a:lnTo>
                    <a:pt x="266" y="63"/>
                  </a:lnTo>
                  <a:lnTo>
                    <a:pt x="234" y="84"/>
                  </a:lnTo>
                  <a:lnTo>
                    <a:pt x="204" y="107"/>
                  </a:lnTo>
                  <a:lnTo>
                    <a:pt x="176" y="133"/>
                  </a:lnTo>
                  <a:lnTo>
                    <a:pt x="148" y="161"/>
                  </a:lnTo>
                  <a:lnTo>
                    <a:pt x="123" y="191"/>
                  </a:lnTo>
                  <a:lnTo>
                    <a:pt x="101" y="224"/>
                  </a:lnTo>
                  <a:lnTo>
                    <a:pt x="80" y="258"/>
                  </a:lnTo>
                  <a:lnTo>
                    <a:pt x="61" y="294"/>
                  </a:lnTo>
                  <a:lnTo>
                    <a:pt x="45" y="332"/>
                  </a:lnTo>
                  <a:lnTo>
                    <a:pt x="31" y="370"/>
                  </a:lnTo>
                  <a:lnTo>
                    <a:pt x="20" y="411"/>
                  </a:lnTo>
                  <a:lnTo>
                    <a:pt x="11" y="451"/>
                  </a:lnTo>
                  <a:lnTo>
                    <a:pt x="5" y="492"/>
                  </a:lnTo>
                  <a:lnTo>
                    <a:pt x="1" y="534"/>
                  </a:lnTo>
                  <a:lnTo>
                    <a:pt x="0" y="576"/>
                  </a:lnTo>
                  <a:lnTo>
                    <a:pt x="3" y="617"/>
                  </a:lnTo>
                  <a:lnTo>
                    <a:pt x="7" y="659"/>
                  </a:lnTo>
                  <a:lnTo>
                    <a:pt x="14" y="701"/>
                  </a:lnTo>
                  <a:lnTo>
                    <a:pt x="25" y="741"/>
                  </a:lnTo>
                  <a:lnTo>
                    <a:pt x="37" y="780"/>
                  </a:lnTo>
                  <a:lnTo>
                    <a:pt x="52" y="818"/>
                  </a:lnTo>
                  <a:lnTo>
                    <a:pt x="69" y="855"/>
                  </a:lnTo>
                  <a:lnTo>
                    <a:pt x="89" y="890"/>
                  </a:lnTo>
                  <a:lnTo>
                    <a:pt x="111" y="924"/>
                  </a:lnTo>
                  <a:lnTo>
                    <a:pt x="135" y="955"/>
                  </a:lnTo>
                  <a:lnTo>
                    <a:pt x="161" y="984"/>
                  </a:lnTo>
                  <a:lnTo>
                    <a:pt x="188" y="1011"/>
                  </a:lnTo>
                  <a:lnTo>
                    <a:pt x="218" y="1036"/>
                  </a:lnTo>
                  <a:lnTo>
                    <a:pt x="249" y="1058"/>
                  </a:lnTo>
                  <a:lnTo>
                    <a:pt x="281" y="1078"/>
                  </a:lnTo>
                  <a:lnTo>
                    <a:pt x="314" y="1095"/>
                  </a:lnTo>
                  <a:lnTo>
                    <a:pt x="349" y="1108"/>
                  </a:lnTo>
                  <a:lnTo>
                    <a:pt x="384" y="1119"/>
                  </a:lnTo>
                  <a:lnTo>
                    <a:pt x="419" y="1126"/>
                  </a:lnTo>
                  <a:lnTo>
                    <a:pt x="455" y="1131"/>
                  </a:lnTo>
                  <a:lnTo>
                    <a:pt x="492" y="1133"/>
                  </a:lnTo>
                  <a:lnTo>
                    <a:pt x="492" y="566"/>
                  </a:lnTo>
                  <a:lnTo>
                    <a:pt x="492" y="494"/>
                  </a:lnTo>
                  <a:lnTo>
                    <a:pt x="468" y="484"/>
                  </a:lnTo>
                  <a:lnTo>
                    <a:pt x="447" y="470"/>
                  </a:lnTo>
                  <a:lnTo>
                    <a:pt x="426" y="456"/>
                  </a:lnTo>
                  <a:lnTo>
                    <a:pt x="408" y="438"/>
                  </a:lnTo>
                  <a:lnTo>
                    <a:pt x="391" y="418"/>
                  </a:lnTo>
                  <a:lnTo>
                    <a:pt x="375" y="397"/>
                  </a:lnTo>
                  <a:lnTo>
                    <a:pt x="362" y="374"/>
                  </a:lnTo>
                  <a:lnTo>
                    <a:pt x="351" y="349"/>
                  </a:lnTo>
                  <a:lnTo>
                    <a:pt x="342" y="324"/>
                  </a:lnTo>
                  <a:lnTo>
                    <a:pt x="336" y="298"/>
                  </a:lnTo>
                  <a:lnTo>
                    <a:pt x="332" y="271"/>
                  </a:lnTo>
                  <a:lnTo>
                    <a:pt x="331" y="243"/>
                  </a:lnTo>
                  <a:lnTo>
                    <a:pt x="332" y="215"/>
                  </a:lnTo>
                  <a:lnTo>
                    <a:pt x="336" y="188"/>
                  </a:lnTo>
                  <a:lnTo>
                    <a:pt x="343" y="161"/>
                  </a:lnTo>
                  <a:lnTo>
                    <a:pt x="352" y="135"/>
                  </a:lnTo>
                  <a:lnTo>
                    <a:pt x="363" y="110"/>
                  </a:lnTo>
                  <a:lnTo>
                    <a:pt x="377" y="86"/>
                  </a:lnTo>
                  <a:lnTo>
                    <a:pt x="393" y="65"/>
                  </a:lnTo>
                  <a:lnTo>
                    <a:pt x="412" y="45"/>
                  </a:lnTo>
                  <a:lnTo>
                    <a:pt x="431" y="28"/>
                  </a:lnTo>
                  <a:lnTo>
                    <a:pt x="452" y="12"/>
                  </a:lnTo>
                  <a:lnTo>
                    <a:pt x="475" y="0"/>
                  </a:lnTo>
                </a:path>
              </a:pathLst>
            </a:custGeom>
            <a:solidFill>
              <a:srgbClr val="6D6E71"/>
            </a:solidFill>
            <a:ln w="12700" cap="rnd">
              <a:solidFill>
                <a:schemeClr val="bg1"/>
              </a:solidFill>
              <a:round/>
              <a:headEnd/>
              <a:tailEnd/>
            </a:ln>
          </p:spPr>
          <p:txBody>
            <a:bodyPr vert="vert" anchor="ctr"/>
            <a:lstStyle/>
            <a:p>
              <a:pPr algn="ctr"/>
              <a:r>
                <a:rPr lang="en-US" sz="1400" b="1" dirty="0" smtClean="0">
                  <a:solidFill>
                    <a:schemeClr val="bg1"/>
                  </a:solidFill>
                  <a:latin typeface="Century Gothic" panose="020B0502020202020204" pitchFamily="34" charset="0"/>
                </a:rPr>
                <a:t>Database</a:t>
              </a:r>
              <a:endParaRPr lang="en-US" sz="1400" b="1" dirty="0">
                <a:solidFill>
                  <a:schemeClr val="bg1"/>
                </a:solidFill>
                <a:latin typeface="Century Gothic" panose="020B0502020202020204" pitchFamily="34" charset="0"/>
              </a:endParaRPr>
            </a:p>
          </p:txBody>
        </p:sp>
        <p:sp>
          <p:nvSpPr>
            <p:cNvPr id="5" name="Freeform 6"/>
            <p:cNvSpPr>
              <a:spLocks/>
            </p:cNvSpPr>
            <p:nvPr/>
          </p:nvSpPr>
          <p:spPr bwMode="blackWhite">
            <a:xfrm>
              <a:off x="6369403" y="3918403"/>
              <a:ext cx="2520915" cy="1142886"/>
            </a:xfrm>
            <a:custGeom>
              <a:avLst/>
              <a:gdLst>
                <a:gd name="T0" fmla="*/ 45681 w 1136"/>
                <a:gd name="T1" fmla="*/ 616833 h 491"/>
                <a:gd name="T2" fmla="*/ 250042 w 1136"/>
                <a:gd name="T3" fmla="*/ 1466432 h 491"/>
                <a:gd name="T4" fmla="*/ 622701 w 1136"/>
                <a:gd name="T5" fmla="*/ 2264823 h 491"/>
                <a:gd name="T6" fmla="*/ 1158849 w 1136"/>
                <a:gd name="T7" fmla="*/ 3018988 h 491"/>
                <a:gd name="T8" fmla="*/ 1839252 w 1136"/>
                <a:gd name="T9" fmla="*/ 3719617 h 491"/>
                <a:gd name="T10" fmla="*/ 2649485 w 1136"/>
                <a:gd name="T11" fmla="*/ 4327139 h 491"/>
                <a:gd name="T12" fmla="*/ 3582335 w 1136"/>
                <a:gd name="T13" fmla="*/ 4843882 h 491"/>
                <a:gd name="T14" fmla="*/ 4589716 w 1136"/>
                <a:gd name="T15" fmla="*/ 5251225 h 491"/>
                <a:gd name="T16" fmla="*/ 5676438 w 1136"/>
                <a:gd name="T17" fmla="*/ 5546839 h 491"/>
                <a:gd name="T18" fmla="*/ 6808840 w 1136"/>
                <a:gd name="T19" fmla="*/ 5714431 h 491"/>
                <a:gd name="T20" fmla="*/ 7960477 w 1136"/>
                <a:gd name="T21" fmla="*/ 5763312 h 491"/>
                <a:gd name="T22" fmla="*/ 9121730 w 1136"/>
                <a:gd name="T23" fmla="*/ 5691154 h 491"/>
                <a:gd name="T24" fmla="*/ 10237304 w 1136"/>
                <a:gd name="T25" fmla="*/ 5483992 h 491"/>
                <a:gd name="T26" fmla="*/ 11316813 w 1136"/>
                <a:gd name="T27" fmla="*/ 5169756 h 491"/>
                <a:gd name="T28" fmla="*/ 12326598 w 1136"/>
                <a:gd name="T29" fmla="*/ 4727498 h 491"/>
                <a:gd name="T30" fmla="*/ 13211362 w 1136"/>
                <a:gd name="T31" fmla="*/ 4194462 h 491"/>
                <a:gd name="T32" fmla="*/ 14002361 w 1136"/>
                <a:gd name="T33" fmla="*/ 3561335 h 491"/>
                <a:gd name="T34" fmla="*/ 14649104 w 1136"/>
                <a:gd name="T35" fmla="*/ 2853724 h 491"/>
                <a:gd name="T36" fmla="*/ 15149189 w 1136"/>
                <a:gd name="T37" fmla="*/ 2092575 h 491"/>
                <a:gd name="T38" fmla="*/ 15495401 w 1136"/>
                <a:gd name="T39" fmla="*/ 1270908 h 491"/>
                <a:gd name="T40" fmla="*/ 15654081 w 1136"/>
                <a:gd name="T41" fmla="*/ 428291 h 491"/>
                <a:gd name="T42" fmla="*/ 7840264 w 1136"/>
                <a:gd name="T43" fmla="*/ 0 h 491"/>
                <a:gd name="T44" fmla="*/ 6686224 w 1136"/>
                <a:gd name="T45" fmla="*/ 253716 h 491"/>
                <a:gd name="T46" fmla="*/ 6294331 w 1136"/>
                <a:gd name="T47" fmla="*/ 726233 h 491"/>
                <a:gd name="T48" fmla="*/ 5748566 w 1136"/>
                <a:gd name="T49" fmla="*/ 1112626 h 491"/>
                <a:gd name="T50" fmla="*/ 5125865 w 1136"/>
                <a:gd name="T51" fmla="*/ 1396602 h 491"/>
                <a:gd name="T52" fmla="*/ 4414206 w 1136"/>
                <a:gd name="T53" fmla="*/ 1573505 h 491"/>
                <a:gd name="T54" fmla="*/ 3707356 w 1136"/>
                <a:gd name="T55" fmla="*/ 1622386 h 491"/>
                <a:gd name="T56" fmla="*/ 2899528 w 1136"/>
                <a:gd name="T57" fmla="*/ 1634025 h 491"/>
                <a:gd name="T58" fmla="*/ 2125358 w 1136"/>
                <a:gd name="T59" fmla="*/ 1510658 h 491"/>
                <a:gd name="T60" fmla="*/ 1396870 w 1136"/>
                <a:gd name="T61" fmla="*/ 1270908 h 491"/>
                <a:gd name="T62" fmla="*/ 747722 w 1136"/>
                <a:gd name="T63" fmla="*/ 900808 h 491"/>
                <a:gd name="T64" fmla="*/ 223595 w 1136"/>
                <a:gd name="T65" fmla="*/ 453896 h 4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36"/>
                <a:gd name="T100" fmla="*/ 0 h 491"/>
                <a:gd name="T101" fmla="*/ 1136 w 1136"/>
                <a:gd name="T102" fmla="*/ 491 h 4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36" h="491">
                  <a:moveTo>
                    <a:pt x="0" y="17"/>
                  </a:moveTo>
                  <a:lnTo>
                    <a:pt x="3" y="53"/>
                  </a:lnTo>
                  <a:lnTo>
                    <a:pt x="9" y="89"/>
                  </a:lnTo>
                  <a:lnTo>
                    <a:pt x="18" y="125"/>
                  </a:lnTo>
                  <a:lnTo>
                    <a:pt x="31" y="159"/>
                  </a:lnTo>
                  <a:lnTo>
                    <a:pt x="45" y="193"/>
                  </a:lnTo>
                  <a:lnTo>
                    <a:pt x="63" y="226"/>
                  </a:lnTo>
                  <a:lnTo>
                    <a:pt x="84" y="257"/>
                  </a:lnTo>
                  <a:lnTo>
                    <a:pt x="108" y="287"/>
                  </a:lnTo>
                  <a:lnTo>
                    <a:pt x="133" y="316"/>
                  </a:lnTo>
                  <a:lnTo>
                    <a:pt x="161" y="343"/>
                  </a:lnTo>
                  <a:lnTo>
                    <a:pt x="192" y="368"/>
                  </a:lnTo>
                  <a:lnTo>
                    <a:pt x="224" y="391"/>
                  </a:lnTo>
                  <a:lnTo>
                    <a:pt x="259" y="412"/>
                  </a:lnTo>
                  <a:lnTo>
                    <a:pt x="295" y="430"/>
                  </a:lnTo>
                  <a:lnTo>
                    <a:pt x="332" y="447"/>
                  </a:lnTo>
                  <a:lnTo>
                    <a:pt x="371" y="460"/>
                  </a:lnTo>
                  <a:lnTo>
                    <a:pt x="411" y="472"/>
                  </a:lnTo>
                  <a:lnTo>
                    <a:pt x="452" y="480"/>
                  </a:lnTo>
                  <a:lnTo>
                    <a:pt x="493" y="486"/>
                  </a:lnTo>
                  <a:lnTo>
                    <a:pt x="534" y="489"/>
                  </a:lnTo>
                  <a:lnTo>
                    <a:pt x="576" y="490"/>
                  </a:lnTo>
                  <a:lnTo>
                    <a:pt x="618" y="489"/>
                  </a:lnTo>
                  <a:lnTo>
                    <a:pt x="660" y="484"/>
                  </a:lnTo>
                  <a:lnTo>
                    <a:pt x="701" y="476"/>
                  </a:lnTo>
                  <a:lnTo>
                    <a:pt x="741" y="467"/>
                  </a:lnTo>
                  <a:lnTo>
                    <a:pt x="781" y="454"/>
                  </a:lnTo>
                  <a:lnTo>
                    <a:pt x="819" y="440"/>
                  </a:lnTo>
                  <a:lnTo>
                    <a:pt x="856" y="422"/>
                  </a:lnTo>
                  <a:lnTo>
                    <a:pt x="892" y="402"/>
                  </a:lnTo>
                  <a:lnTo>
                    <a:pt x="925" y="381"/>
                  </a:lnTo>
                  <a:lnTo>
                    <a:pt x="956" y="357"/>
                  </a:lnTo>
                  <a:lnTo>
                    <a:pt x="986" y="331"/>
                  </a:lnTo>
                  <a:lnTo>
                    <a:pt x="1013" y="303"/>
                  </a:lnTo>
                  <a:lnTo>
                    <a:pt x="1038" y="274"/>
                  </a:lnTo>
                  <a:lnTo>
                    <a:pt x="1060" y="243"/>
                  </a:lnTo>
                  <a:lnTo>
                    <a:pt x="1079" y="211"/>
                  </a:lnTo>
                  <a:lnTo>
                    <a:pt x="1096" y="178"/>
                  </a:lnTo>
                  <a:lnTo>
                    <a:pt x="1110" y="143"/>
                  </a:lnTo>
                  <a:lnTo>
                    <a:pt x="1121" y="108"/>
                  </a:lnTo>
                  <a:lnTo>
                    <a:pt x="1128" y="73"/>
                  </a:lnTo>
                  <a:lnTo>
                    <a:pt x="1133" y="37"/>
                  </a:lnTo>
                  <a:lnTo>
                    <a:pt x="1135" y="0"/>
                  </a:lnTo>
                  <a:lnTo>
                    <a:pt x="567" y="0"/>
                  </a:lnTo>
                  <a:lnTo>
                    <a:pt x="495" y="0"/>
                  </a:lnTo>
                  <a:lnTo>
                    <a:pt x="484" y="22"/>
                  </a:lnTo>
                  <a:lnTo>
                    <a:pt x="470" y="43"/>
                  </a:lnTo>
                  <a:lnTo>
                    <a:pt x="455" y="62"/>
                  </a:lnTo>
                  <a:lnTo>
                    <a:pt x="436" y="80"/>
                  </a:lnTo>
                  <a:lnTo>
                    <a:pt x="416" y="95"/>
                  </a:lnTo>
                  <a:lnTo>
                    <a:pt x="394" y="108"/>
                  </a:lnTo>
                  <a:lnTo>
                    <a:pt x="371" y="119"/>
                  </a:lnTo>
                  <a:lnTo>
                    <a:pt x="346" y="128"/>
                  </a:lnTo>
                  <a:lnTo>
                    <a:pt x="320" y="134"/>
                  </a:lnTo>
                  <a:lnTo>
                    <a:pt x="295" y="137"/>
                  </a:lnTo>
                  <a:lnTo>
                    <a:pt x="268" y="138"/>
                  </a:lnTo>
                  <a:lnTo>
                    <a:pt x="238" y="140"/>
                  </a:lnTo>
                  <a:lnTo>
                    <a:pt x="210" y="139"/>
                  </a:lnTo>
                  <a:lnTo>
                    <a:pt x="181" y="136"/>
                  </a:lnTo>
                  <a:lnTo>
                    <a:pt x="154" y="129"/>
                  </a:lnTo>
                  <a:lnTo>
                    <a:pt x="126" y="119"/>
                  </a:lnTo>
                  <a:lnTo>
                    <a:pt x="101" y="108"/>
                  </a:lnTo>
                  <a:lnTo>
                    <a:pt x="76" y="94"/>
                  </a:lnTo>
                  <a:lnTo>
                    <a:pt x="54" y="77"/>
                  </a:lnTo>
                  <a:lnTo>
                    <a:pt x="34" y="60"/>
                  </a:lnTo>
                  <a:lnTo>
                    <a:pt x="16" y="39"/>
                  </a:lnTo>
                  <a:lnTo>
                    <a:pt x="0" y="17"/>
                  </a:lnTo>
                </a:path>
              </a:pathLst>
            </a:custGeom>
            <a:solidFill>
              <a:srgbClr val="F3901D"/>
            </a:solidFill>
            <a:ln w="12700" cap="rnd">
              <a:solidFill>
                <a:schemeClr val="bg1"/>
              </a:solidFill>
              <a:round/>
              <a:headEnd/>
              <a:tailEnd/>
            </a:ln>
          </p:spPr>
          <p:txBody>
            <a:bodyPr anchor="ctr"/>
            <a:lstStyle/>
            <a:p>
              <a:pPr algn="ctr"/>
              <a:r>
                <a:rPr lang="en-US" sz="1400" b="1" dirty="0" smtClean="0">
                  <a:solidFill>
                    <a:schemeClr val="bg1"/>
                  </a:solidFill>
                  <a:latin typeface="Century Gothic" panose="020B0502020202020204" pitchFamily="34" charset="0"/>
                </a:rPr>
                <a:t>Workflow Manager</a:t>
              </a:r>
              <a:endParaRPr lang="en-US" sz="1400" b="1" dirty="0">
                <a:solidFill>
                  <a:schemeClr val="bg1"/>
                </a:solidFill>
                <a:latin typeface="Century Gothic" panose="020B0502020202020204" pitchFamily="34" charset="0"/>
              </a:endParaRPr>
            </a:p>
          </p:txBody>
        </p:sp>
        <p:sp>
          <p:nvSpPr>
            <p:cNvPr id="6" name="Freeform 7"/>
            <p:cNvSpPr>
              <a:spLocks/>
            </p:cNvSpPr>
            <p:nvPr/>
          </p:nvSpPr>
          <p:spPr bwMode="blackWhite">
            <a:xfrm>
              <a:off x="6734857" y="1691640"/>
              <a:ext cx="1100661" cy="2646028"/>
            </a:xfrm>
            <a:custGeom>
              <a:avLst/>
              <a:gdLst>
                <a:gd name="T0" fmla="*/ 778963 w 496"/>
                <a:gd name="T1" fmla="*/ 13318572 h 1137"/>
                <a:gd name="T2" fmla="*/ 1743051 w 496"/>
                <a:gd name="T3" fmla="*/ 13134724 h 1137"/>
                <a:gd name="T4" fmla="*/ 2668671 w 496"/>
                <a:gd name="T5" fmla="*/ 12832188 h 1137"/>
                <a:gd name="T6" fmla="*/ 3531781 w 496"/>
                <a:gd name="T7" fmla="*/ 12380711 h 1137"/>
                <a:gd name="T8" fmla="*/ 4358829 w 496"/>
                <a:gd name="T9" fmla="*/ 11840800 h 1137"/>
                <a:gd name="T10" fmla="*/ 5058454 w 496"/>
                <a:gd name="T11" fmla="*/ 11163585 h 1137"/>
                <a:gd name="T12" fmla="*/ 5676335 w 496"/>
                <a:gd name="T13" fmla="*/ 10411899 h 1137"/>
                <a:gd name="T14" fmla="*/ 6169198 w 496"/>
                <a:gd name="T15" fmla="*/ 9581089 h 1137"/>
                <a:gd name="T16" fmla="*/ 6525020 w 496"/>
                <a:gd name="T17" fmla="*/ 8687441 h 1137"/>
                <a:gd name="T18" fmla="*/ 6748612 w 496"/>
                <a:gd name="T19" fmla="*/ 7747252 h 1137"/>
                <a:gd name="T20" fmla="*/ 6835163 w 496"/>
                <a:gd name="T21" fmla="*/ 6783791 h 1137"/>
                <a:gd name="T22" fmla="*/ 6782270 w 496"/>
                <a:gd name="T23" fmla="*/ 5824985 h 1137"/>
                <a:gd name="T24" fmla="*/ 6577913 w 496"/>
                <a:gd name="T25" fmla="*/ 4882469 h 1137"/>
                <a:gd name="T26" fmla="*/ 6246132 w 496"/>
                <a:gd name="T27" fmla="*/ 3974859 h 1137"/>
                <a:gd name="T28" fmla="*/ 5774908 w 496"/>
                <a:gd name="T29" fmla="*/ 3125431 h 1137"/>
                <a:gd name="T30" fmla="*/ 5193090 w 496"/>
                <a:gd name="T31" fmla="*/ 2350473 h 1137"/>
                <a:gd name="T32" fmla="*/ 4512698 w 496"/>
                <a:gd name="T33" fmla="*/ 1666276 h 1137"/>
                <a:gd name="T34" fmla="*/ 3728926 w 496"/>
                <a:gd name="T35" fmla="*/ 1082148 h 1137"/>
                <a:gd name="T36" fmla="*/ 2865816 w 496"/>
                <a:gd name="T37" fmla="*/ 609727 h 1137"/>
                <a:gd name="T38" fmla="*/ 1947408 w 496"/>
                <a:gd name="T39" fmla="*/ 281591 h 1137"/>
                <a:gd name="T40" fmla="*/ 978513 w 496"/>
                <a:gd name="T41" fmla="*/ 76798 h 1137"/>
                <a:gd name="T42" fmla="*/ 0 w 496"/>
                <a:gd name="T43" fmla="*/ 0 h 1137"/>
                <a:gd name="T44" fmla="*/ 346206 w 496"/>
                <a:gd name="T45" fmla="*/ 7181743 h 1137"/>
                <a:gd name="T46" fmla="*/ 964087 w 496"/>
                <a:gd name="T47" fmla="*/ 7693727 h 1137"/>
                <a:gd name="T48" fmla="*/ 1493013 w 496"/>
                <a:gd name="T49" fmla="*/ 8289490 h 1137"/>
                <a:gd name="T50" fmla="*/ 1892112 w 496"/>
                <a:gd name="T51" fmla="*/ 8973687 h 1137"/>
                <a:gd name="T52" fmla="*/ 2163787 w 496"/>
                <a:gd name="T53" fmla="*/ 9723048 h 1137"/>
                <a:gd name="T54" fmla="*/ 2267168 w 496"/>
                <a:gd name="T55" fmla="*/ 10495678 h 1137"/>
                <a:gd name="T56" fmla="*/ 2197446 w 496"/>
                <a:gd name="T57" fmla="*/ 11140313 h 1137"/>
                <a:gd name="T58" fmla="*/ 1988280 w 496"/>
                <a:gd name="T59" fmla="*/ 11768657 h 1137"/>
                <a:gd name="T60" fmla="*/ 1642074 w 496"/>
                <a:gd name="T61" fmla="*/ 12329512 h 1137"/>
                <a:gd name="T62" fmla="*/ 1158828 w 496"/>
                <a:gd name="T63" fmla="*/ 12806588 h 1137"/>
                <a:gd name="T64" fmla="*/ 598648 w 496"/>
                <a:gd name="T65" fmla="*/ 13197558 h 11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96"/>
                <a:gd name="T100" fmla="*/ 0 h 1137"/>
                <a:gd name="T101" fmla="*/ 496 w 496"/>
                <a:gd name="T102" fmla="*/ 1137 h 113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96" h="1137">
                  <a:moveTo>
                    <a:pt x="20" y="1136"/>
                  </a:moveTo>
                  <a:lnTo>
                    <a:pt x="56" y="1134"/>
                  </a:lnTo>
                  <a:lnTo>
                    <a:pt x="91" y="1128"/>
                  </a:lnTo>
                  <a:lnTo>
                    <a:pt x="126" y="1119"/>
                  </a:lnTo>
                  <a:lnTo>
                    <a:pt x="160" y="1107"/>
                  </a:lnTo>
                  <a:lnTo>
                    <a:pt x="193" y="1093"/>
                  </a:lnTo>
                  <a:lnTo>
                    <a:pt x="225" y="1076"/>
                  </a:lnTo>
                  <a:lnTo>
                    <a:pt x="256" y="1055"/>
                  </a:lnTo>
                  <a:lnTo>
                    <a:pt x="287" y="1033"/>
                  </a:lnTo>
                  <a:lnTo>
                    <a:pt x="315" y="1008"/>
                  </a:lnTo>
                  <a:lnTo>
                    <a:pt x="341" y="981"/>
                  </a:lnTo>
                  <a:lnTo>
                    <a:pt x="366" y="951"/>
                  </a:lnTo>
                  <a:lnTo>
                    <a:pt x="390" y="920"/>
                  </a:lnTo>
                  <a:lnTo>
                    <a:pt x="411" y="887"/>
                  </a:lnTo>
                  <a:lnTo>
                    <a:pt x="429" y="852"/>
                  </a:lnTo>
                  <a:lnTo>
                    <a:pt x="446" y="816"/>
                  </a:lnTo>
                  <a:lnTo>
                    <a:pt x="460" y="779"/>
                  </a:lnTo>
                  <a:lnTo>
                    <a:pt x="472" y="740"/>
                  </a:lnTo>
                  <a:lnTo>
                    <a:pt x="481" y="700"/>
                  </a:lnTo>
                  <a:lnTo>
                    <a:pt x="488" y="660"/>
                  </a:lnTo>
                  <a:lnTo>
                    <a:pt x="492" y="619"/>
                  </a:lnTo>
                  <a:lnTo>
                    <a:pt x="495" y="578"/>
                  </a:lnTo>
                  <a:lnTo>
                    <a:pt x="494" y="537"/>
                  </a:lnTo>
                  <a:lnTo>
                    <a:pt x="491" y="496"/>
                  </a:lnTo>
                  <a:lnTo>
                    <a:pt x="485" y="456"/>
                  </a:lnTo>
                  <a:lnTo>
                    <a:pt x="476" y="416"/>
                  </a:lnTo>
                  <a:lnTo>
                    <a:pt x="465" y="377"/>
                  </a:lnTo>
                  <a:lnTo>
                    <a:pt x="452" y="339"/>
                  </a:lnTo>
                  <a:lnTo>
                    <a:pt x="436" y="302"/>
                  </a:lnTo>
                  <a:lnTo>
                    <a:pt x="418" y="266"/>
                  </a:lnTo>
                  <a:lnTo>
                    <a:pt x="399" y="232"/>
                  </a:lnTo>
                  <a:lnTo>
                    <a:pt x="376" y="200"/>
                  </a:lnTo>
                  <a:lnTo>
                    <a:pt x="352" y="170"/>
                  </a:lnTo>
                  <a:lnTo>
                    <a:pt x="327" y="142"/>
                  </a:lnTo>
                  <a:lnTo>
                    <a:pt x="299" y="115"/>
                  </a:lnTo>
                  <a:lnTo>
                    <a:pt x="270" y="92"/>
                  </a:lnTo>
                  <a:lnTo>
                    <a:pt x="239" y="71"/>
                  </a:lnTo>
                  <a:lnTo>
                    <a:pt x="207" y="52"/>
                  </a:lnTo>
                  <a:lnTo>
                    <a:pt x="175" y="37"/>
                  </a:lnTo>
                  <a:lnTo>
                    <a:pt x="141" y="24"/>
                  </a:lnTo>
                  <a:lnTo>
                    <a:pt x="106" y="14"/>
                  </a:lnTo>
                  <a:lnTo>
                    <a:pt x="71" y="7"/>
                  </a:lnTo>
                  <a:lnTo>
                    <a:pt x="36" y="2"/>
                  </a:lnTo>
                  <a:lnTo>
                    <a:pt x="0" y="0"/>
                  </a:lnTo>
                  <a:lnTo>
                    <a:pt x="0" y="594"/>
                  </a:lnTo>
                  <a:lnTo>
                    <a:pt x="25" y="612"/>
                  </a:lnTo>
                  <a:lnTo>
                    <a:pt x="49" y="632"/>
                  </a:lnTo>
                  <a:lnTo>
                    <a:pt x="70" y="655"/>
                  </a:lnTo>
                  <a:lnTo>
                    <a:pt x="91" y="680"/>
                  </a:lnTo>
                  <a:lnTo>
                    <a:pt x="108" y="706"/>
                  </a:lnTo>
                  <a:lnTo>
                    <a:pt x="124" y="735"/>
                  </a:lnTo>
                  <a:lnTo>
                    <a:pt x="137" y="765"/>
                  </a:lnTo>
                  <a:lnTo>
                    <a:pt x="148" y="796"/>
                  </a:lnTo>
                  <a:lnTo>
                    <a:pt x="156" y="828"/>
                  </a:lnTo>
                  <a:lnTo>
                    <a:pt x="161" y="860"/>
                  </a:lnTo>
                  <a:lnTo>
                    <a:pt x="164" y="894"/>
                  </a:lnTo>
                  <a:lnTo>
                    <a:pt x="164" y="921"/>
                  </a:lnTo>
                  <a:lnTo>
                    <a:pt x="159" y="949"/>
                  </a:lnTo>
                  <a:lnTo>
                    <a:pt x="153" y="976"/>
                  </a:lnTo>
                  <a:lnTo>
                    <a:pt x="144" y="1002"/>
                  </a:lnTo>
                  <a:lnTo>
                    <a:pt x="132" y="1027"/>
                  </a:lnTo>
                  <a:lnTo>
                    <a:pt x="119" y="1050"/>
                  </a:lnTo>
                  <a:lnTo>
                    <a:pt x="102" y="1072"/>
                  </a:lnTo>
                  <a:lnTo>
                    <a:pt x="84" y="1091"/>
                  </a:lnTo>
                  <a:lnTo>
                    <a:pt x="65" y="1109"/>
                  </a:lnTo>
                  <a:lnTo>
                    <a:pt x="43" y="1124"/>
                  </a:lnTo>
                  <a:lnTo>
                    <a:pt x="20" y="1136"/>
                  </a:lnTo>
                </a:path>
              </a:pathLst>
            </a:custGeom>
            <a:solidFill>
              <a:srgbClr val="E31837"/>
            </a:solidFill>
            <a:ln w="12700" cap="rnd">
              <a:solidFill>
                <a:schemeClr val="bg1"/>
              </a:solidFill>
              <a:round/>
              <a:headEnd/>
              <a:tailEnd/>
            </a:ln>
          </p:spPr>
          <p:txBody>
            <a:bodyPr vert="vert" anchor="ctr"/>
            <a:lstStyle/>
            <a:p>
              <a:pPr algn="ctr"/>
              <a:r>
                <a:rPr lang="en-US" sz="1400" b="1" dirty="0" smtClean="0">
                  <a:solidFill>
                    <a:schemeClr val="bg1"/>
                  </a:solidFill>
                  <a:latin typeface="Century Gothic" panose="020B0502020202020204" pitchFamily="34" charset="0"/>
                </a:rPr>
                <a:t>Messaging Engine</a:t>
              </a:r>
              <a:endParaRPr lang="en-US" sz="1400" b="1" dirty="0">
                <a:solidFill>
                  <a:schemeClr val="bg1"/>
                </a:solidFill>
                <a:latin typeface="Century Gothic" panose="020B0502020202020204" pitchFamily="34" charset="0"/>
              </a:endParaRPr>
            </a:p>
          </p:txBody>
        </p:sp>
        <p:sp>
          <p:nvSpPr>
            <p:cNvPr id="7" name="Oval 8"/>
            <p:cNvSpPr>
              <a:spLocks noChangeArrowheads="1"/>
            </p:cNvSpPr>
            <p:nvPr/>
          </p:nvSpPr>
          <p:spPr bwMode="blackWhite">
            <a:xfrm>
              <a:off x="6370075" y="3520440"/>
              <a:ext cx="828000" cy="828000"/>
            </a:xfrm>
            <a:prstGeom prst="ellipse">
              <a:avLst/>
            </a:prstGeom>
            <a:solidFill>
              <a:srgbClr val="A7A9AC"/>
            </a:solidFill>
            <a:ln w="12700">
              <a:solidFill>
                <a:schemeClr val="bg1"/>
              </a:solidFill>
              <a:round/>
              <a:headEnd/>
              <a:tailEnd/>
            </a:ln>
          </p:spPr>
          <p:txBody>
            <a:bodyPr wrap="none" anchor="ctr"/>
            <a:lstStyle/>
            <a:p>
              <a:pPr algn="ctr"/>
              <a:endParaRPr lang="en-US" sz="1400" b="1">
                <a:solidFill>
                  <a:schemeClr val="bg1"/>
                </a:solidFill>
                <a:latin typeface="Century Gothic" panose="020B0502020202020204" pitchFamily="34" charset="0"/>
              </a:endParaRPr>
            </a:p>
          </p:txBody>
        </p:sp>
        <p:sp>
          <p:nvSpPr>
            <p:cNvPr id="8" name="Text Placeholder 12"/>
            <p:cNvSpPr>
              <a:spLocks/>
            </p:cNvSpPr>
            <p:nvPr>
              <p:custDataLst>
                <p:tags r:id="rId1"/>
              </p:custDataLst>
            </p:nvPr>
          </p:nvSpPr>
          <p:spPr bwMode="auto">
            <a:xfrm>
              <a:off x="4648835" y="1508760"/>
              <a:ext cx="65" cy="276999"/>
            </a:xfrm>
            <a:prstGeom prst="rect">
              <a:avLst/>
            </a:prstGeom>
            <a:noFill/>
            <a:ln w="9525">
              <a:noFill/>
              <a:miter lim="800000"/>
              <a:headEnd/>
              <a:tailEnd/>
            </a:ln>
          </p:spPr>
          <p:txBody>
            <a:bodyPr wrap="none" lIns="0" tIns="0" rIns="0" bIns="0">
              <a:spAutoFit/>
            </a:bodyPr>
            <a:lstStyle/>
            <a:p>
              <a:pPr defTabSz="1019175">
                <a:spcAft>
                  <a:spcPts val="0"/>
                </a:spcAft>
              </a:pPr>
              <a:endParaRPr lang="en-US" b="1" dirty="0">
                <a:latin typeface="Century Gothic" panose="020B0502020202020204" pitchFamily="34" charset="0"/>
              </a:endParaRPr>
            </a:p>
          </p:txBody>
        </p:sp>
      </p:grpSp>
      <p:sp>
        <p:nvSpPr>
          <p:cNvPr id="9" name="TextBox 8"/>
          <p:cNvSpPr txBox="1"/>
          <p:nvPr/>
        </p:nvSpPr>
        <p:spPr>
          <a:xfrm>
            <a:off x="388255" y="1739980"/>
            <a:ext cx="6413679" cy="4247317"/>
          </a:xfrm>
          <a:prstGeom prst="rect">
            <a:avLst/>
          </a:prstGeom>
          <a:noFill/>
        </p:spPr>
        <p:txBody>
          <a:bodyPr wrap="square" rtlCol="0">
            <a:spAutoFit/>
          </a:bodyPr>
          <a:lstStyle/>
          <a:p>
            <a:pPr algn="just"/>
            <a:r>
              <a:rPr lang="en-US" dirty="0" smtClean="0">
                <a:latin typeface="Century Gothic" panose="020B0502020202020204" pitchFamily="34" charset="0"/>
              </a:rPr>
              <a:t>A blockchain is</a:t>
            </a:r>
          </a:p>
          <a:p>
            <a:pPr marL="285750" indent="-285750" algn="just">
              <a:buFont typeface="Arial" panose="020B0604020202020204" pitchFamily="34" charset="0"/>
              <a:buChar char="•"/>
            </a:pPr>
            <a:r>
              <a:rPr lang="en-US" b="1" i="1" u="sng" dirty="0" smtClean="0">
                <a:latin typeface="Century Gothic" panose="020B0502020202020204" pitchFamily="34" charset="0"/>
              </a:rPr>
              <a:t>Application </a:t>
            </a:r>
            <a:r>
              <a:rPr lang="en-US" b="1" i="1" u="sng" dirty="0">
                <a:latin typeface="Century Gothic" panose="020B0502020202020204" pitchFamily="34" charset="0"/>
              </a:rPr>
              <a:t>S</a:t>
            </a:r>
            <a:r>
              <a:rPr lang="en-US" b="1" i="1" u="sng" dirty="0" smtClean="0">
                <a:latin typeface="Century Gothic" panose="020B0502020202020204" pitchFamily="34" charset="0"/>
              </a:rPr>
              <a:t>erver</a:t>
            </a:r>
            <a:r>
              <a:rPr lang="en-US" dirty="0">
                <a:latin typeface="Century Gothic" panose="020B0502020202020204" pitchFamily="34" charset="0"/>
              </a:rPr>
              <a:t>: </a:t>
            </a:r>
            <a:r>
              <a:rPr lang="en-US" dirty="0" smtClean="0">
                <a:latin typeface="Century Gothic" panose="020B0502020202020204" pitchFamily="34" charset="0"/>
              </a:rPr>
              <a:t>It </a:t>
            </a:r>
            <a:r>
              <a:rPr lang="en-US" dirty="0">
                <a:latin typeface="Century Gothic" panose="020B0502020202020204" pitchFamily="34" charset="0"/>
              </a:rPr>
              <a:t>hosts business logic and ensures it runs at the right time and for the right </a:t>
            </a:r>
            <a:r>
              <a:rPr lang="en-US" dirty="0" smtClean="0">
                <a:latin typeface="Century Gothic" panose="020B0502020202020204" pitchFamily="34" charset="0"/>
              </a:rPr>
              <a:t>reasons</a:t>
            </a:r>
          </a:p>
          <a:p>
            <a:pPr marL="285750" indent="-285750" algn="just">
              <a:buFont typeface="Arial" panose="020B0604020202020204" pitchFamily="34" charset="0"/>
              <a:buChar char="•"/>
            </a:pPr>
            <a:endParaRPr lang="en-US" dirty="0" smtClean="0">
              <a:latin typeface="Century Gothic" panose="020B0502020202020204" pitchFamily="34" charset="0"/>
            </a:endParaRPr>
          </a:p>
          <a:p>
            <a:pPr marL="285750" indent="-285750" algn="just">
              <a:buFont typeface="Arial" panose="020B0604020202020204" pitchFamily="34" charset="0"/>
              <a:buChar char="•"/>
            </a:pPr>
            <a:r>
              <a:rPr lang="en-US" b="1" i="1" u="sng" dirty="0" smtClean="0">
                <a:latin typeface="Century Gothic" panose="020B0502020202020204" pitchFamily="34" charset="0"/>
              </a:rPr>
              <a:t>Messaging </a:t>
            </a:r>
            <a:r>
              <a:rPr lang="en-US" b="1" i="1" u="sng" dirty="0">
                <a:latin typeface="Century Gothic" panose="020B0502020202020204" pitchFamily="34" charset="0"/>
              </a:rPr>
              <a:t>E</a:t>
            </a:r>
            <a:r>
              <a:rPr lang="en-US" b="1" i="1" u="sng" dirty="0" smtClean="0">
                <a:latin typeface="Century Gothic" panose="020B0502020202020204" pitchFamily="34" charset="0"/>
              </a:rPr>
              <a:t>ngine</a:t>
            </a:r>
            <a:r>
              <a:rPr lang="en-US" u="sng" dirty="0">
                <a:latin typeface="Century Gothic" panose="020B0502020202020204" pitchFamily="34" charset="0"/>
              </a:rPr>
              <a:t>:</a:t>
            </a:r>
            <a:r>
              <a:rPr lang="en-US" dirty="0">
                <a:latin typeface="Century Gothic" panose="020B0502020202020204" pitchFamily="34" charset="0"/>
              </a:rPr>
              <a:t> </a:t>
            </a:r>
            <a:r>
              <a:rPr lang="en-US" dirty="0" smtClean="0">
                <a:latin typeface="Century Gothic" panose="020B0502020202020204" pitchFamily="34" charset="0"/>
              </a:rPr>
              <a:t>It </a:t>
            </a:r>
            <a:r>
              <a:rPr lang="en-US" dirty="0">
                <a:latin typeface="Century Gothic" panose="020B0502020202020204" pitchFamily="34" charset="0"/>
              </a:rPr>
              <a:t>allows people and, importantly, their computers to exchange information and ensure that the right information gets to the right places in the right order </a:t>
            </a:r>
            <a:r>
              <a:rPr lang="en-US" i="1" dirty="0" smtClean="0">
                <a:latin typeface="Century Gothic" panose="020B0502020202020204" pitchFamily="34" charset="0"/>
              </a:rPr>
              <a:t> </a:t>
            </a:r>
          </a:p>
          <a:p>
            <a:pPr marL="285750" indent="-285750" algn="just">
              <a:buFont typeface="Arial" panose="020B0604020202020204" pitchFamily="34" charset="0"/>
              <a:buChar char="•"/>
            </a:pPr>
            <a:endParaRPr lang="en-US" i="1" dirty="0" smtClean="0">
              <a:latin typeface="Century Gothic" panose="020B0502020202020204" pitchFamily="34" charset="0"/>
            </a:endParaRPr>
          </a:p>
          <a:p>
            <a:pPr marL="285750" indent="-285750" algn="just">
              <a:buFont typeface="Arial" panose="020B0604020202020204" pitchFamily="34" charset="0"/>
              <a:buChar char="•"/>
            </a:pPr>
            <a:r>
              <a:rPr lang="en-US" b="1" i="1" u="sng" dirty="0" smtClean="0">
                <a:latin typeface="Century Gothic" panose="020B0502020202020204" pitchFamily="34" charset="0"/>
              </a:rPr>
              <a:t>Workflow Manager:</a:t>
            </a:r>
            <a:r>
              <a:rPr lang="en-US" dirty="0" smtClean="0">
                <a:latin typeface="Century Gothic" panose="020B0502020202020204" pitchFamily="34" charset="0"/>
              </a:rPr>
              <a:t> It </a:t>
            </a:r>
            <a:r>
              <a:rPr lang="en-US" dirty="0">
                <a:latin typeface="Century Gothic" panose="020B0502020202020204" pitchFamily="34" charset="0"/>
              </a:rPr>
              <a:t>help coordinate the activity of different parties across time and space to achieve some business outcome. </a:t>
            </a:r>
            <a:endParaRPr lang="en-US" dirty="0" smtClean="0">
              <a:latin typeface="Century Gothic" panose="020B0502020202020204" pitchFamily="34" charset="0"/>
            </a:endParaRPr>
          </a:p>
          <a:p>
            <a:pPr marL="285750" indent="-285750" algn="just">
              <a:buFont typeface="Arial" panose="020B0604020202020204" pitchFamily="34" charset="0"/>
              <a:buChar char="•"/>
            </a:pPr>
            <a:endParaRPr lang="en-US" dirty="0" smtClean="0">
              <a:latin typeface="Century Gothic" panose="020B0502020202020204" pitchFamily="34" charset="0"/>
            </a:endParaRPr>
          </a:p>
          <a:p>
            <a:pPr marL="285750" indent="-285750" algn="just">
              <a:buFont typeface="Arial" panose="020B0604020202020204" pitchFamily="34" charset="0"/>
              <a:buChar char="•"/>
            </a:pPr>
            <a:r>
              <a:rPr lang="en-US" b="1" i="1" u="sng" dirty="0" smtClean="0">
                <a:latin typeface="Century Gothic" panose="020B0502020202020204" pitchFamily="34" charset="0"/>
              </a:rPr>
              <a:t>Database</a:t>
            </a:r>
            <a:r>
              <a:rPr lang="en-US" dirty="0" smtClean="0">
                <a:latin typeface="Century Gothic" panose="020B0502020202020204" pitchFamily="34" charset="0"/>
              </a:rPr>
              <a:t>: It a decentralized distributed database enabling single source of truth</a:t>
            </a:r>
            <a:endParaRPr lang="en-US" dirty="0">
              <a:latin typeface="Century Gothic" panose="020B0502020202020204" pitchFamily="34" charset="0"/>
            </a:endParaRPr>
          </a:p>
        </p:txBody>
      </p:sp>
      <p:sp>
        <p:nvSpPr>
          <p:cNvPr id="10" name="Title 1"/>
          <p:cNvSpPr txBox="1">
            <a:spLocks/>
          </p:cNvSpPr>
          <p:nvPr/>
        </p:nvSpPr>
        <p:spPr>
          <a:xfrm>
            <a:off x="538548" y="274111"/>
            <a:ext cx="11375019" cy="369332"/>
          </a:xfrm>
          <a:prstGeom prst="rect">
            <a:avLst/>
          </a:prstGeom>
        </p:spPr>
        <p:txBody>
          <a:bodyPr/>
          <a:lst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a:lstStyle>
          <a:p>
            <a:pPr algn="ctr"/>
            <a:r>
              <a:rPr lang="en-US" sz="2400" dirty="0" smtClean="0">
                <a:solidFill>
                  <a:schemeClr val="tx1"/>
                </a:solidFill>
                <a:latin typeface="Century Gothic" panose="020B0502020202020204" pitchFamily="34" charset="0"/>
              </a:rPr>
              <a:t>What Blockchain is?</a:t>
            </a:r>
            <a:endParaRPr lang="en-US" sz="2400" dirty="0">
              <a:solidFill>
                <a:schemeClr val="tx1"/>
              </a:solidFill>
              <a:latin typeface="Century Gothic" panose="020B0502020202020204" pitchFamily="34" charset="0"/>
            </a:endParaRPr>
          </a:p>
        </p:txBody>
      </p:sp>
      <p:sp>
        <p:nvSpPr>
          <p:cNvPr id="11" name="Rectangle 10"/>
          <p:cNvSpPr/>
          <p:nvPr/>
        </p:nvSpPr>
        <p:spPr>
          <a:xfrm>
            <a:off x="108400" y="942555"/>
            <a:ext cx="11921085" cy="584519"/>
          </a:xfrm>
          <a:prstGeom prst="rect">
            <a:avLst/>
          </a:prstGeom>
        </p:spPr>
        <p:txBody>
          <a:bodyPr wrap="square">
            <a:spAutoFit/>
          </a:bodyPr>
          <a:lstStyle/>
          <a:p>
            <a:pPr marL="1608236" indent="-1608236" algn="ctr"/>
            <a:r>
              <a:rPr lang="en-IN" sz="1599" b="1" dirty="0" smtClean="0">
                <a:solidFill>
                  <a:schemeClr val="accent1"/>
                </a:solidFill>
                <a:latin typeface="Century Gothic" panose="020B0502020202020204" pitchFamily="34" charset="0"/>
              </a:rPr>
              <a:t>The combination of distributed database, encryption, consensus and smart contracts brings unique capability to blockchain. </a:t>
            </a:r>
            <a:endParaRPr lang="en-IN" sz="1599" b="1"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1344788633"/>
      </p:ext>
    </p:extLst>
  </p:cSld>
  <p:clrMapOvr>
    <a:masterClrMapping/>
  </p:clrMapOvr>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38548" y="274111"/>
            <a:ext cx="11375019" cy="369332"/>
          </a:xfrm>
          <a:prstGeom prst="rect">
            <a:avLst/>
          </a:prstGeom>
        </p:spPr>
        <p:txBody>
          <a:bodyPr/>
          <a:lst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a:lstStyle>
          <a:p>
            <a:pPr algn="ctr"/>
            <a:r>
              <a:rPr lang="en-US" sz="2400" dirty="0" smtClean="0">
                <a:solidFill>
                  <a:schemeClr val="tx1"/>
                </a:solidFill>
                <a:latin typeface="Century Gothic" panose="020B0502020202020204" pitchFamily="34" charset="0"/>
              </a:rPr>
              <a:t>Use Cases with Product Manufacturers</a:t>
            </a:r>
            <a:endParaRPr lang="en-US" sz="2400" dirty="0">
              <a:solidFill>
                <a:schemeClr val="tx1"/>
              </a:solidFill>
              <a:latin typeface="Century Gothic" panose="020B0502020202020204" pitchFamily="34" charset="0"/>
            </a:endParaRPr>
          </a:p>
        </p:txBody>
      </p:sp>
      <p:pic>
        <p:nvPicPr>
          <p:cNvPr id="3" name="Picture 2"/>
          <p:cNvPicPr>
            <a:picLocks noChangeAspect="1"/>
          </p:cNvPicPr>
          <p:nvPr/>
        </p:nvPicPr>
        <p:blipFill>
          <a:blip r:embed="rId2">
            <a:duotone>
              <a:schemeClr val="accent3">
                <a:shade val="45000"/>
                <a:satMod val="135000"/>
              </a:schemeClr>
              <a:prstClr val="white"/>
            </a:duotone>
          </a:blip>
          <a:stretch>
            <a:fillRect/>
          </a:stretch>
        </p:blipFill>
        <p:spPr>
          <a:xfrm>
            <a:off x="1299011" y="2867704"/>
            <a:ext cx="939731" cy="939731"/>
          </a:xfrm>
          <a:prstGeom prst="rect">
            <a:avLst/>
          </a:prstGeom>
        </p:spPr>
      </p:pic>
      <p:pic>
        <p:nvPicPr>
          <p:cNvPr id="1026" name="Picture 2" descr="Image result for lawn mower vecto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09203" y="3807435"/>
            <a:ext cx="1129539" cy="11295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vehicle vector"/>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61781" y="5064984"/>
            <a:ext cx="1014190" cy="64443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755391" y="3159892"/>
            <a:ext cx="9058657"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For the large </a:t>
            </a:r>
            <a:r>
              <a:rPr lang="en-US" sz="1200" dirty="0">
                <a:latin typeface="+mj-lt"/>
              </a:rPr>
              <a:t>c</a:t>
            </a:r>
            <a:r>
              <a:rPr lang="en-US" sz="1200" dirty="0" smtClean="0">
                <a:latin typeface="+mj-lt"/>
              </a:rPr>
              <a:t>offee </a:t>
            </a:r>
            <a:r>
              <a:rPr lang="en-US" sz="1200" dirty="0">
                <a:latin typeface="+mj-lt"/>
              </a:rPr>
              <a:t>m</a:t>
            </a:r>
            <a:r>
              <a:rPr lang="en-US" sz="1200" dirty="0" smtClean="0">
                <a:latin typeface="+mj-lt"/>
              </a:rPr>
              <a:t>achine manufacturer, we are creating a single source of truth for manufacturer, supplier, Third Party Labs and inspection on compliance documentation </a:t>
            </a:r>
          </a:p>
        </p:txBody>
      </p:sp>
      <p:sp>
        <p:nvSpPr>
          <p:cNvPr id="8" name="TextBox 7"/>
          <p:cNvSpPr txBox="1"/>
          <p:nvPr/>
        </p:nvSpPr>
        <p:spPr>
          <a:xfrm>
            <a:off x="2755391" y="4212341"/>
            <a:ext cx="9058657"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For the largest lawn mover manufacturer, we are creating a </a:t>
            </a:r>
            <a:r>
              <a:rPr lang="en-US" sz="1200" dirty="0" err="1" smtClean="0">
                <a:latin typeface="+mj-lt"/>
              </a:rPr>
              <a:t>blockchain</a:t>
            </a:r>
            <a:r>
              <a:rPr lang="en-US" sz="1200" dirty="0" smtClean="0">
                <a:latin typeface="+mj-lt"/>
              </a:rPr>
              <a:t> based product registry that connects with the warranty systems across Europe and USA</a:t>
            </a:r>
          </a:p>
        </p:txBody>
      </p:sp>
      <p:sp>
        <p:nvSpPr>
          <p:cNvPr id="9" name="TextBox 8"/>
          <p:cNvSpPr txBox="1"/>
          <p:nvPr/>
        </p:nvSpPr>
        <p:spPr>
          <a:xfrm>
            <a:off x="2792620" y="5202534"/>
            <a:ext cx="9021428"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For an Indian automotive manufacturer, we are creating a vehicle lifecycle management solution on </a:t>
            </a:r>
            <a:r>
              <a:rPr lang="en-US" sz="1200" dirty="0" err="1" smtClean="0">
                <a:latin typeface="+mj-lt"/>
              </a:rPr>
              <a:t>blockchain</a:t>
            </a:r>
            <a:r>
              <a:rPr lang="en-US" sz="1200" dirty="0" smtClean="0">
                <a:latin typeface="+mj-lt"/>
              </a:rPr>
              <a:t> that connects across the ecosystem of Dept. of Motor Vehicles, Service agents, Dealers, Banks, Insurance, </a:t>
            </a:r>
            <a:r>
              <a:rPr lang="en-US" sz="1200" dirty="0" err="1" smtClean="0">
                <a:latin typeface="+mj-lt"/>
              </a:rPr>
              <a:t>etc</a:t>
            </a:r>
            <a:endParaRPr lang="en-US" sz="1200" dirty="0" smtClean="0">
              <a:latin typeface="+mj-lt"/>
            </a:endParaRPr>
          </a:p>
        </p:txBody>
      </p:sp>
      <p:pic>
        <p:nvPicPr>
          <p:cNvPr id="6" name="Picture 5"/>
          <p:cNvPicPr>
            <a:picLocks noChangeAspect="1"/>
          </p:cNvPicPr>
          <p:nvPr/>
        </p:nvPicPr>
        <p:blipFill>
          <a:blip r:embed="rId5">
            <a:duotone>
              <a:schemeClr val="bg2">
                <a:shade val="45000"/>
                <a:satMod val="135000"/>
              </a:schemeClr>
              <a:prstClr val="white"/>
            </a:duotone>
          </a:blip>
          <a:stretch>
            <a:fillRect/>
          </a:stretch>
        </p:blipFill>
        <p:spPr>
          <a:xfrm>
            <a:off x="987886" y="1298600"/>
            <a:ext cx="1372172" cy="1441094"/>
          </a:xfrm>
          <a:prstGeom prst="rect">
            <a:avLst/>
          </a:prstGeom>
        </p:spPr>
      </p:pic>
      <p:sp>
        <p:nvSpPr>
          <p:cNvPr id="11" name="TextBox 10"/>
          <p:cNvSpPr txBox="1"/>
          <p:nvPr/>
        </p:nvSpPr>
        <p:spPr>
          <a:xfrm>
            <a:off x="2755390" y="1834481"/>
            <a:ext cx="9058657"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For a global Medical </a:t>
            </a:r>
            <a:r>
              <a:rPr lang="en-US" sz="1200" dirty="0">
                <a:latin typeface="+mj-lt"/>
              </a:rPr>
              <a:t>E</a:t>
            </a:r>
            <a:r>
              <a:rPr lang="en-US" sz="1200" dirty="0" smtClean="0">
                <a:latin typeface="+mj-lt"/>
              </a:rPr>
              <a:t>quipment manufacturer, we are creating a wallet based pay-per-use platform helping drive worldwide sales of expensive capital equipment</a:t>
            </a:r>
          </a:p>
        </p:txBody>
      </p:sp>
    </p:spTree>
    <p:extLst>
      <p:ext uri="{BB962C8B-B14F-4D97-AF65-F5344CB8AC3E}">
        <p14:creationId xmlns:p14="http://schemas.microsoft.com/office/powerpoint/2010/main" val="2525065629"/>
      </p:ext>
    </p:extLst>
  </p:cSld>
  <p:clrMapOvr>
    <a:masterClrMapping/>
  </p:clrMapOvr>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8548" y="274111"/>
            <a:ext cx="11375019" cy="369332"/>
          </a:xfrm>
          <a:prstGeom prst="rect">
            <a:avLst/>
          </a:prstGeom>
        </p:spPr>
        <p:txBody>
          <a:bodyPr/>
          <a:lstStyle>
            <a:lvl1pPr algn="l" defTabSz="914400" rtl="0" eaLnBrk="1" latinLnBrk="0" hangingPunct="1">
              <a:spcBef>
                <a:spcPct val="0"/>
              </a:spcBef>
              <a:buNone/>
              <a:defRPr lang="en-US" sz="2000" b="1" kern="1200" dirty="0" smtClean="0">
                <a:solidFill>
                  <a:schemeClr val="tx2"/>
                </a:solidFill>
                <a:latin typeface="Arial" pitchFamily="34" charset="0"/>
                <a:ea typeface="+mj-ea"/>
                <a:cs typeface="Arial" pitchFamily="34" charset="0"/>
              </a:defRPr>
            </a:lvl1pPr>
          </a:lstStyle>
          <a:p>
            <a:pPr algn="ctr"/>
            <a:r>
              <a:rPr lang="en-US" sz="2400" dirty="0" smtClean="0">
                <a:solidFill>
                  <a:schemeClr val="tx1"/>
                </a:solidFill>
                <a:latin typeface="Century Gothic" panose="020B0502020202020204" pitchFamily="34" charset="0"/>
              </a:rPr>
              <a:t>Blockchain- Administrator View </a:t>
            </a:r>
            <a:endParaRPr lang="en-US" sz="2400" dirty="0">
              <a:solidFill>
                <a:schemeClr val="tx1"/>
              </a:solidFill>
              <a:latin typeface="Century Gothic" panose="020B0502020202020204"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07" y="1486490"/>
            <a:ext cx="12117491" cy="5096586"/>
          </a:xfrm>
          <a:prstGeom prst="rect">
            <a:avLst/>
          </a:prstGeom>
        </p:spPr>
      </p:pic>
      <p:sp>
        <p:nvSpPr>
          <p:cNvPr id="10" name="Rectangle 9"/>
          <p:cNvSpPr/>
          <p:nvPr/>
        </p:nvSpPr>
        <p:spPr>
          <a:xfrm>
            <a:off x="172709" y="911078"/>
            <a:ext cx="11921085" cy="307777"/>
          </a:xfrm>
          <a:prstGeom prst="rect">
            <a:avLst/>
          </a:prstGeom>
        </p:spPr>
        <p:txBody>
          <a:bodyPr wrap="square">
            <a:spAutoFit/>
          </a:bodyPr>
          <a:lstStyle/>
          <a:p>
            <a:pPr marL="1608236" indent="-1608236" algn="ctr"/>
            <a:r>
              <a:rPr lang="en-IN" sz="1400" b="1" dirty="0" smtClean="0">
                <a:solidFill>
                  <a:schemeClr val="bg2"/>
                </a:solidFill>
                <a:latin typeface="Century Gothic" panose="020B0502020202020204" pitchFamily="34" charset="0"/>
              </a:rPr>
              <a:t>The below screenshot shows an RTA or administrator view of Blockchain for Vehicle Lifecycle Management</a:t>
            </a:r>
            <a:endParaRPr lang="en-IN" sz="1400" dirty="0">
              <a:solidFill>
                <a:schemeClr val="bg2"/>
              </a:solidFill>
              <a:latin typeface="Century Gothic" panose="020B0502020202020204" pitchFamily="34" charset="0"/>
            </a:endParaRPr>
          </a:p>
        </p:txBody>
      </p:sp>
      <p:pic>
        <p:nvPicPr>
          <p:cNvPr id="7" name="Picture 11" descr="Mahindra Logo.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gray">
          <a:xfrm>
            <a:off x="10700711" y="269861"/>
            <a:ext cx="1203599" cy="332636"/>
          </a:xfrm>
          <a:prstGeom prst="rect">
            <a:avLst/>
          </a:prstGeom>
          <a:noFill/>
          <a:ln w="9525">
            <a:noFill/>
            <a:miter lim="800000"/>
            <a:headEnd/>
            <a:tailEnd/>
          </a:ln>
        </p:spPr>
      </p:pic>
      <p:sp>
        <p:nvSpPr>
          <p:cNvPr id="2" name="Rectangle 1"/>
          <p:cNvSpPr/>
          <p:nvPr/>
        </p:nvSpPr>
        <p:spPr>
          <a:xfrm>
            <a:off x="8502555" y="4653887"/>
            <a:ext cx="3138985" cy="1446662"/>
          </a:xfrm>
          <a:prstGeom prst="rect">
            <a:avLst/>
          </a:prstGeom>
          <a:noFill/>
          <a:ln w="38100">
            <a:solidFill>
              <a:schemeClr val="accent3"/>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p:cNvSpPr txBox="1"/>
          <p:nvPr/>
        </p:nvSpPr>
        <p:spPr>
          <a:xfrm>
            <a:off x="6987654" y="4885899"/>
            <a:ext cx="1514901" cy="21544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400" b="1" dirty="0" smtClean="0">
                <a:solidFill>
                  <a:schemeClr val="accent5"/>
                </a:solidFill>
                <a:latin typeface="+mj-lt"/>
              </a:rPr>
              <a:t>Data in the Block</a:t>
            </a:r>
          </a:p>
        </p:txBody>
      </p:sp>
    </p:spTree>
    <p:extLst>
      <p:ext uri="{BB962C8B-B14F-4D97-AF65-F5344CB8AC3E}">
        <p14:creationId xmlns:p14="http://schemas.microsoft.com/office/powerpoint/2010/main" val="3696852292"/>
      </p:ext>
    </p:extLst>
  </p:cSld>
  <p:clrMapOvr>
    <a:masterClrMapping/>
  </p:clrMapOvr>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Diagram 31"/>
          <p:cNvGraphicFramePr/>
          <p:nvPr>
            <p:extLst/>
          </p:nvPr>
        </p:nvGraphicFramePr>
        <p:xfrm>
          <a:off x="765253" y="1166241"/>
          <a:ext cx="10833067" cy="58181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p:cNvSpPr txBox="1"/>
          <p:nvPr/>
        </p:nvSpPr>
        <p:spPr>
          <a:xfrm>
            <a:off x="4985527" y="265864"/>
            <a:ext cx="3151825" cy="461665"/>
          </a:xfrm>
          <a:prstGeom prst="rect">
            <a:avLst/>
          </a:prstGeom>
          <a:noFill/>
        </p:spPr>
        <p:txBody>
          <a:bodyPr wrap="none" rtlCol="0">
            <a:spAutoFit/>
          </a:bodyPr>
          <a:lstStyle/>
          <a:p>
            <a:pPr algn="ctr" defTabSz="877956"/>
            <a:r>
              <a:rPr lang="en-US" sz="2400" b="1" dirty="0">
                <a:latin typeface="Century Gothic" pitchFamily="34" charset="0"/>
              </a:rPr>
              <a:t>Types of Blockchain</a:t>
            </a:r>
          </a:p>
        </p:txBody>
      </p:sp>
      <p:sp>
        <p:nvSpPr>
          <p:cNvPr id="4" name="Rectangular Callout 3"/>
          <p:cNvSpPr>
            <a:spLocks/>
          </p:cNvSpPr>
          <p:nvPr/>
        </p:nvSpPr>
        <p:spPr>
          <a:xfrm>
            <a:off x="1260724" y="4234755"/>
            <a:ext cx="1319085" cy="518830"/>
          </a:xfrm>
          <a:prstGeom prst="wedgeRectCallout">
            <a:avLst>
              <a:gd name="adj1" fmla="val -21463"/>
              <a:gd name="adj2" fmla="val 70137"/>
            </a:avLst>
          </a:prstGeom>
          <a:solidFill>
            <a:srgbClr val="F3901D"/>
          </a:solidFill>
          <a:ln w="25400" cap="flat" cmpd="sng" algn="ctr">
            <a:solidFill>
              <a:sysClr val="window" lastClr="FFFFFF"/>
            </a:solidFill>
            <a:prstDash val="solid"/>
          </a:ln>
          <a:effectLst>
            <a:outerShdw blurRad="50800" dist="38100" dir="5400000" algn="t" rotWithShape="0">
              <a:prstClr val="black">
                <a:alpha val="40000"/>
              </a:prstClr>
            </a:outerShdw>
          </a:effectLst>
        </p:spPr>
        <p:txBody>
          <a:bodyPr rtlCol="0" anchor="ctr"/>
          <a:lstStyle/>
          <a:p>
            <a:pPr algn="ctr" defTabSz="877956">
              <a:defRPr/>
            </a:pPr>
            <a:r>
              <a:rPr lang="en-US" sz="1132" b="1" kern="0" dirty="0">
                <a:solidFill>
                  <a:prstClr val="white"/>
                </a:solidFill>
                <a:latin typeface="Century Gothic" panose="020B0502020202020204" pitchFamily="34" charset="0"/>
              </a:rPr>
              <a:t>Network Validation</a:t>
            </a:r>
          </a:p>
        </p:txBody>
      </p:sp>
      <p:sp>
        <p:nvSpPr>
          <p:cNvPr id="5" name="Rectangular Callout 4"/>
          <p:cNvSpPr>
            <a:spLocks/>
          </p:cNvSpPr>
          <p:nvPr/>
        </p:nvSpPr>
        <p:spPr>
          <a:xfrm flipH="1">
            <a:off x="1260724" y="3525778"/>
            <a:ext cx="1319085" cy="518830"/>
          </a:xfrm>
          <a:prstGeom prst="wedgeRectCallout">
            <a:avLst>
              <a:gd name="adj1" fmla="val -20823"/>
              <a:gd name="adj2" fmla="val 71396"/>
            </a:avLst>
          </a:prstGeom>
          <a:solidFill>
            <a:srgbClr val="A7A9AC"/>
          </a:solidFill>
          <a:ln w="25400" cap="flat" cmpd="sng" algn="ctr">
            <a:solidFill>
              <a:sysClr val="window" lastClr="FFFFFF"/>
            </a:solidFill>
            <a:prstDash val="solid"/>
          </a:ln>
          <a:effectLst>
            <a:outerShdw blurRad="50800" dist="38100" dir="5400000" algn="t" rotWithShape="0">
              <a:prstClr val="black">
                <a:alpha val="40000"/>
              </a:prstClr>
            </a:outerShdw>
          </a:effectLst>
        </p:spPr>
        <p:txBody>
          <a:bodyPr rtlCol="0" anchor="ctr"/>
          <a:lstStyle/>
          <a:p>
            <a:pPr algn="ctr" defTabSz="877956">
              <a:defRPr/>
            </a:pPr>
            <a:r>
              <a:rPr lang="en-US" sz="1132" b="1" kern="0" dirty="0">
                <a:solidFill>
                  <a:prstClr val="white"/>
                </a:solidFill>
                <a:latin typeface="Century Gothic" panose="020B0502020202020204" pitchFamily="34" charset="0"/>
              </a:rPr>
              <a:t>Rules</a:t>
            </a:r>
          </a:p>
        </p:txBody>
      </p:sp>
      <p:sp>
        <p:nvSpPr>
          <p:cNvPr id="6" name="Rectangular Callout 5"/>
          <p:cNvSpPr>
            <a:spLocks/>
          </p:cNvSpPr>
          <p:nvPr/>
        </p:nvSpPr>
        <p:spPr>
          <a:xfrm>
            <a:off x="1275776" y="2782998"/>
            <a:ext cx="1319085" cy="518830"/>
          </a:xfrm>
          <a:prstGeom prst="wedgeRectCallout">
            <a:avLst>
              <a:gd name="adj1" fmla="val -21463"/>
              <a:gd name="adj2" fmla="val 69717"/>
            </a:avLst>
          </a:prstGeom>
          <a:solidFill>
            <a:srgbClr val="E31837"/>
          </a:solidFill>
          <a:ln w="25400" cap="flat" cmpd="sng" algn="ctr">
            <a:solidFill>
              <a:sysClr val="window" lastClr="FFFFFF"/>
            </a:solidFill>
            <a:prstDash val="solid"/>
          </a:ln>
          <a:effectLst>
            <a:outerShdw blurRad="50800" dist="38100" dir="5400000" algn="t" rotWithShape="0">
              <a:prstClr val="black">
                <a:alpha val="40000"/>
              </a:prstClr>
            </a:outerShdw>
          </a:effectLst>
        </p:spPr>
        <p:txBody>
          <a:bodyPr rtlCol="0" anchor="ctr"/>
          <a:lstStyle/>
          <a:p>
            <a:pPr algn="ctr" defTabSz="877956">
              <a:defRPr/>
            </a:pPr>
            <a:r>
              <a:rPr lang="en-US" sz="1132" b="1" kern="0" dirty="0">
                <a:solidFill>
                  <a:prstClr val="white"/>
                </a:solidFill>
                <a:latin typeface="Century Gothic" panose="020B0502020202020204" pitchFamily="34" charset="0"/>
              </a:rPr>
              <a:t>Network Access</a:t>
            </a:r>
          </a:p>
        </p:txBody>
      </p:sp>
      <p:sp>
        <p:nvSpPr>
          <p:cNvPr id="7" name="Rectangle 6"/>
          <p:cNvSpPr/>
          <p:nvPr/>
        </p:nvSpPr>
        <p:spPr>
          <a:xfrm>
            <a:off x="2764631" y="2729056"/>
            <a:ext cx="3753828" cy="645578"/>
          </a:xfrm>
          <a:prstGeom prst="rect">
            <a:avLst/>
          </a:prstGeom>
          <a:noFill/>
          <a:ln w="25400" cap="flat" cmpd="sng" algn="ctr">
            <a:solidFill>
              <a:srgbClr val="E31837"/>
            </a:solidFill>
            <a:prstDash val="solid"/>
          </a:ln>
          <a:effectLst/>
        </p:spPr>
        <p:txBody>
          <a:bodyPr rtlCol="0" anchor="ctr"/>
          <a:lstStyle/>
          <a:p>
            <a:pPr algn="ctr" defTabSz="877956">
              <a:defRPr/>
            </a:pPr>
            <a:r>
              <a:rPr lang="en-US" sz="1132" b="1" kern="0" dirty="0">
                <a:solidFill>
                  <a:prstClr val="black">
                    <a:lumMod val="95000"/>
                    <a:lumOff val="5000"/>
                  </a:prstClr>
                </a:solidFill>
                <a:latin typeface="Century Gothic" panose="020B0502020202020204" pitchFamily="34" charset="0"/>
              </a:rPr>
              <a:t>Authorized access , the read and write permissions for blockchain are restricted</a:t>
            </a:r>
          </a:p>
        </p:txBody>
      </p:sp>
      <p:sp>
        <p:nvSpPr>
          <p:cNvPr id="8" name="Rectangle 7"/>
          <p:cNvSpPr/>
          <p:nvPr/>
        </p:nvSpPr>
        <p:spPr>
          <a:xfrm>
            <a:off x="2764629" y="3466648"/>
            <a:ext cx="3753827" cy="645578"/>
          </a:xfrm>
          <a:prstGeom prst="rect">
            <a:avLst/>
          </a:prstGeom>
          <a:noFill/>
          <a:ln w="25400" cap="flat" cmpd="sng" algn="ctr">
            <a:solidFill>
              <a:srgbClr val="A7A9AC"/>
            </a:solidFill>
            <a:prstDash val="solid"/>
          </a:ln>
          <a:effectLst/>
        </p:spPr>
        <p:txBody>
          <a:bodyPr rtlCol="0" anchor="ctr"/>
          <a:lstStyle/>
          <a:p>
            <a:pPr algn="ctr" defTabSz="877956">
              <a:defRPr/>
            </a:pPr>
            <a:r>
              <a:rPr lang="en-US" sz="1132" b="1" kern="0" dirty="0">
                <a:solidFill>
                  <a:prstClr val="black">
                    <a:lumMod val="95000"/>
                    <a:lumOff val="5000"/>
                  </a:prstClr>
                </a:solidFill>
                <a:latin typeface="Century Gothic" panose="020B0502020202020204" pitchFamily="34" charset="0"/>
              </a:rPr>
              <a:t>Follow KYC norms, Anti Money Laundering/ CFT norms due to focus on industry level implementation</a:t>
            </a:r>
          </a:p>
        </p:txBody>
      </p:sp>
      <p:sp>
        <p:nvSpPr>
          <p:cNvPr id="9" name="Rectangle 8"/>
          <p:cNvSpPr/>
          <p:nvPr/>
        </p:nvSpPr>
        <p:spPr>
          <a:xfrm>
            <a:off x="2764629" y="4211156"/>
            <a:ext cx="3748432" cy="645578"/>
          </a:xfrm>
          <a:prstGeom prst="rect">
            <a:avLst/>
          </a:prstGeom>
          <a:noFill/>
          <a:ln w="25400" cap="flat" cmpd="sng" algn="ctr">
            <a:solidFill>
              <a:srgbClr val="F3901D"/>
            </a:solidFill>
            <a:prstDash val="solid"/>
          </a:ln>
          <a:effectLst/>
        </p:spPr>
        <p:txBody>
          <a:bodyPr rtlCol="0" anchor="ctr"/>
          <a:lstStyle/>
          <a:p>
            <a:pPr algn="ctr" defTabSz="877956">
              <a:defRPr/>
            </a:pPr>
            <a:r>
              <a:rPr lang="en-US" sz="1132" b="1" kern="0" dirty="0">
                <a:solidFill>
                  <a:prstClr val="black">
                    <a:lumMod val="95000"/>
                    <a:lumOff val="5000"/>
                  </a:prstClr>
                </a:solidFill>
                <a:latin typeface="Century Gothic" panose="020B0502020202020204" pitchFamily="34" charset="0"/>
              </a:rPr>
              <a:t>Government Bodies, Frameworks could be codified- smart contracts, government approved validators group of FIs and Consortiums</a:t>
            </a:r>
          </a:p>
        </p:txBody>
      </p:sp>
      <p:sp>
        <p:nvSpPr>
          <p:cNvPr id="10" name="Rectangle 9"/>
          <p:cNvSpPr/>
          <p:nvPr/>
        </p:nvSpPr>
        <p:spPr>
          <a:xfrm>
            <a:off x="2764629" y="4938225"/>
            <a:ext cx="3753827" cy="645578"/>
          </a:xfrm>
          <a:prstGeom prst="rect">
            <a:avLst/>
          </a:prstGeom>
          <a:noFill/>
          <a:ln w="25400" cap="flat" cmpd="sng" algn="ctr">
            <a:solidFill>
              <a:srgbClr val="E31837">
                <a:lumMod val="60000"/>
                <a:lumOff val="40000"/>
              </a:srgbClr>
            </a:solidFill>
            <a:prstDash val="solid"/>
          </a:ln>
          <a:effectLst/>
        </p:spPr>
        <p:txBody>
          <a:bodyPr rtlCol="0" anchor="ctr"/>
          <a:lstStyle/>
          <a:p>
            <a:pPr algn="ctr" defTabSz="877956">
              <a:defRPr/>
            </a:pPr>
            <a:r>
              <a:rPr lang="en-US" sz="1132" b="1" kern="0" dirty="0">
                <a:solidFill>
                  <a:prstClr val="black">
                    <a:lumMod val="95000"/>
                    <a:lumOff val="5000"/>
                  </a:prstClr>
                </a:solidFill>
                <a:latin typeface="Century Gothic" panose="020B0502020202020204" pitchFamily="34" charset="0"/>
              </a:rPr>
              <a:t>Daily transactions in all Financial Institutions</a:t>
            </a:r>
          </a:p>
        </p:txBody>
      </p:sp>
      <p:sp>
        <p:nvSpPr>
          <p:cNvPr id="11" name="Rectangular Callout 10"/>
          <p:cNvSpPr>
            <a:spLocks/>
          </p:cNvSpPr>
          <p:nvPr/>
        </p:nvSpPr>
        <p:spPr>
          <a:xfrm>
            <a:off x="1260724" y="5725898"/>
            <a:ext cx="1319085" cy="518830"/>
          </a:xfrm>
          <a:prstGeom prst="wedgeRectCallout">
            <a:avLst>
              <a:gd name="adj1" fmla="val -21463"/>
              <a:gd name="adj2" fmla="val 70137"/>
            </a:avLst>
          </a:prstGeom>
          <a:solidFill>
            <a:srgbClr val="7C3520">
              <a:lumMod val="60000"/>
              <a:lumOff val="40000"/>
            </a:srgbClr>
          </a:solidFill>
          <a:ln w="25400" cap="flat" cmpd="sng" algn="ctr">
            <a:solidFill>
              <a:sysClr val="window" lastClr="FFFFFF"/>
            </a:solidFill>
            <a:prstDash val="solid"/>
          </a:ln>
          <a:effectLst>
            <a:outerShdw blurRad="50800" dist="38100" dir="5400000" algn="t" rotWithShape="0">
              <a:prstClr val="black">
                <a:alpha val="40000"/>
              </a:prstClr>
            </a:outerShdw>
          </a:effectLst>
        </p:spPr>
        <p:txBody>
          <a:bodyPr rtlCol="0" anchor="ctr"/>
          <a:lstStyle/>
          <a:p>
            <a:pPr algn="ctr" defTabSz="877956">
              <a:defRPr/>
            </a:pPr>
            <a:r>
              <a:rPr lang="en-US" sz="1132" b="1" kern="0" dirty="0">
                <a:solidFill>
                  <a:prstClr val="white"/>
                </a:solidFill>
                <a:latin typeface="Century Gothic" panose="020B0502020202020204" pitchFamily="34" charset="0"/>
              </a:rPr>
              <a:t>Accountability</a:t>
            </a:r>
          </a:p>
        </p:txBody>
      </p:sp>
      <p:sp>
        <p:nvSpPr>
          <p:cNvPr id="12" name="Rectangle 11"/>
          <p:cNvSpPr/>
          <p:nvPr/>
        </p:nvSpPr>
        <p:spPr>
          <a:xfrm>
            <a:off x="2764629" y="5662523"/>
            <a:ext cx="3748432" cy="645578"/>
          </a:xfrm>
          <a:prstGeom prst="rect">
            <a:avLst/>
          </a:prstGeom>
          <a:noFill/>
          <a:ln w="25400" cap="flat" cmpd="sng" algn="ctr">
            <a:solidFill>
              <a:srgbClr val="7C3520">
                <a:lumMod val="60000"/>
                <a:lumOff val="40000"/>
              </a:srgbClr>
            </a:solidFill>
            <a:prstDash val="solid"/>
          </a:ln>
          <a:effectLst/>
        </p:spPr>
        <p:txBody>
          <a:bodyPr rtlCol="0" anchor="ctr"/>
          <a:lstStyle/>
          <a:p>
            <a:pPr algn="ctr" defTabSz="877956">
              <a:defRPr/>
            </a:pPr>
            <a:r>
              <a:rPr lang="en-US" sz="1132" b="1" kern="0" dirty="0">
                <a:solidFill>
                  <a:prstClr val="black">
                    <a:lumMod val="95000"/>
                    <a:lumOff val="5000"/>
                  </a:prstClr>
                </a:solidFill>
                <a:latin typeface="Century Gothic" panose="020B0502020202020204" pitchFamily="34" charset="0"/>
              </a:rPr>
              <a:t>High Degree of Accountability</a:t>
            </a:r>
          </a:p>
        </p:txBody>
      </p:sp>
      <p:sp>
        <p:nvSpPr>
          <p:cNvPr id="13" name="Rectangular Callout 12"/>
          <p:cNvSpPr>
            <a:spLocks/>
          </p:cNvSpPr>
          <p:nvPr/>
        </p:nvSpPr>
        <p:spPr>
          <a:xfrm flipH="1">
            <a:off x="1275776" y="4991309"/>
            <a:ext cx="1319085" cy="518830"/>
          </a:xfrm>
          <a:prstGeom prst="wedgeRectCallout">
            <a:avLst>
              <a:gd name="adj1" fmla="val -20183"/>
              <a:gd name="adj2" fmla="val 71396"/>
            </a:avLst>
          </a:prstGeom>
          <a:solidFill>
            <a:srgbClr val="E31837">
              <a:lumMod val="60000"/>
              <a:lumOff val="40000"/>
            </a:srgbClr>
          </a:solidFill>
          <a:ln w="25400" cap="flat" cmpd="sng" algn="ctr">
            <a:solidFill>
              <a:sysClr val="window" lastClr="FFFFFF"/>
            </a:solidFill>
            <a:prstDash val="solid"/>
          </a:ln>
          <a:effectLst>
            <a:outerShdw blurRad="50800" dist="38100" dir="5400000" algn="t" rotWithShape="0">
              <a:prstClr val="black">
                <a:alpha val="40000"/>
              </a:prstClr>
            </a:outerShdw>
          </a:effectLst>
        </p:spPr>
        <p:txBody>
          <a:bodyPr rtlCol="0" anchor="ctr"/>
          <a:lstStyle/>
          <a:p>
            <a:pPr algn="ctr" defTabSz="877956">
              <a:defRPr/>
            </a:pPr>
            <a:r>
              <a:rPr lang="en-US" sz="1132" b="1" kern="0" dirty="0">
                <a:solidFill>
                  <a:prstClr val="white"/>
                </a:solidFill>
                <a:latin typeface="Century Gothic" panose="020B0502020202020204" pitchFamily="34" charset="0"/>
              </a:rPr>
              <a:t>Applications</a:t>
            </a:r>
          </a:p>
        </p:txBody>
      </p:sp>
      <p:sp>
        <p:nvSpPr>
          <p:cNvPr id="14" name="Rectangle 13"/>
          <p:cNvSpPr/>
          <p:nvPr/>
        </p:nvSpPr>
        <p:spPr>
          <a:xfrm>
            <a:off x="2764629" y="2076299"/>
            <a:ext cx="3748432" cy="589212"/>
          </a:xfrm>
          <a:prstGeom prst="rect">
            <a:avLst/>
          </a:prstGeom>
          <a:solidFill>
            <a:schemeClr val="accent2">
              <a:lumMod val="75000"/>
            </a:schemeClr>
          </a:solidFill>
          <a:ln w="25400" cap="flat" cmpd="sng" algn="ctr">
            <a:noFill/>
            <a:prstDash val="solid"/>
          </a:ln>
          <a:effectLst/>
        </p:spPr>
        <p:txBody>
          <a:bodyPr rtlCol="0" anchor="ctr"/>
          <a:lstStyle/>
          <a:p>
            <a:pPr algn="ctr" defTabSz="877956">
              <a:defRPr/>
            </a:pPr>
            <a:r>
              <a:rPr lang="en-US" sz="1399" b="1" kern="0" dirty="0">
                <a:solidFill>
                  <a:prstClr val="white"/>
                </a:solidFill>
                <a:latin typeface="Century Gothic" panose="020B0502020202020204" pitchFamily="34" charset="0"/>
              </a:rPr>
              <a:t>Private Blockchain</a:t>
            </a:r>
          </a:p>
          <a:p>
            <a:pPr algn="ctr" defTabSz="877956">
              <a:defRPr/>
            </a:pPr>
            <a:r>
              <a:rPr lang="en-US" sz="1399" b="1" kern="0" dirty="0">
                <a:solidFill>
                  <a:prstClr val="white"/>
                </a:solidFill>
                <a:latin typeface="Century Gothic" panose="020B0502020202020204" pitchFamily="34" charset="0"/>
              </a:rPr>
              <a:t>(Permissioned)</a:t>
            </a:r>
          </a:p>
        </p:txBody>
      </p:sp>
      <p:sp>
        <p:nvSpPr>
          <p:cNvPr id="15" name="Rectangle 14"/>
          <p:cNvSpPr/>
          <p:nvPr/>
        </p:nvSpPr>
        <p:spPr>
          <a:xfrm>
            <a:off x="6603133" y="2720483"/>
            <a:ext cx="3755112" cy="643869"/>
          </a:xfrm>
          <a:prstGeom prst="rect">
            <a:avLst/>
          </a:prstGeom>
          <a:noFill/>
          <a:ln w="25400" cap="flat" cmpd="sng" algn="ctr">
            <a:solidFill>
              <a:srgbClr val="E31837"/>
            </a:solidFill>
            <a:prstDash val="solid"/>
          </a:ln>
          <a:effectLst/>
        </p:spPr>
        <p:txBody>
          <a:bodyPr rtlCol="0" anchor="ctr"/>
          <a:lstStyle/>
          <a:p>
            <a:pPr algn="ctr" defTabSz="877956">
              <a:defRPr/>
            </a:pPr>
            <a:r>
              <a:rPr lang="en-US" sz="1132" b="1" kern="0" dirty="0">
                <a:solidFill>
                  <a:prstClr val="black">
                    <a:lumMod val="95000"/>
                    <a:lumOff val="5000"/>
                  </a:prstClr>
                </a:solidFill>
                <a:latin typeface="Century Gothic" panose="020B0502020202020204" pitchFamily="34" charset="0"/>
              </a:rPr>
              <a:t>Open access, Everybody can download a copy of blockchain ledger</a:t>
            </a:r>
          </a:p>
        </p:txBody>
      </p:sp>
      <p:sp>
        <p:nvSpPr>
          <p:cNvPr id="16" name="Rectangle 15"/>
          <p:cNvSpPr/>
          <p:nvPr/>
        </p:nvSpPr>
        <p:spPr>
          <a:xfrm>
            <a:off x="6603133" y="3466950"/>
            <a:ext cx="3755115" cy="645578"/>
          </a:xfrm>
          <a:prstGeom prst="rect">
            <a:avLst/>
          </a:prstGeom>
          <a:noFill/>
          <a:ln w="25400" cap="flat" cmpd="sng" algn="ctr">
            <a:solidFill>
              <a:srgbClr val="A7A9AC"/>
            </a:solidFill>
            <a:prstDash val="solid"/>
          </a:ln>
          <a:effectLst/>
        </p:spPr>
        <p:txBody>
          <a:bodyPr rtlCol="0" anchor="ctr"/>
          <a:lstStyle/>
          <a:p>
            <a:pPr algn="ctr" defTabSz="877956">
              <a:defRPr/>
            </a:pPr>
            <a:r>
              <a:rPr lang="en-US" sz="1132" b="1" kern="0" dirty="0">
                <a:solidFill>
                  <a:prstClr val="black">
                    <a:lumMod val="95000"/>
                    <a:lumOff val="5000"/>
                  </a:prstClr>
                </a:solidFill>
                <a:latin typeface="Century Gothic" panose="020B0502020202020204" pitchFamily="34" charset="0"/>
              </a:rPr>
              <a:t>No censorship or overlooking body, Anonymous transactions, leaves scope for illegal transaction</a:t>
            </a:r>
          </a:p>
        </p:txBody>
      </p:sp>
      <p:sp>
        <p:nvSpPr>
          <p:cNvPr id="17" name="Rectangle 16"/>
          <p:cNvSpPr/>
          <p:nvPr/>
        </p:nvSpPr>
        <p:spPr>
          <a:xfrm>
            <a:off x="6603132" y="4202585"/>
            <a:ext cx="3755115" cy="645578"/>
          </a:xfrm>
          <a:prstGeom prst="rect">
            <a:avLst/>
          </a:prstGeom>
          <a:noFill/>
          <a:ln w="25400" cap="flat" cmpd="sng" algn="ctr">
            <a:solidFill>
              <a:srgbClr val="F3901D"/>
            </a:solidFill>
            <a:prstDash val="solid"/>
          </a:ln>
          <a:effectLst/>
        </p:spPr>
        <p:txBody>
          <a:bodyPr rtlCol="0" anchor="ctr"/>
          <a:lstStyle/>
          <a:p>
            <a:pPr algn="ctr" defTabSz="877956">
              <a:defRPr/>
            </a:pPr>
            <a:r>
              <a:rPr lang="en-US" sz="1132" b="1" kern="0" dirty="0">
                <a:solidFill>
                  <a:prstClr val="black">
                    <a:lumMod val="95000"/>
                    <a:lumOff val="5000"/>
                  </a:prstClr>
                </a:solidFill>
                <a:latin typeface="Century Gothic" panose="020B0502020202020204" pitchFamily="34" charset="0"/>
              </a:rPr>
              <a:t>Anybody can join the network to become a validator</a:t>
            </a:r>
          </a:p>
        </p:txBody>
      </p:sp>
      <p:sp>
        <p:nvSpPr>
          <p:cNvPr id="18" name="Rectangle 17"/>
          <p:cNvSpPr/>
          <p:nvPr/>
        </p:nvSpPr>
        <p:spPr>
          <a:xfrm>
            <a:off x="6603132" y="4927935"/>
            <a:ext cx="3755112" cy="645578"/>
          </a:xfrm>
          <a:prstGeom prst="rect">
            <a:avLst/>
          </a:prstGeom>
          <a:noFill/>
          <a:ln w="25400" cap="flat" cmpd="sng" algn="ctr">
            <a:solidFill>
              <a:srgbClr val="E31837">
                <a:lumMod val="60000"/>
                <a:lumOff val="40000"/>
              </a:srgbClr>
            </a:solidFill>
            <a:prstDash val="solid"/>
          </a:ln>
          <a:effectLst/>
        </p:spPr>
        <p:txBody>
          <a:bodyPr rtlCol="0" anchor="ctr"/>
          <a:lstStyle/>
          <a:p>
            <a:pPr algn="ctr" defTabSz="877956">
              <a:defRPr/>
            </a:pPr>
            <a:r>
              <a:rPr lang="en-US" sz="1132" b="1" kern="0" dirty="0">
                <a:solidFill>
                  <a:prstClr val="black">
                    <a:lumMod val="95000"/>
                    <a:lumOff val="5000"/>
                  </a:prstClr>
                </a:solidFill>
                <a:latin typeface="Century Gothic" panose="020B0502020202020204" pitchFamily="34" charset="0"/>
              </a:rPr>
              <a:t>Can use it for developing own blockchain network – Innovation, R&amp;D purpose , used for creating PoC</a:t>
            </a:r>
          </a:p>
        </p:txBody>
      </p:sp>
      <p:sp>
        <p:nvSpPr>
          <p:cNvPr id="19" name="Rectangle 18"/>
          <p:cNvSpPr/>
          <p:nvPr/>
        </p:nvSpPr>
        <p:spPr>
          <a:xfrm>
            <a:off x="6603132" y="5662524"/>
            <a:ext cx="3755112" cy="645578"/>
          </a:xfrm>
          <a:prstGeom prst="rect">
            <a:avLst/>
          </a:prstGeom>
          <a:noFill/>
          <a:ln w="25400" cap="flat" cmpd="sng" algn="ctr">
            <a:solidFill>
              <a:srgbClr val="7C3520">
                <a:lumMod val="60000"/>
                <a:lumOff val="40000"/>
              </a:srgbClr>
            </a:solidFill>
            <a:prstDash val="solid"/>
          </a:ln>
          <a:effectLst/>
        </p:spPr>
        <p:txBody>
          <a:bodyPr rtlCol="0" anchor="ctr"/>
          <a:lstStyle/>
          <a:p>
            <a:pPr algn="ctr" defTabSz="877956">
              <a:defRPr/>
            </a:pPr>
            <a:r>
              <a:rPr lang="en-US" sz="1132" b="1" kern="0" dirty="0">
                <a:solidFill>
                  <a:prstClr val="black">
                    <a:lumMod val="95000"/>
                    <a:lumOff val="5000"/>
                  </a:prstClr>
                </a:solidFill>
                <a:latin typeface="Century Gothic" panose="020B0502020202020204" pitchFamily="34" charset="0"/>
              </a:rPr>
              <a:t>Risk of a fraudulent consensus</a:t>
            </a:r>
          </a:p>
        </p:txBody>
      </p:sp>
      <p:sp>
        <p:nvSpPr>
          <p:cNvPr id="20" name="Rectangle 19"/>
          <p:cNvSpPr/>
          <p:nvPr/>
        </p:nvSpPr>
        <p:spPr>
          <a:xfrm>
            <a:off x="6587725" y="2062332"/>
            <a:ext cx="3770523" cy="589212"/>
          </a:xfrm>
          <a:prstGeom prst="rect">
            <a:avLst/>
          </a:prstGeom>
          <a:solidFill>
            <a:schemeClr val="accent2">
              <a:lumMod val="75000"/>
            </a:schemeClr>
          </a:solidFill>
          <a:ln w="25400" cap="flat" cmpd="sng" algn="ctr">
            <a:noFill/>
            <a:prstDash val="solid"/>
          </a:ln>
          <a:effectLst/>
        </p:spPr>
        <p:txBody>
          <a:bodyPr rtlCol="0" anchor="ctr"/>
          <a:lstStyle/>
          <a:p>
            <a:pPr algn="ctr" defTabSz="877956">
              <a:defRPr/>
            </a:pPr>
            <a:r>
              <a:rPr lang="en-US" sz="1399" b="1" kern="0" dirty="0">
                <a:solidFill>
                  <a:prstClr val="white"/>
                </a:solidFill>
                <a:latin typeface="Century Gothic" panose="020B0502020202020204" pitchFamily="34" charset="0"/>
              </a:rPr>
              <a:t>Public Blockchain</a:t>
            </a:r>
          </a:p>
          <a:p>
            <a:pPr algn="ctr" defTabSz="877956">
              <a:defRPr/>
            </a:pPr>
            <a:r>
              <a:rPr lang="en-US" sz="1399" b="1" kern="0" dirty="0">
                <a:solidFill>
                  <a:prstClr val="white"/>
                </a:solidFill>
                <a:latin typeface="Century Gothic" panose="020B0502020202020204" pitchFamily="34" charset="0"/>
              </a:rPr>
              <a:t>(Permissionless)</a:t>
            </a:r>
          </a:p>
        </p:txBody>
      </p:sp>
      <p:grpSp>
        <p:nvGrpSpPr>
          <p:cNvPr id="21" name="Group 20"/>
          <p:cNvGrpSpPr>
            <a:grpSpLocks/>
          </p:cNvGrpSpPr>
          <p:nvPr/>
        </p:nvGrpSpPr>
        <p:grpSpPr>
          <a:xfrm>
            <a:off x="5770673" y="2167901"/>
            <a:ext cx="333963" cy="404677"/>
            <a:chOff x="2100256" y="1917241"/>
            <a:chExt cx="1226148" cy="1414786"/>
          </a:xfrm>
          <a:solidFill>
            <a:schemeClr val="accent2">
              <a:lumMod val="75000"/>
            </a:schemeClr>
          </a:solidFill>
        </p:grpSpPr>
        <p:sp>
          <p:nvSpPr>
            <p:cNvPr id="22" name="Freeform 92"/>
            <p:cNvSpPr>
              <a:spLocks/>
            </p:cNvSpPr>
            <p:nvPr/>
          </p:nvSpPr>
          <p:spPr bwMode="auto">
            <a:xfrm>
              <a:off x="2100256" y="2217883"/>
              <a:ext cx="1226148" cy="1114144"/>
            </a:xfrm>
            <a:custGeom>
              <a:avLst/>
              <a:gdLst/>
              <a:ahLst/>
              <a:cxnLst>
                <a:cxn ang="0">
                  <a:pos x="0" y="0"/>
                </a:cxn>
                <a:cxn ang="0">
                  <a:pos x="0" y="443"/>
                </a:cxn>
                <a:cxn ang="0">
                  <a:pos x="489" y="443"/>
                </a:cxn>
                <a:cxn ang="0">
                  <a:pos x="489" y="0"/>
                </a:cxn>
                <a:cxn ang="0">
                  <a:pos x="279" y="0"/>
                </a:cxn>
                <a:cxn ang="0">
                  <a:pos x="279" y="1"/>
                </a:cxn>
                <a:cxn ang="0">
                  <a:pos x="279" y="19"/>
                </a:cxn>
                <a:cxn ang="0">
                  <a:pos x="261" y="19"/>
                </a:cxn>
                <a:cxn ang="0">
                  <a:pos x="245" y="19"/>
                </a:cxn>
                <a:cxn ang="0">
                  <a:pos x="238" y="19"/>
                </a:cxn>
                <a:cxn ang="0">
                  <a:pos x="236" y="18"/>
                </a:cxn>
                <a:cxn ang="0">
                  <a:pos x="218" y="40"/>
                </a:cxn>
                <a:cxn ang="0">
                  <a:pos x="449" y="40"/>
                </a:cxn>
                <a:cxn ang="0">
                  <a:pos x="449" y="403"/>
                </a:cxn>
                <a:cxn ang="0">
                  <a:pos x="40" y="403"/>
                </a:cxn>
                <a:cxn ang="0">
                  <a:pos x="40" y="40"/>
                </a:cxn>
                <a:cxn ang="0">
                  <a:pos x="82" y="40"/>
                </a:cxn>
                <a:cxn ang="0">
                  <a:pos x="55" y="0"/>
                </a:cxn>
                <a:cxn ang="0">
                  <a:pos x="0" y="0"/>
                </a:cxn>
              </a:cxnLst>
              <a:rect l="0" t="0" r="r" b="b"/>
              <a:pathLst>
                <a:path w="489" h="443">
                  <a:moveTo>
                    <a:pt x="0" y="0"/>
                  </a:moveTo>
                  <a:cubicBezTo>
                    <a:pt x="0" y="443"/>
                    <a:pt x="0" y="443"/>
                    <a:pt x="0" y="443"/>
                  </a:cubicBezTo>
                  <a:cubicBezTo>
                    <a:pt x="489" y="443"/>
                    <a:pt x="489" y="443"/>
                    <a:pt x="489" y="443"/>
                  </a:cubicBezTo>
                  <a:cubicBezTo>
                    <a:pt x="489" y="0"/>
                    <a:pt x="489" y="0"/>
                    <a:pt x="489" y="0"/>
                  </a:cubicBezTo>
                  <a:cubicBezTo>
                    <a:pt x="279" y="0"/>
                    <a:pt x="279" y="0"/>
                    <a:pt x="279" y="0"/>
                  </a:cubicBezTo>
                  <a:cubicBezTo>
                    <a:pt x="279" y="1"/>
                    <a:pt x="279" y="1"/>
                    <a:pt x="279" y="1"/>
                  </a:cubicBezTo>
                  <a:cubicBezTo>
                    <a:pt x="279" y="19"/>
                    <a:pt x="279" y="19"/>
                    <a:pt x="279" y="19"/>
                  </a:cubicBezTo>
                  <a:cubicBezTo>
                    <a:pt x="261" y="19"/>
                    <a:pt x="261" y="19"/>
                    <a:pt x="261" y="19"/>
                  </a:cubicBezTo>
                  <a:cubicBezTo>
                    <a:pt x="245" y="19"/>
                    <a:pt x="245" y="19"/>
                    <a:pt x="245" y="19"/>
                  </a:cubicBezTo>
                  <a:cubicBezTo>
                    <a:pt x="238" y="19"/>
                    <a:pt x="238" y="19"/>
                    <a:pt x="238" y="19"/>
                  </a:cubicBezTo>
                  <a:cubicBezTo>
                    <a:pt x="236" y="18"/>
                    <a:pt x="236" y="18"/>
                    <a:pt x="236" y="18"/>
                  </a:cubicBezTo>
                  <a:cubicBezTo>
                    <a:pt x="231" y="26"/>
                    <a:pt x="225" y="33"/>
                    <a:pt x="218" y="40"/>
                  </a:cubicBezTo>
                  <a:cubicBezTo>
                    <a:pt x="449" y="40"/>
                    <a:pt x="449" y="40"/>
                    <a:pt x="449" y="40"/>
                  </a:cubicBezTo>
                  <a:cubicBezTo>
                    <a:pt x="449" y="403"/>
                    <a:pt x="449" y="403"/>
                    <a:pt x="449" y="403"/>
                  </a:cubicBezTo>
                  <a:cubicBezTo>
                    <a:pt x="40" y="403"/>
                    <a:pt x="40" y="403"/>
                    <a:pt x="40" y="403"/>
                  </a:cubicBezTo>
                  <a:cubicBezTo>
                    <a:pt x="40" y="40"/>
                    <a:pt x="40" y="40"/>
                    <a:pt x="40" y="40"/>
                  </a:cubicBezTo>
                  <a:cubicBezTo>
                    <a:pt x="82" y="40"/>
                    <a:pt x="82" y="40"/>
                    <a:pt x="82" y="40"/>
                  </a:cubicBezTo>
                  <a:cubicBezTo>
                    <a:pt x="70" y="29"/>
                    <a:pt x="61" y="15"/>
                    <a:pt x="55" y="0"/>
                  </a:cubicBezTo>
                  <a:lnTo>
                    <a:pt x="0" y="0"/>
                  </a:lnTo>
                  <a:close/>
                </a:path>
              </a:pathLst>
            </a:custGeom>
            <a:grpFill/>
            <a:ln w="9525">
              <a:solidFill>
                <a:schemeClr val="bg1"/>
              </a:solidFill>
              <a:round/>
              <a:headEnd/>
              <a:tailEnd/>
            </a:ln>
          </p:spPr>
          <p:txBody>
            <a:bodyPr vert="horz" wrap="square" lIns="91355" tIns="45678" rIns="91355" bIns="45678" numCol="1" anchor="t" anchorCtr="0" compatLnSpc="1">
              <a:prstTxWarp prst="textNoShape">
                <a:avLst/>
              </a:prstTxWarp>
            </a:bodyPr>
            <a:lstStyle/>
            <a:p>
              <a:pPr defTabSz="877956">
                <a:defRPr/>
              </a:pPr>
              <a:endParaRPr lang="en-GB" sz="1698" kern="0" dirty="0">
                <a:solidFill>
                  <a:prstClr val="black"/>
                </a:solidFill>
              </a:endParaRPr>
            </a:p>
          </p:txBody>
        </p:sp>
        <p:sp>
          <p:nvSpPr>
            <p:cNvPr id="23" name="Freeform 93"/>
            <p:cNvSpPr>
              <a:spLocks/>
            </p:cNvSpPr>
            <p:nvPr/>
          </p:nvSpPr>
          <p:spPr bwMode="auto">
            <a:xfrm>
              <a:off x="2374370" y="2875170"/>
              <a:ext cx="677918" cy="206323"/>
            </a:xfrm>
            <a:custGeom>
              <a:avLst/>
              <a:gdLst/>
              <a:ahLst/>
              <a:cxnLst>
                <a:cxn ang="0">
                  <a:pos x="20" y="8"/>
                </a:cxn>
                <a:cxn ang="0">
                  <a:pos x="0" y="0"/>
                </a:cxn>
                <a:cxn ang="0">
                  <a:pos x="0" y="56"/>
                </a:cxn>
                <a:cxn ang="0">
                  <a:pos x="25" y="81"/>
                </a:cxn>
                <a:cxn ang="0">
                  <a:pos x="246" y="81"/>
                </a:cxn>
                <a:cxn ang="0">
                  <a:pos x="270" y="56"/>
                </a:cxn>
                <a:cxn ang="0">
                  <a:pos x="270" y="0"/>
                </a:cxn>
                <a:cxn ang="0">
                  <a:pos x="251" y="8"/>
                </a:cxn>
                <a:cxn ang="0">
                  <a:pos x="166" y="8"/>
                </a:cxn>
                <a:cxn ang="0">
                  <a:pos x="166" y="10"/>
                </a:cxn>
                <a:cxn ang="0">
                  <a:pos x="154" y="22"/>
                </a:cxn>
                <a:cxn ang="0">
                  <a:pos x="117" y="22"/>
                </a:cxn>
                <a:cxn ang="0">
                  <a:pos x="105" y="10"/>
                </a:cxn>
                <a:cxn ang="0">
                  <a:pos x="105" y="8"/>
                </a:cxn>
                <a:cxn ang="0">
                  <a:pos x="20" y="8"/>
                </a:cxn>
              </a:cxnLst>
              <a:rect l="0" t="0" r="r" b="b"/>
              <a:pathLst>
                <a:path w="270" h="81">
                  <a:moveTo>
                    <a:pt x="20" y="8"/>
                  </a:moveTo>
                  <a:cubicBezTo>
                    <a:pt x="12" y="8"/>
                    <a:pt x="5" y="5"/>
                    <a:pt x="0" y="0"/>
                  </a:cubicBezTo>
                  <a:cubicBezTo>
                    <a:pt x="0" y="56"/>
                    <a:pt x="0" y="56"/>
                    <a:pt x="0" y="56"/>
                  </a:cubicBezTo>
                  <a:cubicBezTo>
                    <a:pt x="0" y="70"/>
                    <a:pt x="11" y="81"/>
                    <a:pt x="25" y="81"/>
                  </a:cubicBezTo>
                  <a:cubicBezTo>
                    <a:pt x="246" y="81"/>
                    <a:pt x="246" y="81"/>
                    <a:pt x="246" y="81"/>
                  </a:cubicBezTo>
                  <a:cubicBezTo>
                    <a:pt x="259" y="81"/>
                    <a:pt x="270" y="70"/>
                    <a:pt x="270" y="56"/>
                  </a:cubicBezTo>
                  <a:cubicBezTo>
                    <a:pt x="270" y="0"/>
                    <a:pt x="270" y="0"/>
                    <a:pt x="270" y="0"/>
                  </a:cubicBezTo>
                  <a:cubicBezTo>
                    <a:pt x="265" y="5"/>
                    <a:pt x="258" y="8"/>
                    <a:pt x="251" y="8"/>
                  </a:cubicBezTo>
                  <a:cubicBezTo>
                    <a:pt x="166" y="8"/>
                    <a:pt x="166" y="8"/>
                    <a:pt x="166" y="8"/>
                  </a:cubicBezTo>
                  <a:cubicBezTo>
                    <a:pt x="166" y="10"/>
                    <a:pt x="166" y="10"/>
                    <a:pt x="166" y="10"/>
                  </a:cubicBezTo>
                  <a:cubicBezTo>
                    <a:pt x="166" y="17"/>
                    <a:pt x="160" y="22"/>
                    <a:pt x="154" y="22"/>
                  </a:cubicBezTo>
                  <a:cubicBezTo>
                    <a:pt x="117" y="22"/>
                    <a:pt x="117" y="22"/>
                    <a:pt x="117" y="22"/>
                  </a:cubicBezTo>
                  <a:cubicBezTo>
                    <a:pt x="110" y="22"/>
                    <a:pt x="105" y="17"/>
                    <a:pt x="105" y="10"/>
                  </a:cubicBezTo>
                  <a:cubicBezTo>
                    <a:pt x="105" y="8"/>
                    <a:pt x="105" y="8"/>
                    <a:pt x="105" y="8"/>
                  </a:cubicBezTo>
                  <a:lnTo>
                    <a:pt x="20" y="8"/>
                  </a:lnTo>
                  <a:close/>
                </a:path>
              </a:pathLst>
            </a:custGeom>
            <a:grpFill/>
            <a:ln w="9525">
              <a:solidFill>
                <a:schemeClr val="bg1"/>
              </a:solidFill>
              <a:round/>
              <a:headEnd/>
              <a:tailEnd/>
            </a:ln>
          </p:spPr>
          <p:txBody>
            <a:bodyPr vert="horz" wrap="square" lIns="91355" tIns="45678" rIns="91355" bIns="45678" numCol="1" anchor="t" anchorCtr="0" compatLnSpc="1">
              <a:prstTxWarp prst="textNoShape">
                <a:avLst/>
              </a:prstTxWarp>
            </a:bodyPr>
            <a:lstStyle/>
            <a:p>
              <a:pPr defTabSz="877956">
                <a:defRPr/>
              </a:pPr>
              <a:endParaRPr lang="en-GB" sz="1698" kern="0" dirty="0">
                <a:solidFill>
                  <a:prstClr val="black"/>
                </a:solidFill>
              </a:endParaRPr>
            </a:p>
          </p:txBody>
        </p:sp>
        <p:sp>
          <p:nvSpPr>
            <p:cNvPr id="24" name="Freeform 94"/>
            <p:cNvSpPr>
              <a:spLocks noEditPoints="1"/>
            </p:cNvSpPr>
            <p:nvPr/>
          </p:nvSpPr>
          <p:spPr bwMode="auto">
            <a:xfrm>
              <a:off x="2374370" y="2444839"/>
              <a:ext cx="677918" cy="409699"/>
            </a:xfrm>
            <a:custGeom>
              <a:avLst/>
              <a:gdLst/>
              <a:ahLst/>
              <a:cxnLst>
                <a:cxn ang="0">
                  <a:pos x="175" y="0"/>
                </a:cxn>
                <a:cxn ang="0">
                  <a:pos x="95" y="0"/>
                </a:cxn>
                <a:cxn ang="0">
                  <a:pos x="74" y="21"/>
                </a:cxn>
                <a:cxn ang="0">
                  <a:pos x="74" y="46"/>
                </a:cxn>
                <a:cxn ang="0">
                  <a:pos x="71" y="46"/>
                </a:cxn>
                <a:cxn ang="0">
                  <a:pos x="65" y="52"/>
                </a:cxn>
                <a:cxn ang="0">
                  <a:pos x="65" y="58"/>
                </a:cxn>
                <a:cxn ang="0">
                  <a:pos x="25" y="58"/>
                </a:cxn>
                <a:cxn ang="0">
                  <a:pos x="0" y="82"/>
                </a:cxn>
                <a:cxn ang="0">
                  <a:pos x="0" y="152"/>
                </a:cxn>
                <a:cxn ang="0">
                  <a:pos x="20" y="163"/>
                </a:cxn>
                <a:cxn ang="0">
                  <a:pos x="105" y="163"/>
                </a:cxn>
                <a:cxn ang="0">
                  <a:pos x="105" y="159"/>
                </a:cxn>
                <a:cxn ang="0">
                  <a:pos x="117" y="147"/>
                </a:cxn>
                <a:cxn ang="0">
                  <a:pos x="154" y="147"/>
                </a:cxn>
                <a:cxn ang="0">
                  <a:pos x="166" y="159"/>
                </a:cxn>
                <a:cxn ang="0">
                  <a:pos x="166" y="163"/>
                </a:cxn>
                <a:cxn ang="0">
                  <a:pos x="251" y="163"/>
                </a:cxn>
                <a:cxn ang="0">
                  <a:pos x="270" y="152"/>
                </a:cxn>
                <a:cxn ang="0">
                  <a:pos x="270" y="82"/>
                </a:cxn>
                <a:cxn ang="0">
                  <a:pos x="246" y="58"/>
                </a:cxn>
                <a:cxn ang="0">
                  <a:pos x="206" y="58"/>
                </a:cxn>
                <a:cxn ang="0">
                  <a:pos x="206" y="52"/>
                </a:cxn>
                <a:cxn ang="0">
                  <a:pos x="200" y="46"/>
                </a:cxn>
                <a:cxn ang="0">
                  <a:pos x="197" y="46"/>
                </a:cxn>
                <a:cxn ang="0">
                  <a:pos x="197" y="21"/>
                </a:cxn>
                <a:cxn ang="0">
                  <a:pos x="175" y="0"/>
                </a:cxn>
                <a:cxn ang="0">
                  <a:pos x="178" y="46"/>
                </a:cxn>
                <a:cxn ang="0">
                  <a:pos x="175" y="46"/>
                </a:cxn>
                <a:cxn ang="0">
                  <a:pos x="169" y="52"/>
                </a:cxn>
                <a:cxn ang="0">
                  <a:pos x="169" y="58"/>
                </a:cxn>
                <a:cxn ang="0">
                  <a:pos x="102" y="58"/>
                </a:cxn>
                <a:cxn ang="0">
                  <a:pos x="102" y="52"/>
                </a:cxn>
                <a:cxn ang="0">
                  <a:pos x="95" y="46"/>
                </a:cxn>
                <a:cxn ang="0">
                  <a:pos x="92" y="46"/>
                </a:cxn>
                <a:cxn ang="0">
                  <a:pos x="92" y="21"/>
                </a:cxn>
                <a:cxn ang="0">
                  <a:pos x="95" y="18"/>
                </a:cxn>
                <a:cxn ang="0">
                  <a:pos x="175" y="18"/>
                </a:cxn>
                <a:cxn ang="0">
                  <a:pos x="178" y="21"/>
                </a:cxn>
                <a:cxn ang="0">
                  <a:pos x="178" y="46"/>
                </a:cxn>
              </a:cxnLst>
              <a:rect l="0" t="0" r="r" b="b"/>
              <a:pathLst>
                <a:path w="270" h="163">
                  <a:moveTo>
                    <a:pt x="175" y="0"/>
                  </a:moveTo>
                  <a:cubicBezTo>
                    <a:pt x="95" y="0"/>
                    <a:pt x="95" y="0"/>
                    <a:pt x="95" y="0"/>
                  </a:cubicBezTo>
                  <a:cubicBezTo>
                    <a:pt x="84" y="0"/>
                    <a:pt x="74" y="9"/>
                    <a:pt x="74" y="21"/>
                  </a:cubicBezTo>
                  <a:cubicBezTo>
                    <a:pt x="74" y="46"/>
                    <a:pt x="74" y="46"/>
                    <a:pt x="74" y="46"/>
                  </a:cubicBezTo>
                  <a:cubicBezTo>
                    <a:pt x="71" y="46"/>
                    <a:pt x="71" y="46"/>
                    <a:pt x="71" y="46"/>
                  </a:cubicBezTo>
                  <a:cubicBezTo>
                    <a:pt x="67" y="46"/>
                    <a:pt x="65" y="48"/>
                    <a:pt x="65" y="52"/>
                  </a:cubicBezTo>
                  <a:cubicBezTo>
                    <a:pt x="65" y="58"/>
                    <a:pt x="65" y="58"/>
                    <a:pt x="65" y="58"/>
                  </a:cubicBezTo>
                  <a:cubicBezTo>
                    <a:pt x="25" y="58"/>
                    <a:pt x="25" y="58"/>
                    <a:pt x="25" y="58"/>
                  </a:cubicBezTo>
                  <a:cubicBezTo>
                    <a:pt x="11" y="58"/>
                    <a:pt x="0" y="69"/>
                    <a:pt x="0" y="82"/>
                  </a:cubicBezTo>
                  <a:cubicBezTo>
                    <a:pt x="0" y="152"/>
                    <a:pt x="0" y="152"/>
                    <a:pt x="0" y="152"/>
                  </a:cubicBezTo>
                  <a:cubicBezTo>
                    <a:pt x="4" y="159"/>
                    <a:pt x="11" y="163"/>
                    <a:pt x="20" y="163"/>
                  </a:cubicBezTo>
                  <a:cubicBezTo>
                    <a:pt x="105" y="163"/>
                    <a:pt x="105" y="163"/>
                    <a:pt x="105" y="163"/>
                  </a:cubicBezTo>
                  <a:cubicBezTo>
                    <a:pt x="105" y="159"/>
                    <a:pt x="105" y="159"/>
                    <a:pt x="105" y="159"/>
                  </a:cubicBezTo>
                  <a:cubicBezTo>
                    <a:pt x="105" y="152"/>
                    <a:pt x="110" y="147"/>
                    <a:pt x="117" y="147"/>
                  </a:cubicBezTo>
                  <a:cubicBezTo>
                    <a:pt x="154" y="147"/>
                    <a:pt x="154" y="147"/>
                    <a:pt x="154" y="147"/>
                  </a:cubicBezTo>
                  <a:cubicBezTo>
                    <a:pt x="160" y="147"/>
                    <a:pt x="166" y="152"/>
                    <a:pt x="166" y="159"/>
                  </a:cubicBezTo>
                  <a:cubicBezTo>
                    <a:pt x="166" y="163"/>
                    <a:pt x="166" y="163"/>
                    <a:pt x="166" y="163"/>
                  </a:cubicBezTo>
                  <a:cubicBezTo>
                    <a:pt x="251" y="163"/>
                    <a:pt x="251" y="163"/>
                    <a:pt x="251" y="163"/>
                  </a:cubicBezTo>
                  <a:cubicBezTo>
                    <a:pt x="259" y="163"/>
                    <a:pt x="266" y="159"/>
                    <a:pt x="270" y="152"/>
                  </a:cubicBezTo>
                  <a:cubicBezTo>
                    <a:pt x="270" y="82"/>
                    <a:pt x="270" y="82"/>
                    <a:pt x="270" y="82"/>
                  </a:cubicBezTo>
                  <a:cubicBezTo>
                    <a:pt x="270" y="69"/>
                    <a:pt x="259" y="58"/>
                    <a:pt x="246" y="58"/>
                  </a:cubicBezTo>
                  <a:cubicBezTo>
                    <a:pt x="206" y="58"/>
                    <a:pt x="206" y="58"/>
                    <a:pt x="206" y="58"/>
                  </a:cubicBezTo>
                  <a:cubicBezTo>
                    <a:pt x="206" y="52"/>
                    <a:pt x="206" y="52"/>
                    <a:pt x="206" y="52"/>
                  </a:cubicBezTo>
                  <a:cubicBezTo>
                    <a:pt x="206" y="48"/>
                    <a:pt x="203" y="46"/>
                    <a:pt x="200" y="46"/>
                  </a:cubicBezTo>
                  <a:cubicBezTo>
                    <a:pt x="197" y="46"/>
                    <a:pt x="197" y="46"/>
                    <a:pt x="197" y="46"/>
                  </a:cubicBezTo>
                  <a:cubicBezTo>
                    <a:pt x="197" y="21"/>
                    <a:pt x="197" y="21"/>
                    <a:pt x="197" y="21"/>
                  </a:cubicBezTo>
                  <a:cubicBezTo>
                    <a:pt x="197" y="9"/>
                    <a:pt x="187" y="0"/>
                    <a:pt x="175" y="0"/>
                  </a:cubicBezTo>
                  <a:close/>
                  <a:moveTo>
                    <a:pt x="178" y="46"/>
                  </a:moveTo>
                  <a:cubicBezTo>
                    <a:pt x="175" y="46"/>
                    <a:pt x="175" y="46"/>
                    <a:pt x="175" y="46"/>
                  </a:cubicBezTo>
                  <a:cubicBezTo>
                    <a:pt x="172" y="46"/>
                    <a:pt x="169" y="48"/>
                    <a:pt x="169" y="52"/>
                  </a:cubicBezTo>
                  <a:cubicBezTo>
                    <a:pt x="169" y="58"/>
                    <a:pt x="169" y="58"/>
                    <a:pt x="169" y="58"/>
                  </a:cubicBezTo>
                  <a:cubicBezTo>
                    <a:pt x="102" y="58"/>
                    <a:pt x="102" y="58"/>
                    <a:pt x="102" y="58"/>
                  </a:cubicBezTo>
                  <a:cubicBezTo>
                    <a:pt x="102" y="52"/>
                    <a:pt x="102" y="52"/>
                    <a:pt x="102" y="52"/>
                  </a:cubicBezTo>
                  <a:cubicBezTo>
                    <a:pt x="102" y="48"/>
                    <a:pt x="99" y="46"/>
                    <a:pt x="95" y="46"/>
                  </a:cubicBezTo>
                  <a:cubicBezTo>
                    <a:pt x="92" y="46"/>
                    <a:pt x="92" y="46"/>
                    <a:pt x="92" y="46"/>
                  </a:cubicBezTo>
                  <a:cubicBezTo>
                    <a:pt x="92" y="21"/>
                    <a:pt x="92" y="21"/>
                    <a:pt x="92" y="21"/>
                  </a:cubicBezTo>
                  <a:cubicBezTo>
                    <a:pt x="92" y="19"/>
                    <a:pt x="94" y="18"/>
                    <a:pt x="95" y="18"/>
                  </a:cubicBezTo>
                  <a:cubicBezTo>
                    <a:pt x="175" y="18"/>
                    <a:pt x="175" y="18"/>
                    <a:pt x="175" y="18"/>
                  </a:cubicBezTo>
                  <a:cubicBezTo>
                    <a:pt x="177" y="18"/>
                    <a:pt x="178" y="19"/>
                    <a:pt x="178" y="21"/>
                  </a:cubicBezTo>
                  <a:lnTo>
                    <a:pt x="178" y="46"/>
                  </a:lnTo>
                  <a:close/>
                </a:path>
              </a:pathLst>
            </a:custGeom>
            <a:grpFill/>
            <a:ln w="9525">
              <a:solidFill>
                <a:schemeClr val="bg1"/>
              </a:solidFill>
              <a:round/>
              <a:headEnd/>
              <a:tailEnd/>
            </a:ln>
          </p:spPr>
          <p:txBody>
            <a:bodyPr vert="horz" wrap="square" lIns="91355" tIns="45678" rIns="91355" bIns="45678" numCol="1" anchor="t" anchorCtr="0" compatLnSpc="1">
              <a:prstTxWarp prst="textNoShape">
                <a:avLst/>
              </a:prstTxWarp>
            </a:bodyPr>
            <a:lstStyle/>
            <a:p>
              <a:pPr defTabSz="877956">
                <a:defRPr/>
              </a:pPr>
              <a:endParaRPr lang="en-GB" sz="1698" kern="0" dirty="0">
                <a:solidFill>
                  <a:prstClr val="black"/>
                </a:solidFill>
              </a:endParaRPr>
            </a:p>
          </p:txBody>
        </p:sp>
        <p:sp>
          <p:nvSpPr>
            <p:cNvPr id="25" name="Freeform 95"/>
            <p:cNvSpPr>
              <a:spLocks/>
            </p:cNvSpPr>
            <p:nvPr/>
          </p:nvSpPr>
          <p:spPr bwMode="auto">
            <a:xfrm>
              <a:off x="2666170" y="2857485"/>
              <a:ext cx="94319" cy="32423"/>
            </a:xfrm>
            <a:custGeom>
              <a:avLst/>
              <a:gdLst/>
              <a:ahLst/>
              <a:cxnLst>
                <a:cxn ang="0">
                  <a:pos x="32" y="13"/>
                </a:cxn>
                <a:cxn ang="0">
                  <a:pos x="37" y="8"/>
                </a:cxn>
                <a:cxn ang="0">
                  <a:pos x="37" y="5"/>
                </a:cxn>
                <a:cxn ang="0">
                  <a:pos x="32" y="0"/>
                </a:cxn>
                <a:cxn ang="0">
                  <a:pos x="5" y="0"/>
                </a:cxn>
                <a:cxn ang="0">
                  <a:pos x="0" y="5"/>
                </a:cxn>
                <a:cxn ang="0">
                  <a:pos x="0" y="8"/>
                </a:cxn>
                <a:cxn ang="0">
                  <a:pos x="5" y="13"/>
                </a:cxn>
                <a:cxn ang="0">
                  <a:pos x="32" y="13"/>
                </a:cxn>
              </a:cxnLst>
              <a:rect l="0" t="0" r="r" b="b"/>
              <a:pathLst>
                <a:path w="37" h="13">
                  <a:moveTo>
                    <a:pt x="32" y="13"/>
                  </a:moveTo>
                  <a:cubicBezTo>
                    <a:pt x="34" y="13"/>
                    <a:pt x="37" y="10"/>
                    <a:pt x="37" y="8"/>
                  </a:cubicBezTo>
                  <a:cubicBezTo>
                    <a:pt x="37" y="5"/>
                    <a:pt x="37" y="5"/>
                    <a:pt x="37" y="5"/>
                  </a:cubicBezTo>
                  <a:cubicBezTo>
                    <a:pt x="37" y="3"/>
                    <a:pt x="34" y="0"/>
                    <a:pt x="32" y="0"/>
                  </a:cubicBezTo>
                  <a:cubicBezTo>
                    <a:pt x="5" y="0"/>
                    <a:pt x="5" y="0"/>
                    <a:pt x="5" y="0"/>
                  </a:cubicBezTo>
                  <a:cubicBezTo>
                    <a:pt x="2" y="0"/>
                    <a:pt x="0" y="3"/>
                    <a:pt x="0" y="5"/>
                  </a:cubicBezTo>
                  <a:cubicBezTo>
                    <a:pt x="0" y="8"/>
                    <a:pt x="0" y="8"/>
                    <a:pt x="0" y="8"/>
                  </a:cubicBezTo>
                  <a:cubicBezTo>
                    <a:pt x="0" y="10"/>
                    <a:pt x="2" y="13"/>
                    <a:pt x="5" y="13"/>
                  </a:cubicBezTo>
                  <a:lnTo>
                    <a:pt x="32" y="13"/>
                  </a:lnTo>
                  <a:close/>
                </a:path>
              </a:pathLst>
            </a:custGeom>
            <a:grpFill/>
            <a:ln w="9525">
              <a:solidFill>
                <a:schemeClr val="bg1"/>
              </a:solidFill>
              <a:round/>
              <a:headEnd/>
              <a:tailEnd/>
            </a:ln>
          </p:spPr>
          <p:txBody>
            <a:bodyPr vert="horz" wrap="square" lIns="91355" tIns="45678" rIns="91355" bIns="45678" numCol="1" anchor="t" anchorCtr="0" compatLnSpc="1">
              <a:prstTxWarp prst="textNoShape">
                <a:avLst/>
              </a:prstTxWarp>
            </a:bodyPr>
            <a:lstStyle/>
            <a:p>
              <a:pPr defTabSz="877956">
                <a:defRPr/>
              </a:pPr>
              <a:endParaRPr lang="en-GB" sz="1698" kern="0" dirty="0">
                <a:solidFill>
                  <a:prstClr val="black"/>
                </a:solidFill>
              </a:endParaRPr>
            </a:p>
          </p:txBody>
        </p:sp>
        <p:sp>
          <p:nvSpPr>
            <p:cNvPr id="26" name="Freeform 96"/>
            <p:cNvSpPr>
              <a:spLocks noEditPoints="1"/>
            </p:cNvSpPr>
            <p:nvPr/>
          </p:nvSpPr>
          <p:spPr bwMode="auto">
            <a:xfrm>
              <a:off x="2265314" y="1917241"/>
              <a:ext cx="893085" cy="421489"/>
            </a:xfrm>
            <a:custGeom>
              <a:avLst/>
              <a:gdLst/>
              <a:ahLst/>
              <a:cxnLst>
                <a:cxn ang="0">
                  <a:pos x="226" y="92"/>
                </a:cxn>
                <a:cxn ang="0">
                  <a:pos x="285" y="92"/>
                </a:cxn>
                <a:cxn ang="0">
                  <a:pos x="292" y="99"/>
                </a:cxn>
                <a:cxn ang="0">
                  <a:pos x="313" y="99"/>
                </a:cxn>
                <a:cxn ang="0">
                  <a:pos x="319" y="93"/>
                </a:cxn>
                <a:cxn ang="0">
                  <a:pos x="332" y="93"/>
                </a:cxn>
                <a:cxn ang="0">
                  <a:pos x="356" y="69"/>
                </a:cxn>
                <a:cxn ang="0">
                  <a:pos x="356" y="62"/>
                </a:cxn>
                <a:cxn ang="0">
                  <a:pos x="339" y="44"/>
                </a:cxn>
                <a:cxn ang="0">
                  <a:pos x="158" y="44"/>
                </a:cxn>
                <a:cxn ang="0">
                  <a:pos x="84" y="0"/>
                </a:cxn>
                <a:cxn ang="0">
                  <a:pos x="0" y="84"/>
                </a:cxn>
                <a:cxn ang="0">
                  <a:pos x="8" y="120"/>
                </a:cxn>
                <a:cxn ang="0">
                  <a:pos x="47" y="160"/>
                </a:cxn>
                <a:cxn ang="0">
                  <a:pos x="84" y="168"/>
                </a:cxn>
                <a:cxn ang="0">
                  <a:pos x="121" y="160"/>
                </a:cxn>
                <a:cxn ang="0">
                  <a:pos x="160" y="120"/>
                </a:cxn>
                <a:cxn ang="0">
                  <a:pos x="164" y="108"/>
                </a:cxn>
                <a:cxn ang="0">
                  <a:pos x="177" y="120"/>
                </a:cxn>
                <a:cxn ang="0">
                  <a:pos x="179" y="121"/>
                </a:cxn>
                <a:cxn ang="0">
                  <a:pos x="195" y="121"/>
                </a:cxn>
                <a:cxn ang="0">
                  <a:pos x="195" y="120"/>
                </a:cxn>
                <a:cxn ang="0">
                  <a:pos x="195" y="102"/>
                </a:cxn>
                <a:cxn ang="0">
                  <a:pos x="226" y="102"/>
                </a:cxn>
                <a:cxn ang="0">
                  <a:pos x="226" y="92"/>
                </a:cxn>
                <a:cxn ang="0">
                  <a:pos x="34" y="63"/>
                </a:cxn>
                <a:cxn ang="0">
                  <a:pos x="76" y="63"/>
                </a:cxn>
                <a:cxn ang="0">
                  <a:pos x="76" y="105"/>
                </a:cxn>
                <a:cxn ang="0">
                  <a:pos x="34" y="105"/>
                </a:cxn>
                <a:cxn ang="0">
                  <a:pos x="34" y="63"/>
                </a:cxn>
              </a:cxnLst>
              <a:rect l="0" t="0" r="r" b="b"/>
              <a:pathLst>
                <a:path w="356" h="168">
                  <a:moveTo>
                    <a:pt x="226" y="92"/>
                  </a:moveTo>
                  <a:cubicBezTo>
                    <a:pt x="285" y="92"/>
                    <a:pt x="285" y="92"/>
                    <a:pt x="285" y="92"/>
                  </a:cubicBezTo>
                  <a:cubicBezTo>
                    <a:pt x="292" y="99"/>
                    <a:pt x="292" y="99"/>
                    <a:pt x="292" y="99"/>
                  </a:cubicBezTo>
                  <a:cubicBezTo>
                    <a:pt x="313" y="99"/>
                    <a:pt x="313" y="99"/>
                    <a:pt x="313" y="99"/>
                  </a:cubicBezTo>
                  <a:cubicBezTo>
                    <a:pt x="319" y="93"/>
                    <a:pt x="319" y="93"/>
                    <a:pt x="319" y="93"/>
                  </a:cubicBezTo>
                  <a:cubicBezTo>
                    <a:pt x="332" y="93"/>
                    <a:pt x="332" y="93"/>
                    <a:pt x="332" y="93"/>
                  </a:cubicBezTo>
                  <a:cubicBezTo>
                    <a:pt x="356" y="69"/>
                    <a:pt x="356" y="69"/>
                    <a:pt x="356" y="69"/>
                  </a:cubicBezTo>
                  <a:cubicBezTo>
                    <a:pt x="356" y="62"/>
                    <a:pt x="356" y="62"/>
                    <a:pt x="356" y="62"/>
                  </a:cubicBezTo>
                  <a:cubicBezTo>
                    <a:pt x="339" y="44"/>
                    <a:pt x="339" y="44"/>
                    <a:pt x="339" y="44"/>
                  </a:cubicBezTo>
                  <a:cubicBezTo>
                    <a:pt x="158" y="44"/>
                    <a:pt x="158" y="44"/>
                    <a:pt x="158" y="44"/>
                  </a:cubicBezTo>
                  <a:cubicBezTo>
                    <a:pt x="144" y="18"/>
                    <a:pt x="116" y="0"/>
                    <a:pt x="84" y="0"/>
                  </a:cubicBezTo>
                  <a:cubicBezTo>
                    <a:pt x="38" y="0"/>
                    <a:pt x="0" y="38"/>
                    <a:pt x="0" y="84"/>
                  </a:cubicBezTo>
                  <a:cubicBezTo>
                    <a:pt x="0" y="97"/>
                    <a:pt x="3" y="109"/>
                    <a:pt x="8" y="120"/>
                  </a:cubicBezTo>
                  <a:cubicBezTo>
                    <a:pt x="16" y="137"/>
                    <a:pt x="30" y="151"/>
                    <a:pt x="47" y="160"/>
                  </a:cubicBezTo>
                  <a:cubicBezTo>
                    <a:pt x="58" y="165"/>
                    <a:pt x="71" y="168"/>
                    <a:pt x="84" y="168"/>
                  </a:cubicBezTo>
                  <a:cubicBezTo>
                    <a:pt x="97" y="168"/>
                    <a:pt x="110" y="165"/>
                    <a:pt x="121" y="160"/>
                  </a:cubicBezTo>
                  <a:cubicBezTo>
                    <a:pt x="138" y="151"/>
                    <a:pt x="152" y="137"/>
                    <a:pt x="160" y="120"/>
                  </a:cubicBezTo>
                  <a:cubicBezTo>
                    <a:pt x="162" y="116"/>
                    <a:pt x="163" y="112"/>
                    <a:pt x="164" y="108"/>
                  </a:cubicBezTo>
                  <a:cubicBezTo>
                    <a:pt x="177" y="120"/>
                    <a:pt x="177" y="120"/>
                    <a:pt x="177" y="120"/>
                  </a:cubicBezTo>
                  <a:cubicBezTo>
                    <a:pt x="179" y="121"/>
                    <a:pt x="179" y="121"/>
                    <a:pt x="179" y="121"/>
                  </a:cubicBezTo>
                  <a:cubicBezTo>
                    <a:pt x="195" y="121"/>
                    <a:pt x="195" y="121"/>
                    <a:pt x="195" y="121"/>
                  </a:cubicBezTo>
                  <a:cubicBezTo>
                    <a:pt x="195" y="120"/>
                    <a:pt x="195" y="120"/>
                    <a:pt x="195" y="120"/>
                  </a:cubicBezTo>
                  <a:cubicBezTo>
                    <a:pt x="195" y="102"/>
                    <a:pt x="195" y="102"/>
                    <a:pt x="195" y="102"/>
                  </a:cubicBezTo>
                  <a:cubicBezTo>
                    <a:pt x="226" y="102"/>
                    <a:pt x="226" y="102"/>
                    <a:pt x="226" y="102"/>
                  </a:cubicBezTo>
                  <a:lnTo>
                    <a:pt x="226" y="92"/>
                  </a:lnTo>
                  <a:close/>
                  <a:moveTo>
                    <a:pt x="34" y="63"/>
                  </a:moveTo>
                  <a:cubicBezTo>
                    <a:pt x="46" y="52"/>
                    <a:pt x="64" y="52"/>
                    <a:pt x="76" y="63"/>
                  </a:cubicBezTo>
                  <a:cubicBezTo>
                    <a:pt x="87" y="75"/>
                    <a:pt x="87" y="93"/>
                    <a:pt x="76" y="105"/>
                  </a:cubicBezTo>
                  <a:cubicBezTo>
                    <a:pt x="64" y="116"/>
                    <a:pt x="46" y="116"/>
                    <a:pt x="34" y="105"/>
                  </a:cubicBezTo>
                  <a:cubicBezTo>
                    <a:pt x="23" y="93"/>
                    <a:pt x="23" y="75"/>
                    <a:pt x="34" y="63"/>
                  </a:cubicBezTo>
                  <a:close/>
                </a:path>
              </a:pathLst>
            </a:custGeom>
            <a:grpFill/>
            <a:ln w="9525">
              <a:solidFill>
                <a:schemeClr val="bg1"/>
              </a:solidFill>
              <a:round/>
              <a:headEnd/>
              <a:tailEnd/>
            </a:ln>
          </p:spPr>
          <p:txBody>
            <a:bodyPr vert="horz" wrap="square" lIns="91355" tIns="45678" rIns="91355" bIns="45678" numCol="1" anchor="t" anchorCtr="0" compatLnSpc="1">
              <a:prstTxWarp prst="textNoShape">
                <a:avLst/>
              </a:prstTxWarp>
            </a:bodyPr>
            <a:lstStyle/>
            <a:p>
              <a:pPr defTabSz="877956">
                <a:defRPr/>
              </a:pPr>
              <a:endParaRPr lang="en-GB" sz="1698" kern="0" dirty="0">
                <a:solidFill>
                  <a:prstClr val="black"/>
                </a:solidFill>
              </a:endParaRPr>
            </a:p>
          </p:txBody>
        </p:sp>
      </p:grpSp>
      <p:grpSp>
        <p:nvGrpSpPr>
          <p:cNvPr id="27" name="Group 26"/>
          <p:cNvGrpSpPr>
            <a:grpSpLocks noChangeAspect="1"/>
          </p:cNvGrpSpPr>
          <p:nvPr/>
        </p:nvGrpSpPr>
        <p:grpSpPr>
          <a:xfrm>
            <a:off x="9534517" y="2155580"/>
            <a:ext cx="428243" cy="332994"/>
            <a:chOff x="-1370012" y="1214537"/>
            <a:chExt cx="1114425" cy="869951"/>
          </a:xfrm>
          <a:solidFill>
            <a:schemeClr val="accent2">
              <a:lumMod val="75000"/>
            </a:schemeClr>
          </a:solidFill>
        </p:grpSpPr>
        <p:sp>
          <p:nvSpPr>
            <p:cNvPr id="28" name="Freeform 41"/>
            <p:cNvSpPr>
              <a:spLocks noEditPoints="1"/>
            </p:cNvSpPr>
            <p:nvPr/>
          </p:nvSpPr>
          <p:spPr bwMode="auto">
            <a:xfrm>
              <a:off x="-1370012" y="1663800"/>
              <a:ext cx="401638" cy="420688"/>
            </a:xfrm>
            <a:custGeom>
              <a:avLst/>
              <a:gdLst/>
              <a:ahLst/>
              <a:cxnLst>
                <a:cxn ang="0">
                  <a:pos x="94" y="29"/>
                </a:cxn>
                <a:cxn ang="0">
                  <a:pos x="66" y="0"/>
                </a:cxn>
                <a:cxn ang="0">
                  <a:pos x="37" y="29"/>
                </a:cxn>
                <a:cxn ang="0">
                  <a:pos x="94" y="29"/>
                </a:cxn>
                <a:cxn ang="0">
                  <a:pos x="0" y="137"/>
                </a:cxn>
                <a:cxn ang="0">
                  <a:pos x="7" y="97"/>
                </a:cxn>
                <a:cxn ang="0">
                  <a:pos x="39" y="75"/>
                </a:cxn>
                <a:cxn ang="0">
                  <a:pos x="42" y="75"/>
                </a:cxn>
                <a:cxn ang="0">
                  <a:pos x="60" y="103"/>
                </a:cxn>
                <a:cxn ang="0">
                  <a:pos x="61" y="89"/>
                </a:cxn>
                <a:cxn ang="0">
                  <a:pos x="58" y="85"/>
                </a:cxn>
                <a:cxn ang="0">
                  <a:pos x="66" y="79"/>
                </a:cxn>
                <a:cxn ang="0">
                  <a:pos x="74" y="85"/>
                </a:cxn>
                <a:cxn ang="0">
                  <a:pos x="71" y="89"/>
                </a:cxn>
                <a:cxn ang="0">
                  <a:pos x="71" y="103"/>
                </a:cxn>
                <a:cxn ang="0">
                  <a:pos x="90" y="75"/>
                </a:cxn>
                <a:cxn ang="0">
                  <a:pos x="92" y="75"/>
                </a:cxn>
                <a:cxn ang="0">
                  <a:pos x="124" y="97"/>
                </a:cxn>
                <a:cxn ang="0">
                  <a:pos x="131" y="137"/>
                </a:cxn>
                <a:cxn ang="0">
                  <a:pos x="0" y="137"/>
                </a:cxn>
              </a:cxnLst>
              <a:rect l="0" t="0" r="r" b="b"/>
              <a:pathLst>
                <a:path w="131" h="137">
                  <a:moveTo>
                    <a:pt x="94" y="29"/>
                  </a:moveTo>
                  <a:cubicBezTo>
                    <a:pt x="94" y="13"/>
                    <a:pt x="83" y="0"/>
                    <a:pt x="66" y="0"/>
                  </a:cubicBezTo>
                  <a:cubicBezTo>
                    <a:pt x="47" y="0"/>
                    <a:pt x="37" y="13"/>
                    <a:pt x="37" y="29"/>
                  </a:cubicBezTo>
                  <a:cubicBezTo>
                    <a:pt x="37" y="90"/>
                    <a:pt x="94" y="89"/>
                    <a:pt x="94" y="29"/>
                  </a:cubicBezTo>
                  <a:close/>
                  <a:moveTo>
                    <a:pt x="0" y="137"/>
                  </a:moveTo>
                  <a:cubicBezTo>
                    <a:pt x="0" y="123"/>
                    <a:pt x="1" y="108"/>
                    <a:pt x="7" y="97"/>
                  </a:cubicBezTo>
                  <a:cubicBezTo>
                    <a:pt x="13" y="85"/>
                    <a:pt x="25" y="75"/>
                    <a:pt x="39" y="75"/>
                  </a:cubicBezTo>
                  <a:cubicBezTo>
                    <a:pt x="42" y="75"/>
                    <a:pt x="42" y="75"/>
                    <a:pt x="42" y="75"/>
                  </a:cubicBezTo>
                  <a:cubicBezTo>
                    <a:pt x="60" y="103"/>
                    <a:pt x="60" y="103"/>
                    <a:pt x="60" y="103"/>
                  </a:cubicBezTo>
                  <a:cubicBezTo>
                    <a:pt x="61" y="89"/>
                    <a:pt x="61" y="89"/>
                    <a:pt x="61" y="89"/>
                  </a:cubicBezTo>
                  <a:cubicBezTo>
                    <a:pt x="58" y="85"/>
                    <a:pt x="58" y="85"/>
                    <a:pt x="58" y="85"/>
                  </a:cubicBezTo>
                  <a:cubicBezTo>
                    <a:pt x="66" y="79"/>
                    <a:pt x="66" y="79"/>
                    <a:pt x="66" y="79"/>
                  </a:cubicBezTo>
                  <a:cubicBezTo>
                    <a:pt x="74" y="85"/>
                    <a:pt x="74" y="85"/>
                    <a:pt x="74" y="85"/>
                  </a:cubicBezTo>
                  <a:cubicBezTo>
                    <a:pt x="71" y="89"/>
                    <a:pt x="71" y="89"/>
                    <a:pt x="71" y="89"/>
                  </a:cubicBezTo>
                  <a:cubicBezTo>
                    <a:pt x="71" y="103"/>
                    <a:pt x="71" y="103"/>
                    <a:pt x="71" y="103"/>
                  </a:cubicBezTo>
                  <a:cubicBezTo>
                    <a:pt x="90" y="75"/>
                    <a:pt x="90" y="75"/>
                    <a:pt x="90" y="75"/>
                  </a:cubicBezTo>
                  <a:cubicBezTo>
                    <a:pt x="92" y="75"/>
                    <a:pt x="92" y="75"/>
                    <a:pt x="92" y="75"/>
                  </a:cubicBezTo>
                  <a:cubicBezTo>
                    <a:pt x="106" y="75"/>
                    <a:pt x="118" y="85"/>
                    <a:pt x="124" y="97"/>
                  </a:cubicBezTo>
                  <a:cubicBezTo>
                    <a:pt x="130" y="108"/>
                    <a:pt x="131" y="123"/>
                    <a:pt x="131" y="137"/>
                  </a:cubicBezTo>
                  <a:cubicBezTo>
                    <a:pt x="0" y="137"/>
                    <a:pt x="0" y="137"/>
                    <a:pt x="0" y="137"/>
                  </a:cubicBezTo>
                  <a:close/>
                </a:path>
              </a:pathLst>
            </a:custGeom>
            <a:grpFill/>
            <a:ln w="9525">
              <a:solidFill>
                <a:schemeClr val="bg1"/>
              </a:solidFill>
              <a:round/>
              <a:headEnd/>
              <a:tailEnd/>
            </a:ln>
          </p:spPr>
          <p:txBody>
            <a:bodyPr vert="horz" wrap="square" lIns="84329" tIns="42164" rIns="84329" bIns="42164" numCol="1" anchor="t" anchorCtr="0" compatLnSpc="1">
              <a:prstTxWarp prst="textNoShape">
                <a:avLst/>
              </a:prstTxWarp>
            </a:bodyPr>
            <a:lstStyle/>
            <a:p>
              <a:pPr defTabSz="877956">
                <a:defRPr/>
              </a:pPr>
              <a:endParaRPr lang="en-GB" sz="1661" kern="0" dirty="0">
                <a:solidFill>
                  <a:prstClr val="white"/>
                </a:solidFill>
              </a:endParaRPr>
            </a:p>
          </p:txBody>
        </p:sp>
        <p:sp>
          <p:nvSpPr>
            <p:cNvPr id="29" name="Freeform 42"/>
            <p:cNvSpPr>
              <a:spLocks noEditPoints="1"/>
            </p:cNvSpPr>
            <p:nvPr/>
          </p:nvSpPr>
          <p:spPr bwMode="auto">
            <a:xfrm>
              <a:off x="-657225" y="1663800"/>
              <a:ext cx="401638" cy="420688"/>
            </a:xfrm>
            <a:custGeom>
              <a:avLst/>
              <a:gdLst/>
              <a:ahLst/>
              <a:cxnLst>
                <a:cxn ang="0">
                  <a:pos x="94" y="29"/>
                </a:cxn>
                <a:cxn ang="0">
                  <a:pos x="65" y="0"/>
                </a:cxn>
                <a:cxn ang="0">
                  <a:pos x="37" y="29"/>
                </a:cxn>
                <a:cxn ang="0">
                  <a:pos x="94" y="29"/>
                </a:cxn>
                <a:cxn ang="0">
                  <a:pos x="0" y="137"/>
                </a:cxn>
                <a:cxn ang="0">
                  <a:pos x="7" y="97"/>
                </a:cxn>
                <a:cxn ang="0">
                  <a:pos x="39" y="75"/>
                </a:cxn>
                <a:cxn ang="0">
                  <a:pos x="41" y="75"/>
                </a:cxn>
                <a:cxn ang="0">
                  <a:pos x="60" y="103"/>
                </a:cxn>
                <a:cxn ang="0">
                  <a:pos x="60" y="89"/>
                </a:cxn>
                <a:cxn ang="0">
                  <a:pos x="57" y="85"/>
                </a:cxn>
                <a:cxn ang="0">
                  <a:pos x="65" y="79"/>
                </a:cxn>
                <a:cxn ang="0">
                  <a:pos x="73" y="85"/>
                </a:cxn>
                <a:cxn ang="0">
                  <a:pos x="70" y="89"/>
                </a:cxn>
                <a:cxn ang="0">
                  <a:pos x="71" y="103"/>
                </a:cxn>
                <a:cxn ang="0">
                  <a:pos x="89" y="75"/>
                </a:cxn>
                <a:cxn ang="0">
                  <a:pos x="92" y="75"/>
                </a:cxn>
                <a:cxn ang="0">
                  <a:pos x="123" y="97"/>
                </a:cxn>
                <a:cxn ang="0">
                  <a:pos x="131" y="137"/>
                </a:cxn>
                <a:cxn ang="0">
                  <a:pos x="0" y="137"/>
                </a:cxn>
              </a:cxnLst>
              <a:rect l="0" t="0" r="r" b="b"/>
              <a:pathLst>
                <a:path w="131" h="137">
                  <a:moveTo>
                    <a:pt x="94" y="29"/>
                  </a:moveTo>
                  <a:cubicBezTo>
                    <a:pt x="93" y="13"/>
                    <a:pt x="83" y="0"/>
                    <a:pt x="65" y="0"/>
                  </a:cubicBezTo>
                  <a:cubicBezTo>
                    <a:pt x="47" y="0"/>
                    <a:pt x="37" y="13"/>
                    <a:pt x="37" y="29"/>
                  </a:cubicBezTo>
                  <a:cubicBezTo>
                    <a:pt x="37" y="90"/>
                    <a:pt x="94" y="89"/>
                    <a:pt x="94" y="29"/>
                  </a:cubicBezTo>
                  <a:close/>
                  <a:moveTo>
                    <a:pt x="0" y="137"/>
                  </a:moveTo>
                  <a:cubicBezTo>
                    <a:pt x="0" y="123"/>
                    <a:pt x="1" y="108"/>
                    <a:pt x="7" y="97"/>
                  </a:cubicBezTo>
                  <a:cubicBezTo>
                    <a:pt x="13" y="85"/>
                    <a:pt x="25" y="75"/>
                    <a:pt x="39" y="75"/>
                  </a:cubicBezTo>
                  <a:cubicBezTo>
                    <a:pt x="41" y="75"/>
                    <a:pt x="41" y="75"/>
                    <a:pt x="41" y="75"/>
                  </a:cubicBezTo>
                  <a:cubicBezTo>
                    <a:pt x="60" y="103"/>
                    <a:pt x="60" y="103"/>
                    <a:pt x="60" y="103"/>
                  </a:cubicBezTo>
                  <a:cubicBezTo>
                    <a:pt x="60" y="89"/>
                    <a:pt x="60" y="89"/>
                    <a:pt x="60" y="89"/>
                  </a:cubicBezTo>
                  <a:cubicBezTo>
                    <a:pt x="57" y="85"/>
                    <a:pt x="57" y="85"/>
                    <a:pt x="57" y="85"/>
                  </a:cubicBezTo>
                  <a:cubicBezTo>
                    <a:pt x="65" y="79"/>
                    <a:pt x="65" y="79"/>
                    <a:pt x="65" y="79"/>
                  </a:cubicBezTo>
                  <a:cubicBezTo>
                    <a:pt x="73" y="85"/>
                    <a:pt x="73" y="85"/>
                    <a:pt x="73" y="85"/>
                  </a:cubicBezTo>
                  <a:cubicBezTo>
                    <a:pt x="70" y="89"/>
                    <a:pt x="70" y="89"/>
                    <a:pt x="70" y="89"/>
                  </a:cubicBezTo>
                  <a:cubicBezTo>
                    <a:pt x="71" y="103"/>
                    <a:pt x="71" y="103"/>
                    <a:pt x="71" y="103"/>
                  </a:cubicBezTo>
                  <a:cubicBezTo>
                    <a:pt x="89" y="75"/>
                    <a:pt x="89" y="75"/>
                    <a:pt x="89" y="75"/>
                  </a:cubicBezTo>
                  <a:cubicBezTo>
                    <a:pt x="92" y="75"/>
                    <a:pt x="92" y="75"/>
                    <a:pt x="92" y="75"/>
                  </a:cubicBezTo>
                  <a:cubicBezTo>
                    <a:pt x="106" y="75"/>
                    <a:pt x="117" y="85"/>
                    <a:pt x="123" y="97"/>
                  </a:cubicBezTo>
                  <a:cubicBezTo>
                    <a:pt x="129" y="108"/>
                    <a:pt x="131" y="123"/>
                    <a:pt x="131" y="137"/>
                  </a:cubicBezTo>
                  <a:cubicBezTo>
                    <a:pt x="0" y="137"/>
                    <a:pt x="0" y="137"/>
                    <a:pt x="0" y="137"/>
                  </a:cubicBezTo>
                  <a:close/>
                </a:path>
              </a:pathLst>
            </a:custGeom>
            <a:grpFill/>
            <a:ln w="9525">
              <a:solidFill>
                <a:schemeClr val="bg1"/>
              </a:solidFill>
              <a:round/>
              <a:headEnd/>
              <a:tailEnd/>
            </a:ln>
          </p:spPr>
          <p:txBody>
            <a:bodyPr vert="horz" wrap="square" lIns="84329" tIns="42164" rIns="84329" bIns="42164" numCol="1" anchor="t" anchorCtr="0" compatLnSpc="1">
              <a:prstTxWarp prst="textNoShape">
                <a:avLst/>
              </a:prstTxWarp>
            </a:bodyPr>
            <a:lstStyle/>
            <a:p>
              <a:pPr defTabSz="877956">
                <a:defRPr/>
              </a:pPr>
              <a:endParaRPr lang="en-GB" sz="1661" kern="0" dirty="0">
                <a:solidFill>
                  <a:prstClr val="white"/>
                </a:solidFill>
              </a:endParaRPr>
            </a:p>
          </p:txBody>
        </p:sp>
        <p:sp>
          <p:nvSpPr>
            <p:cNvPr id="30" name="Freeform 43"/>
            <p:cNvSpPr>
              <a:spLocks noEditPoints="1"/>
            </p:cNvSpPr>
            <p:nvPr/>
          </p:nvSpPr>
          <p:spPr bwMode="auto">
            <a:xfrm>
              <a:off x="-1004887" y="1214537"/>
              <a:ext cx="401638" cy="420688"/>
            </a:xfrm>
            <a:custGeom>
              <a:avLst/>
              <a:gdLst/>
              <a:ahLst/>
              <a:cxnLst>
                <a:cxn ang="0">
                  <a:pos x="94" y="29"/>
                </a:cxn>
                <a:cxn ang="0">
                  <a:pos x="66" y="0"/>
                </a:cxn>
                <a:cxn ang="0">
                  <a:pos x="37" y="29"/>
                </a:cxn>
                <a:cxn ang="0">
                  <a:pos x="94" y="29"/>
                </a:cxn>
                <a:cxn ang="0">
                  <a:pos x="0" y="137"/>
                </a:cxn>
                <a:cxn ang="0">
                  <a:pos x="8" y="97"/>
                </a:cxn>
                <a:cxn ang="0">
                  <a:pos x="39" y="75"/>
                </a:cxn>
                <a:cxn ang="0">
                  <a:pos x="42" y="75"/>
                </a:cxn>
                <a:cxn ang="0">
                  <a:pos x="60" y="103"/>
                </a:cxn>
                <a:cxn ang="0">
                  <a:pos x="61" y="89"/>
                </a:cxn>
                <a:cxn ang="0">
                  <a:pos x="58" y="85"/>
                </a:cxn>
                <a:cxn ang="0">
                  <a:pos x="66" y="79"/>
                </a:cxn>
                <a:cxn ang="0">
                  <a:pos x="74" y="85"/>
                </a:cxn>
                <a:cxn ang="0">
                  <a:pos x="71" y="89"/>
                </a:cxn>
                <a:cxn ang="0">
                  <a:pos x="71" y="103"/>
                </a:cxn>
                <a:cxn ang="0">
                  <a:pos x="90" y="75"/>
                </a:cxn>
                <a:cxn ang="0">
                  <a:pos x="93" y="75"/>
                </a:cxn>
                <a:cxn ang="0">
                  <a:pos x="124" y="97"/>
                </a:cxn>
                <a:cxn ang="0">
                  <a:pos x="131" y="137"/>
                </a:cxn>
                <a:cxn ang="0">
                  <a:pos x="0" y="137"/>
                </a:cxn>
              </a:cxnLst>
              <a:rect l="0" t="0" r="r" b="b"/>
              <a:pathLst>
                <a:path w="131" h="137">
                  <a:moveTo>
                    <a:pt x="94" y="29"/>
                  </a:moveTo>
                  <a:cubicBezTo>
                    <a:pt x="94" y="13"/>
                    <a:pt x="83" y="0"/>
                    <a:pt x="66" y="0"/>
                  </a:cubicBezTo>
                  <a:cubicBezTo>
                    <a:pt x="47" y="0"/>
                    <a:pt x="38" y="13"/>
                    <a:pt x="37" y="29"/>
                  </a:cubicBezTo>
                  <a:cubicBezTo>
                    <a:pt x="37" y="90"/>
                    <a:pt x="95" y="89"/>
                    <a:pt x="94" y="29"/>
                  </a:cubicBezTo>
                  <a:close/>
                  <a:moveTo>
                    <a:pt x="0" y="137"/>
                  </a:moveTo>
                  <a:cubicBezTo>
                    <a:pt x="0" y="123"/>
                    <a:pt x="2" y="109"/>
                    <a:pt x="8" y="97"/>
                  </a:cubicBezTo>
                  <a:cubicBezTo>
                    <a:pt x="14" y="86"/>
                    <a:pt x="25" y="75"/>
                    <a:pt x="39" y="75"/>
                  </a:cubicBezTo>
                  <a:cubicBezTo>
                    <a:pt x="42" y="75"/>
                    <a:pt x="42" y="75"/>
                    <a:pt x="42" y="75"/>
                  </a:cubicBezTo>
                  <a:cubicBezTo>
                    <a:pt x="60" y="103"/>
                    <a:pt x="60" y="103"/>
                    <a:pt x="60" y="103"/>
                  </a:cubicBezTo>
                  <a:cubicBezTo>
                    <a:pt x="61" y="89"/>
                    <a:pt x="61" y="89"/>
                    <a:pt x="61" y="89"/>
                  </a:cubicBezTo>
                  <a:cubicBezTo>
                    <a:pt x="58" y="85"/>
                    <a:pt x="58" y="85"/>
                    <a:pt x="58" y="85"/>
                  </a:cubicBezTo>
                  <a:cubicBezTo>
                    <a:pt x="66" y="79"/>
                    <a:pt x="66" y="79"/>
                    <a:pt x="66" y="79"/>
                  </a:cubicBezTo>
                  <a:cubicBezTo>
                    <a:pt x="74" y="85"/>
                    <a:pt x="74" y="85"/>
                    <a:pt x="74" y="85"/>
                  </a:cubicBezTo>
                  <a:cubicBezTo>
                    <a:pt x="71" y="89"/>
                    <a:pt x="71" y="89"/>
                    <a:pt x="71" y="89"/>
                  </a:cubicBezTo>
                  <a:cubicBezTo>
                    <a:pt x="71" y="103"/>
                    <a:pt x="71" y="103"/>
                    <a:pt x="71" y="103"/>
                  </a:cubicBezTo>
                  <a:cubicBezTo>
                    <a:pt x="90" y="75"/>
                    <a:pt x="90" y="75"/>
                    <a:pt x="90" y="75"/>
                  </a:cubicBezTo>
                  <a:cubicBezTo>
                    <a:pt x="93" y="75"/>
                    <a:pt x="93" y="75"/>
                    <a:pt x="93" y="75"/>
                  </a:cubicBezTo>
                  <a:cubicBezTo>
                    <a:pt x="106" y="75"/>
                    <a:pt x="118" y="85"/>
                    <a:pt x="124" y="97"/>
                  </a:cubicBezTo>
                  <a:cubicBezTo>
                    <a:pt x="130" y="108"/>
                    <a:pt x="131" y="123"/>
                    <a:pt x="131" y="137"/>
                  </a:cubicBezTo>
                  <a:cubicBezTo>
                    <a:pt x="0" y="137"/>
                    <a:pt x="0" y="137"/>
                    <a:pt x="0" y="137"/>
                  </a:cubicBezTo>
                  <a:close/>
                </a:path>
              </a:pathLst>
            </a:custGeom>
            <a:grpFill/>
            <a:ln w="9525">
              <a:solidFill>
                <a:schemeClr val="bg1"/>
              </a:solidFill>
              <a:round/>
              <a:headEnd/>
              <a:tailEnd/>
            </a:ln>
          </p:spPr>
          <p:txBody>
            <a:bodyPr vert="horz" wrap="square" lIns="84329" tIns="42164" rIns="84329" bIns="42164" numCol="1" anchor="t" anchorCtr="0" compatLnSpc="1">
              <a:prstTxWarp prst="textNoShape">
                <a:avLst/>
              </a:prstTxWarp>
            </a:bodyPr>
            <a:lstStyle/>
            <a:p>
              <a:pPr defTabSz="877956">
                <a:defRPr/>
              </a:pPr>
              <a:endParaRPr lang="en-GB" sz="1661" kern="0" dirty="0">
                <a:solidFill>
                  <a:prstClr val="white"/>
                </a:solidFill>
              </a:endParaRPr>
            </a:p>
          </p:txBody>
        </p:sp>
        <p:sp>
          <p:nvSpPr>
            <p:cNvPr id="31" name="Freeform 44"/>
            <p:cNvSpPr>
              <a:spLocks/>
            </p:cNvSpPr>
            <p:nvPr/>
          </p:nvSpPr>
          <p:spPr bwMode="auto">
            <a:xfrm>
              <a:off x="-942975" y="1687612"/>
              <a:ext cx="282575" cy="242888"/>
            </a:xfrm>
            <a:custGeom>
              <a:avLst/>
              <a:gdLst/>
              <a:ahLst/>
              <a:cxnLst>
                <a:cxn ang="0">
                  <a:pos x="89" y="113"/>
                </a:cxn>
                <a:cxn ang="0">
                  <a:pos x="17" y="153"/>
                </a:cxn>
                <a:cxn ang="0">
                  <a:pos x="0" y="124"/>
                </a:cxn>
                <a:cxn ang="0">
                  <a:pos x="71" y="84"/>
                </a:cxn>
                <a:cxn ang="0">
                  <a:pos x="71" y="0"/>
                </a:cxn>
                <a:cxn ang="0">
                  <a:pos x="106" y="0"/>
                </a:cxn>
                <a:cxn ang="0">
                  <a:pos x="106" y="84"/>
                </a:cxn>
                <a:cxn ang="0">
                  <a:pos x="178" y="124"/>
                </a:cxn>
                <a:cxn ang="0">
                  <a:pos x="160" y="153"/>
                </a:cxn>
                <a:cxn ang="0">
                  <a:pos x="89" y="113"/>
                </a:cxn>
                <a:cxn ang="0">
                  <a:pos x="89" y="113"/>
                </a:cxn>
              </a:cxnLst>
              <a:rect l="0" t="0" r="r" b="b"/>
              <a:pathLst>
                <a:path w="178" h="153">
                  <a:moveTo>
                    <a:pt x="89" y="113"/>
                  </a:moveTo>
                  <a:lnTo>
                    <a:pt x="17" y="153"/>
                  </a:lnTo>
                  <a:lnTo>
                    <a:pt x="0" y="124"/>
                  </a:lnTo>
                  <a:lnTo>
                    <a:pt x="71" y="84"/>
                  </a:lnTo>
                  <a:lnTo>
                    <a:pt x="71" y="0"/>
                  </a:lnTo>
                  <a:lnTo>
                    <a:pt x="106" y="0"/>
                  </a:lnTo>
                  <a:lnTo>
                    <a:pt x="106" y="84"/>
                  </a:lnTo>
                  <a:lnTo>
                    <a:pt x="178" y="124"/>
                  </a:lnTo>
                  <a:lnTo>
                    <a:pt x="160" y="153"/>
                  </a:lnTo>
                  <a:lnTo>
                    <a:pt x="89" y="113"/>
                  </a:lnTo>
                  <a:lnTo>
                    <a:pt x="89" y="113"/>
                  </a:lnTo>
                  <a:close/>
                </a:path>
              </a:pathLst>
            </a:custGeom>
            <a:grpFill/>
            <a:ln w="9525">
              <a:solidFill>
                <a:schemeClr val="bg1"/>
              </a:solidFill>
              <a:round/>
              <a:headEnd/>
              <a:tailEnd/>
            </a:ln>
          </p:spPr>
          <p:txBody>
            <a:bodyPr vert="horz" wrap="square" lIns="84329" tIns="42164" rIns="84329" bIns="42164" numCol="1" anchor="t" anchorCtr="0" compatLnSpc="1">
              <a:prstTxWarp prst="textNoShape">
                <a:avLst/>
              </a:prstTxWarp>
            </a:bodyPr>
            <a:lstStyle/>
            <a:p>
              <a:pPr defTabSz="877956">
                <a:defRPr/>
              </a:pPr>
              <a:endParaRPr lang="en-GB" sz="1661" kern="0" dirty="0">
                <a:solidFill>
                  <a:prstClr val="white"/>
                </a:solidFill>
              </a:endParaRPr>
            </a:p>
          </p:txBody>
        </p:sp>
      </p:grpSp>
      <p:sp>
        <p:nvSpPr>
          <p:cNvPr id="33" name="Rectangle 32"/>
          <p:cNvSpPr/>
          <p:nvPr/>
        </p:nvSpPr>
        <p:spPr>
          <a:xfrm>
            <a:off x="2764632" y="992831"/>
            <a:ext cx="7593617" cy="1016940"/>
          </a:xfrm>
          <a:prstGeom prst="rect">
            <a:avLst/>
          </a:prstGeom>
          <a:solidFill>
            <a:schemeClr val="accent2">
              <a:lumMod val="75000"/>
            </a:schemeClr>
          </a:solidFill>
          <a:ln w="25400" cap="flat" cmpd="sng" algn="ctr">
            <a:noFill/>
            <a:prstDash val="solid"/>
          </a:ln>
          <a:effectLst/>
        </p:spPr>
        <p:txBody>
          <a:bodyPr rtlCol="0" anchor="ctr"/>
          <a:lstStyle/>
          <a:p>
            <a:pPr algn="ctr" defTabSz="877956">
              <a:defRPr/>
            </a:pPr>
            <a:r>
              <a:rPr lang="en-US" sz="1865" b="1" kern="0" dirty="0">
                <a:solidFill>
                  <a:prstClr val="white"/>
                </a:solidFill>
                <a:latin typeface="Century Gothic" panose="020B0502020202020204" pitchFamily="34" charset="0"/>
              </a:rPr>
              <a:t>Consortia Blockchain</a:t>
            </a:r>
          </a:p>
        </p:txBody>
      </p:sp>
      <p:pic>
        <p:nvPicPr>
          <p:cNvPr id="36" name="Picture 11" descr="Mahindra Logo.png"/>
          <p:cNvPicPr>
            <a:picLocks noChangeAspect="1"/>
          </p:cNvPicPr>
          <p:nvPr/>
        </p:nvPicPr>
        <p:blipFill>
          <a:blip r:embed="rId7" cstate="email">
            <a:extLst>
              <a:ext uri="{28A0092B-C50C-407E-A947-70E740481C1C}">
                <a14:useLocalDpi xmlns:a14="http://schemas.microsoft.com/office/drawing/2010/main"/>
              </a:ext>
            </a:extLst>
          </a:blip>
          <a:srcRect/>
          <a:stretch>
            <a:fillRect/>
          </a:stretch>
        </p:blipFill>
        <p:spPr bwMode="gray">
          <a:xfrm>
            <a:off x="10700711" y="269861"/>
            <a:ext cx="1203599" cy="332636"/>
          </a:xfrm>
          <a:prstGeom prst="rect">
            <a:avLst/>
          </a:prstGeom>
          <a:noFill/>
          <a:ln w="9525">
            <a:noFill/>
            <a:miter lim="800000"/>
            <a:headEnd/>
            <a:tailEnd/>
          </a:ln>
        </p:spPr>
      </p:pic>
    </p:spTree>
    <p:extLst>
      <p:ext uri="{BB962C8B-B14F-4D97-AF65-F5344CB8AC3E}">
        <p14:creationId xmlns:p14="http://schemas.microsoft.com/office/powerpoint/2010/main" val="914831046"/>
      </p:ext>
    </p:extLst>
  </p:cSld>
  <p:clrMapOvr>
    <a:masterClrMapping/>
  </p:clrMapOvr>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98112" y="233335"/>
            <a:ext cx="4432624" cy="461665"/>
          </a:xfrm>
          <a:prstGeom prst="rect">
            <a:avLst/>
          </a:prstGeom>
          <a:noFill/>
        </p:spPr>
        <p:txBody>
          <a:bodyPr wrap="none" rtlCol="0">
            <a:spAutoFit/>
          </a:bodyPr>
          <a:lstStyle/>
          <a:p>
            <a:pPr algn="ctr" defTabSz="877956"/>
            <a:r>
              <a:rPr lang="en-US" sz="2400" b="1" dirty="0">
                <a:latin typeface="Century Gothic" pitchFamily="34" charset="0"/>
              </a:rPr>
              <a:t>Typical Blockchain Platforms</a:t>
            </a:r>
          </a:p>
        </p:txBody>
      </p:sp>
      <p:cxnSp>
        <p:nvCxnSpPr>
          <p:cNvPr id="4" name="Straight Connector 3"/>
          <p:cNvCxnSpPr>
            <a:cxnSpLocks/>
          </p:cNvCxnSpPr>
          <p:nvPr/>
        </p:nvCxnSpPr>
        <p:spPr>
          <a:xfrm>
            <a:off x="6014424" y="1545137"/>
            <a:ext cx="0" cy="4940938"/>
          </a:xfrm>
          <a:prstGeom prst="line">
            <a:avLst/>
          </a:prstGeom>
          <a:noFill/>
          <a:ln w="28575" cap="flat" cmpd="sng" algn="ctr">
            <a:solidFill>
              <a:schemeClr val="accent1">
                <a:lumMod val="75000"/>
              </a:schemeClr>
            </a:solidFill>
            <a:prstDash val="sysDash"/>
          </a:ln>
          <a:effectLst/>
        </p:spPr>
      </p:cxnSp>
      <p:sp>
        <p:nvSpPr>
          <p:cNvPr id="5" name="TextBox 4"/>
          <p:cNvSpPr txBox="1"/>
          <p:nvPr/>
        </p:nvSpPr>
        <p:spPr>
          <a:xfrm>
            <a:off x="1813798" y="1190303"/>
            <a:ext cx="2423187" cy="246093"/>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sz="1599" b="1" dirty="0">
                <a:solidFill>
                  <a:schemeClr val="bg2"/>
                </a:solidFill>
                <a:latin typeface="Century Gothic" panose="020B0502020202020204" pitchFamily="34" charset="0"/>
              </a:rPr>
              <a:t>Public Blockchain</a:t>
            </a:r>
          </a:p>
        </p:txBody>
      </p:sp>
      <p:sp>
        <p:nvSpPr>
          <p:cNvPr id="6" name="TextBox 5"/>
          <p:cNvSpPr txBox="1"/>
          <p:nvPr/>
        </p:nvSpPr>
        <p:spPr>
          <a:xfrm>
            <a:off x="8179586" y="1190302"/>
            <a:ext cx="2423187" cy="246093"/>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sz="1599" b="1" dirty="0">
                <a:solidFill>
                  <a:schemeClr val="bg2"/>
                </a:solidFill>
                <a:latin typeface="Century Gothic" panose="020B0502020202020204" pitchFamily="34" charset="0"/>
              </a:rPr>
              <a:t>Private Blockchain</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463" y="1694694"/>
            <a:ext cx="1196404" cy="1196404"/>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97863" y="3637724"/>
            <a:ext cx="5649781" cy="2707023"/>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228389" indent="-228389" algn="just">
              <a:buClr>
                <a:schemeClr val="bg2"/>
              </a:buClr>
              <a:buFont typeface="Arial" panose="020B0604020202020204" pitchFamily="34" charset="0"/>
              <a:buChar char="•"/>
            </a:pPr>
            <a:r>
              <a:rPr lang="en-US" sz="1599" dirty="0">
                <a:latin typeface="Century Gothic" panose="020B0502020202020204" pitchFamily="34" charset="0"/>
              </a:rPr>
              <a:t>The Bitcoin &amp; Ethereum block chain are a </a:t>
            </a:r>
            <a:r>
              <a:rPr lang="en-US" sz="1599" b="1" dirty="0">
                <a:latin typeface="Century Gothic" panose="020B0502020202020204" pitchFamily="34" charset="0"/>
              </a:rPr>
              <a:t>shared public ledger</a:t>
            </a:r>
            <a:r>
              <a:rPr lang="en-US" sz="1599" dirty="0">
                <a:latin typeface="Century Gothic" panose="020B0502020202020204" pitchFamily="34" charset="0"/>
              </a:rPr>
              <a:t> on which the entire network relies.</a:t>
            </a:r>
          </a:p>
          <a:p>
            <a:pPr marL="228389" indent="-228389" algn="just">
              <a:buClr>
                <a:schemeClr val="bg2"/>
              </a:buClr>
              <a:buFont typeface="Arial" panose="020B0604020202020204" pitchFamily="34" charset="0"/>
              <a:buChar char="•"/>
            </a:pPr>
            <a:endParaRPr lang="en-US" sz="1599" dirty="0">
              <a:latin typeface="Century Gothic" panose="020B0502020202020204" pitchFamily="34" charset="0"/>
            </a:endParaRPr>
          </a:p>
          <a:p>
            <a:pPr marL="228389" indent="-228389" algn="just">
              <a:buClr>
                <a:schemeClr val="bg2"/>
              </a:buClr>
              <a:buFont typeface="Arial" panose="020B0604020202020204" pitchFamily="34" charset="0"/>
              <a:buChar char="•"/>
            </a:pPr>
            <a:r>
              <a:rPr lang="en-US" sz="1599" dirty="0">
                <a:latin typeface="Century Gothic" panose="020B0502020202020204" pitchFamily="34" charset="0"/>
              </a:rPr>
              <a:t>All </a:t>
            </a:r>
            <a:r>
              <a:rPr lang="en-US" sz="1599" b="1" dirty="0">
                <a:latin typeface="Century Gothic" panose="020B0502020202020204" pitchFamily="34" charset="0"/>
              </a:rPr>
              <a:t>confirmed transactions </a:t>
            </a:r>
            <a:r>
              <a:rPr lang="en-US" sz="1599" dirty="0">
                <a:latin typeface="Century Gothic" panose="020B0502020202020204" pitchFamily="34" charset="0"/>
              </a:rPr>
              <a:t>are included in the block chain. This way, Bitcoin wallets can </a:t>
            </a:r>
            <a:r>
              <a:rPr lang="en-US" sz="1599" b="1" dirty="0">
                <a:latin typeface="Century Gothic" panose="020B0502020202020204" pitchFamily="34" charset="0"/>
              </a:rPr>
              <a:t>calculate the spendable balance and new transactions can be verified</a:t>
            </a:r>
            <a:r>
              <a:rPr lang="en-US" sz="1599" dirty="0">
                <a:latin typeface="Century Gothic" panose="020B0502020202020204" pitchFamily="34" charset="0"/>
              </a:rPr>
              <a:t> to be spending bitcoins that are actually owned by the spender.</a:t>
            </a:r>
          </a:p>
          <a:p>
            <a:pPr marL="228389" indent="-228389" algn="just">
              <a:buClr>
                <a:schemeClr val="bg2"/>
              </a:buClr>
              <a:buFont typeface="Arial" panose="020B0604020202020204" pitchFamily="34" charset="0"/>
              <a:buChar char="•"/>
            </a:pPr>
            <a:endParaRPr lang="en-US" sz="1599" dirty="0">
              <a:latin typeface="Century Gothic" panose="020B0502020202020204" pitchFamily="34" charset="0"/>
            </a:endParaRPr>
          </a:p>
          <a:p>
            <a:pPr marL="228389" indent="-228389" algn="just">
              <a:buClr>
                <a:schemeClr val="bg2"/>
              </a:buClr>
              <a:buFont typeface="Arial" panose="020B0604020202020204" pitchFamily="34" charset="0"/>
              <a:buChar char="•"/>
            </a:pPr>
            <a:r>
              <a:rPr lang="en-US" sz="1599" dirty="0">
                <a:latin typeface="Century Gothic" panose="020B0502020202020204" pitchFamily="34" charset="0"/>
              </a:rPr>
              <a:t>The integrity and the chronological order of the block chain are enforced with </a:t>
            </a:r>
            <a:r>
              <a:rPr lang="en-US" sz="1599" b="1" dirty="0">
                <a:latin typeface="Century Gothic" panose="020B0502020202020204" pitchFamily="34" charset="0"/>
              </a:rPr>
              <a:t>cryptography</a:t>
            </a:r>
            <a:r>
              <a:rPr lang="en-US" sz="1599" dirty="0">
                <a:latin typeface="Century Gothic" panose="020B0502020202020204" pitchFamily="34" charset="0"/>
              </a:rPr>
              <a:t>.</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7157" y="1785115"/>
            <a:ext cx="1324859" cy="1324859"/>
          </a:xfrm>
          <a:prstGeom prst="rect">
            <a:avLst/>
          </a:prstGeom>
          <a:ln>
            <a:noFill/>
          </a:ln>
          <a:effectLst>
            <a:outerShdw blurRad="292100" dist="139700" dir="2700000" algn="tl" rotWithShape="0">
              <a:srgbClr val="333333">
                <a:alpha val="65000"/>
              </a:srgbClr>
            </a:outerShdw>
          </a:effectLst>
        </p:spPr>
      </p:pic>
      <p:sp>
        <p:nvSpPr>
          <p:cNvPr id="12" name="TextBox 11"/>
          <p:cNvSpPr txBox="1"/>
          <p:nvPr/>
        </p:nvSpPr>
        <p:spPr>
          <a:xfrm>
            <a:off x="1244315" y="3107953"/>
            <a:ext cx="1064700" cy="28700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sz="1865" dirty="0">
                <a:latin typeface="Century Gothic" panose="020B0502020202020204" pitchFamily="34" charset="0"/>
              </a:rPr>
              <a:t>Bitcoin</a:t>
            </a:r>
          </a:p>
        </p:txBody>
      </p:sp>
      <p:sp>
        <p:nvSpPr>
          <p:cNvPr id="13" name="TextBox 12"/>
          <p:cNvSpPr txBox="1"/>
          <p:nvPr/>
        </p:nvSpPr>
        <p:spPr>
          <a:xfrm>
            <a:off x="7354865" y="3109973"/>
            <a:ext cx="1649443" cy="28700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sz="1865" dirty="0">
                <a:latin typeface="Century Gothic" panose="020B0502020202020204" pitchFamily="34" charset="0"/>
              </a:rPr>
              <a:t>Hyperledger</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1880" y="1686661"/>
            <a:ext cx="1281784" cy="1281784"/>
          </a:xfrm>
          <a:prstGeom prst="rect">
            <a:avLst/>
          </a:prstGeom>
          <a:ln>
            <a:noFill/>
          </a:ln>
          <a:effectLst>
            <a:outerShdw blurRad="292100" dist="139700" dir="2700000" algn="tl" rotWithShape="0">
              <a:srgbClr val="333333">
                <a:alpha val="65000"/>
              </a:srgbClr>
            </a:outerShdw>
          </a:effectLst>
        </p:spPr>
      </p:pic>
      <p:sp>
        <p:nvSpPr>
          <p:cNvPr id="16" name="TextBox 15"/>
          <p:cNvSpPr txBox="1"/>
          <p:nvPr/>
        </p:nvSpPr>
        <p:spPr>
          <a:xfrm>
            <a:off x="9778053" y="3109970"/>
            <a:ext cx="1649443" cy="28700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sz="1865" dirty="0">
                <a:latin typeface="Century Gothic" panose="020B0502020202020204" pitchFamily="34" charset="0"/>
              </a:rPr>
              <a:t>R3 Corda</a:t>
            </a:r>
          </a:p>
        </p:txBody>
      </p:sp>
      <p:sp>
        <p:nvSpPr>
          <p:cNvPr id="17" name="TextBox 16"/>
          <p:cNvSpPr txBox="1"/>
          <p:nvPr/>
        </p:nvSpPr>
        <p:spPr>
          <a:xfrm>
            <a:off x="6179419" y="3637722"/>
            <a:ext cx="5649781" cy="295311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228389" indent="-228389" algn="just">
              <a:buClr>
                <a:schemeClr val="bg2"/>
              </a:buClr>
              <a:buFont typeface="Arial" panose="020B0604020202020204" pitchFamily="34" charset="0"/>
              <a:buChar char="•"/>
            </a:pPr>
            <a:r>
              <a:rPr lang="en-US" sz="1599" dirty="0">
                <a:latin typeface="Century Gothic" panose="020B0502020202020204" pitchFamily="34" charset="0"/>
              </a:rPr>
              <a:t>Hyperledger and Corda are the </a:t>
            </a:r>
            <a:r>
              <a:rPr lang="en-US" sz="1599" b="1" dirty="0">
                <a:latin typeface="Century Gothic" panose="020B0502020202020204" pitchFamily="34" charset="0"/>
              </a:rPr>
              <a:t>private permissioned blockchain platform.</a:t>
            </a:r>
            <a:r>
              <a:rPr lang="en-US" sz="1599" dirty="0">
                <a:latin typeface="Century Gothic" panose="020B0502020202020204" pitchFamily="34" charset="0"/>
              </a:rPr>
              <a:t> Corda is specialized for financial industry.</a:t>
            </a:r>
          </a:p>
          <a:p>
            <a:pPr marL="228389" indent="-228389" algn="just">
              <a:buClr>
                <a:schemeClr val="bg2"/>
              </a:buClr>
              <a:buFont typeface="Arial" panose="020B0604020202020204" pitchFamily="34" charset="0"/>
              <a:buChar char="•"/>
            </a:pPr>
            <a:endParaRPr lang="en-US" sz="1599" dirty="0">
              <a:latin typeface="Century Gothic" panose="020B0502020202020204" pitchFamily="34" charset="0"/>
            </a:endParaRPr>
          </a:p>
          <a:p>
            <a:pPr marL="228389" indent="-228389" algn="just">
              <a:buClr>
                <a:schemeClr val="bg2"/>
              </a:buClr>
              <a:buFont typeface="Arial" panose="020B0604020202020204" pitchFamily="34" charset="0"/>
              <a:buChar char="•"/>
            </a:pPr>
            <a:r>
              <a:rPr lang="en-US" sz="1599" dirty="0">
                <a:latin typeface="Century Gothic" panose="020B0502020202020204" pitchFamily="34" charset="0"/>
              </a:rPr>
              <a:t>Transactions are confirmed by the parties authorized to do so. The difficulty arises to ensure that </a:t>
            </a:r>
            <a:r>
              <a:rPr lang="en-US" sz="1599" b="1" dirty="0">
                <a:latin typeface="Century Gothic" panose="020B0502020202020204" pitchFamily="34" charset="0"/>
              </a:rPr>
              <a:t>all nodes agree upon a common truth,</a:t>
            </a:r>
            <a:r>
              <a:rPr lang="en-US" sz="1599" dirty="0">
                <a:latin typeface="Century Gothic" panose="020B0502020202020204" pitchFamily="34" charset="0"/>
              </a:rPr>
              <a:t> e.g. the correctness of a ledger, as changes made by one node have to be propagated to all other peer nodes in the network. </a:t>
            </a:r>
          </a:p>
          <a:p>
            <a:pPr marL="228389" indent="-228389" algn="just">
              <a:buClr>
                <a:schemeClr val="bg2"/>
              </a:buClr>
              <a:buFont typeface="Arial" panose="020B0604020202020204" pitchFamily="34" charset="0"/>
              <a:buChar char="•"/>
            </a:pPr>
            <a:endParaRPr lang="en-US" sz="1599" dirty="0">
              <a:latin typeface="Century Gothic" panose="020B0502020202020204" pitchFamily="34" charset="0"/>
            </a:endParaRPr>
          </a:p>
          <a:p>
            <a:pPr marL="228389" indent="-228389" algn="just">
              <a:buClr>
                <a:schemeClr val="bg2"/>
              </a:buClr>
              <a:buFont typeface="Arial" panose="020B0604020202020204" pitchFamily="34" charset="0"/>
              <a:buChar char="•"/>
            </a:pPr>
            <a:endParaRPr lang="en-US" sz="1599" dirty="0">
              <a:latin typeface="Century Gothic" panose="020B0502020202020204" pitchFamily="34" charset="0"/>
            </a:endParaRPr>
          </a:p>
          <a:p>
            <a:pPr marL="228389" indent="-228389" algn="just">
              <a:buClr>
                <a:schemeClr val="bg2"/>
              </a:buClr>
              <a:buFont typeface="Arial" panose="020B0604020202020204" pitchFamily="34" charset="0"/>
              <a:buChar char="•"/>
            </a:pPr>
            <a:endParaRPr lang="en-US" sz="1599" dirty="0">
              <a:latin typeface="Century Gothic" panose="020B0502020202020204" pitchFamily="34" charset="0"/>
            </a:endParaRPr>
          </a:p>
        </p:txBody>
      </p:sp>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24323" y="1686662"/>
            <a:ext cx="1351180" cy="1351180"/>
          </a:xfrm>
          <a:prstGeom prst="rect">
            <a:avLst/>
          </a:prstGeom>
          <a:ln>
            <a:noFill/>
          </a:ln>
          <a:effectLst>
            <a:outerShdw blurRad="292100" dist="139700" dir="2700000" algn="tl" rotWithShape="0">
              <a:srgbClr val="333333">
                <a:alpha val="65000"/>
              </a:srgbClr>
            </a:outerShdw>
          </a:effectLst>
        </p:spPr>
      </p:pic>
      <p:sp>
        <p:nvSpPr>
          <p:cNvPr id="19" name="TextBox 18"/>
          <p:cNvSpPr txBox="1"/>
          <p:nvPr/>
        </p:nvSpPr>
        <p:spPr>
          <a:xfrm>
            <a:off x="3606815" y="3107850"/>
            <a:ext cx="1225432" cy="28700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sz="1865" dirty="0">
                <a:latin typeface="Century Gothic" panose="020B0502020202020204" pitchFamily="34" charset="0"/>
              </a:rPr>
              <a:t>Ethereum</a:t>
            </a:r>
          </a:p>
        </p:txBody>
      </p:sp>
      <p:pic>
        <p:nvPicPr>
          <p:cNvPr id="22" name="Picture 11" descr="Mahindra Logo.png"/>
          <p:cNvPicPr>
            <a:picLocks noChangeAspect="1"/>
          </p:cNvPicPr>
          <p:nvPr/>
        </p:nvPicPr>
        <p:blipFill>
          <a:blip r:embed="rId6" cstate="email">
            <a:extLst>
              <a:ext uri="{28A0092B-C50C-407E-A947-70E740481C1C}">
                <a14:useLocalDpi xmlns:a14="http://schemas.microsoft.com/office/drawing/2010/main"/>
              </a:ext>
            </a:extLst>
          </a:blip>
          <a:srcRect/>
          <a:stretch>
            <a:fillRect/>
          </a:stretch>
        </p:blipFill>
        <p:spPr bwMode="gray">
          <a:xfrm>
            <a:off x="10700711" y="269861"/>
            <a:ext cx="1203599" cy="332636"/>
          </a:xfrm>
          <a:prstGeom prst="rect">
            <a:avLst/>
          </a:prstGeom>
          <a:noFill/>
          <a:ln w="9525">
            <a:noFill/>
            <a:miter lim="800000"/>
            <a:headEnd/>
            <a:tailEnd/>
          </a:ln>
        </p:spPr>
      </p:pic>
    </p:spTree>
    <p:extLst>
      <p:ext uri="{BB962C8B-B14F-4D97-AF65-F5344CB8AC3E}">
        <p14:creationId xmlns:p14="http://schemas.microsoft.com/office/powerpoint/2010/main" val="1835798105"/>
      </p:ext>
    </p:extLst>
  </p:cSld>
  <p:clrMapOvr>
    <a:masterClrMapping/>
  </p:clrMapOvr>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hyTrWWCI90CX6e6.ArOEHA"/>
</p:tagLst>
</file>

<file path=ppt/theme/theme1.xml><?xml version="1.0" encoding="utf-8"?>
<a:theme xmlns:a="http://schemas.openxmlformats.org/drawingml/2006/main" name="Blank">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name="TechM PPT Template 2017.pptx" id="{EF688F74-2A02-4C73-9CD3-AA364109871D}" vid="{D748AB71-8FB2-4279-A6F6-D94BBF5B49AC}"/>
    </a:ext>
  </a:extLst>
</a:theme>
</file>

<file path=ppt/theme/theme2.xml><?xml version="1.0" encoding="utf-8"?>
<a:theme xmlns:a="http://schemas.openxmlformats.org/drawingml/2006/main" name="1_Blank">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name="TechM PPT Template 2017.pptx" id="{EF688F74-2A02-4C73-9CD3-AA364109871D}" vid="{D748AB71-8FB2-4279-A6F6-D94BBF5B49A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Categories0 xmlns="4d6ad1ba-d08e-4b75-8db3-2812d04b0920">System Elements</Categories0>
    <Buisness xmlns="4d6ad1ba-d08e-4b75-8db3-2812d04b0920">Corporate</Buisnes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3DB49D88D31094DA120D26E4D4F3F0E" ma:contentTypeVersion="12" ma:contentTypeDescription="Create a new document." ma:contentTypeScope="" ma:versionID="177528042dfc9983a61241e73ce23cff">
  <xsd:schema xmlns:xsd="http://www.w3.org/2001/XMLSchema" xmlns:xs="http://www.w3.org/2001/XMLSchema" xmlns:p="http://schemas.microsoft.com/office/2006/metadata/properties" xmlns:ns3="4d6ad1ba-d08e-4b75-8db3-2812d04b0920" targetNamespace="http://schemas.microsoft.com/office/2006/metadata/properties" ma:root="true" ma:fieldsID="e7a484c8c8fa8045003fe2170f633c7a" ns3:_="">
    <xsd:import namespace="4d6ad1ba-d08e-4b75-8db3-2812d04b0920"/>
    <xsd:element name="properties">
      <xsd:complexType>
        <xsd:sequence>
          <xsd:element name="documentManagement">
            <xsd:complexType>
              <xsd:all>
                <xsd:element ref="ns3:Categories0" minOccurs="0"/>
                <xsd:element ref="ns3:Buisnes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6ad1ba-d08e-4b75-8db3-2812d04b0920" elementFormDefault="qualified">
    <xsd:import namespace="http://schemas.microsoft.com/office/2006/documentManagement/types"/>
    <xsd:import namespace="http://schemas.microsoft.com/office/infopath/2007/PartnerControls"/>
    <xsd:element name="Categories0" ma:index="9" nillable="true" ma:displayName="Categories" ma:default="System Elements" ma:format="Dropdown" ma:internalName="Categories0">
      <xsd:simpleType>
        <xsd:restriction base="dms:Choice">
          <xsd:enumeration value="System Elements"/>
          <xsd:enumeration value="Stationary"/>
          <xsd:enumeration value="Signage"/>
          <xsd:enumeration value="Collateral"/>
          <xsd:enumeration value="Advertising"/>
          <xsd:enumeration value="Digital"/>
        </xsd:restriction>
      </xsd:simpleType>
    </xsd:element>
    <xsd:element name="Buisness" ma:index="10" nillable="true" ma:displayName="Buisness" ma:default="Corporate" ma:format="Dropdown" ma:internalName="Buisness">
      <xsd:simpleType>
        <xsd:restriction base="dms:Choice">
          <xsd:enumeration value="Corporate"/>
          <xsd:enumeration value="Mobility"/>
          <xsd:enumeration value="B2B"/>
          <xsd:enumeration value="Non mobility"/>
          <xsd:enumeration value="B2C"/>
          <xsd:enumeration value="Joint Ventur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F0B3A14-0F09-4A5A-AEC4-1E6EBA155821}">
  <ds:schemaRefs>
    <ds:schemaRef ds:uri="http://schemas.openxmlformats.org/package/2006/metadata/core-properties"/>
    <ds:schemaRef ds:uri="http://purl.org/dc/terms/"/>
    <ds:schemaRef ds:uri="http://schemas.microsoft.com/office/2006/metadata/properties"/>
    <ds:schemaRef ds:uri="4d6ad1ba-d08e-4b75-8db3-2812d04b0920"/>
    <ds:schemaRef ds:uri="http://schemas.microsoft.com/office/infopath/2007/PartnerControls"/>
    <ds:schemaRef ds:uri="http://purl.org/dc/elements/1.1/"/>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3B5A58A0-7396-4B7D-871B-A6C043C61F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6ad1ba-d08e-4b75-8db3-2812d04b09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0A1B877-42DF-448B-A257-86EBCF04CE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883</Words>
  <Application>Microsoft Office PowerPoint</Application>
  <PresentationFormat>Widescreen</PresentationFormat>
  <Paragraphs>137</Paragraphs>
  <Slides>12</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MS PGothic</vt:lpstr>
      <vt:lpstr>Adobe Devanagari</vt:lpstr>
      <vt:lpstr>Arial</vt:lpstr>
      <vt:lpstr>Calibri</vt:lpstr>
      <vt:lpstr>Century Gothic</vt:lpstr>
      <vt:lpstr>Helvetica</vt:lpstr>
      <vt:lpstr>Wingdings</vt:lpstr>
      <vt:lpstr>Blank</vt:lpstr>
      <vt:lpstr>1_Blank</vt:lpstr>
      <vt:lpstr>PowerPoint Presentation</vt:lpstr>
      <vt:lpstr>PowerPoint Presentation</vt:lpstr>
      <vt:lpstr>Key Components - Blockchain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2018-01-22T04:24:55Z</dcterms:created>
  <dcterms:modified xsi:type="dcterms:W3CDTF">2018-10-24T16:33:46Z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0x01010013DB49D88D31094DA120D26E4D4F3F0E</vt:lpwstr>
  </property>
  <property fmtid="{D5CDD505-2E9C-101B-9397-08002B2CF9AE}" pid="3" name="Categories0">
    <vt:lpwstr>System Elements</vt:lpwstr>
  </property>
  <property fmtid="{D5CDD505-2E9C-101B-9397-08002B2CF9AE}" pid="4" name="Buisness">
    <vt:lpwstr>Corporate</vt:lpwstr>
  </property>
</Properties>
</file>