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81" r:id="rId3"/>
    <p:sldId id="282" r:id="rId4"/>
    <p:sldId id="283" r:id="rId5"/>
    <p:sldId id="284" r:id="rId6"/>
    <p:sldId id="286" r:id="rId7"/>
    <p:sldId id="287" r:id="rId8"/>
    <p:sldId id="288" r:id="rId9"/>
    <p:sldId id="289" r:id="rId10"/>
    <p:sldId id="299" r:id="rId11"/>
    <p:sldId id="290" r:id="rId12"/>
    <p:sldId id="291" r:id="rId13"/>
    <p:sldId id="309" r:id="rId14"/>
    <p:sldId id="262" r:id="rId15"/>
    <p:sldId id="269" r:id="rId16"/>
    <p:sldId id="295" r:id="rId17"/>
    <p:sldId id="297" r:id="rId18"/>
    <p:sldId id="298" r:id="rId19"/>
    <p:sldId id="296" r:id="rId20"/>
    <p:sldId id="300" r:id="rId21"/>
    <p:sldId id="308" r:id="rId22"/>
    <p:sldId id="301" r:id="rId23"/>
    <p:sldId id="302" r:id="rId24"/>
    <p:sldId id="303" r:id="rId25"/>
    <p:sldId id="304" r:id="rId26"/>
    <p:sldId id="305" r:id="rId27"/>
    <p:sldId id="306" r:id="rId28"/>
    <p:sldId id="307" r:id="rId29"/>
    <p:sldId id="293"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32B3C-2A06-46E8-A765-6BD2543EF424}" type="datetimeFigureOut">
              <a:rPr lang="en-US" smtClean="0"/>
              <a:t>8/1/2018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FDC0E-3017-4CC2-AD45-163B4A731970}" type="slidenum">
              <a:rPr lang="en-US" smtClean="0"/>
              <a:t>‹#›</a:t>
            </a:fld>
            <a:endParaRPr lang="en-US"/>
          </a:p>
        </p:txBody>
      </p:sp>
    </p:spTree>
    <p:extLst>
      <p:ext uri="{BB962C8B-B14F-4D97-AF65-F5344CB8AC3E}">
        <p14:creationId xmlns:p14="http://schemas.microsoft.com/office/powerpoint/2010/main" val="82029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30</a:t>
            </a:fld>
            <a:endParaRPr lang="en-US"/>
          </a:p>
        </p:txBody>
      </p:sp>
    </p:spTree>
    <p:extLst>
      <p:ext uri="{BB962C8B-B14F-4D97-AF65-F5344CB8AC3E}">
        <p14:creationId xmlns:p14="http://schemas.microsoft.com/office/powerpoint/2010/main" val="261169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576159-73B7-4EC7-89E5-24FA71725107}"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62224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76159-73B7-4EC7-89E5-24FA71725107}"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117029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76159-73B7-4EC7-89E5-24FA71725107}"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279077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160706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76159-73B7-4EC7-89E5-24FA71725107}"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306260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576159-73B7-4EC7-89E5-24FA71725107}"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395278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576159-73B7-4EC7-89E5-24FA71725107}"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422748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576159-73B7-4EC7-89E5-24FA71725107}" type="datetimeFigureOut">
              <a:rPr lang="en-US" smtClean="0"/>
              <a:t>8/1/2018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83819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576159-73B7-4EC7-89E5-24FA71725107}" type="datetimeFigureOut">
              <a:rPr lang="en-US" smtClean="0"/>
              <a:t>8/1/2018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183405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6159-73B7-4EC7-89E5-24FA71725107}" type="datetimeFigureOut">
              <a:rPr lang="en-US" smtClean="0"/>
              <a:t>8/1/2018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150455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576159-73B7-4EC7-89E5-24FA71725107}"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399849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576159-73B7-4EC7-89E5-24FA71725107}"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6FC15-4E0D-4642-8ACE-751DF0AE29A1}" type="slidenum">
              <a:rPr lang="en-US" smtClean="0"/>
              <a:t>‹#›</a:t>
            </a:fld>
            <a:endParaRPr lang="en-US"/>
          </a:p>
        </p:txBody>
      </p:sp>
    </p:spTree>
    <p:extLst>
      <p:ext uri="{BB962C8B-B14F-4D97-AF65-F5344CB8AC3E}">
        <p14:creationId xmlns:p14="http://schemas.microsoft.com/office/powerpoint/2010/main" val="169335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76159-73B7-4EC7-89E5-24FA71725107}" type="datetimeFigureOut">
              <a:rPr lang="en-US" smtClean="0"/>
              <a:t>8/1/2018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6FC15-4E0D-4642-8ACE-751DF0AE29A1}" type="slidenum">
              <a:rPr lang="en-US" smtClean="0"/>
              <a:t>‹#›</a:t>
            </a:fld>
            <a:endParaRPr lang="en-US"/>
          </a:p>
        </p:txBody>
      </p:sp>
    </p:spTree>
    <p:extLst>
      <p:ext uri="{BB962C8B-B14F-4D97-AF65-F5344CB8AC3E}">
        <p14:creationId xmlns:p14="http://schemas.microsoft.com/office/powerpoint/2010/main" val="6325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ckgeeks.com/guides/what-is-cryptocurrency/" TargetMode="External"/><Relationship Id="rId2" Type="http://schemas.openxmlformats.org/officeDocument/2006/relationships/hyperlink" Target="https://blockgeeks.com/guides/what-is-bitcoin-a-step-by-step-guide/"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7.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JP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yperledger-fabric.readthedocs.io/en/release-1.1/build_network.htm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1302" y="457526"/>
            <a:ext cx="9144000" cy="731520"/>
          </a:xfrm>
        </p:spPr>
        <p:txBody>
          <a:bodyPr>
            <a:normAutofit/>
          </a:bodyPr>
          <a:lstStyle/>
          <a:p>
            <a:pPr algn="l"/>
            <a:r>
              <a:rPr lang="en-US" sz="3200" b="1" dirty="0" smtClean="0">
                <a:solidFill>
                  <a:schemeClr val="accent5">
                    <a:lumMod val="50000"/>
                  </a:schemeClr>
                </a:solidFill>
                <a:latin typeface="+mn-lt"/>
              </a:rPr>
              <a:t>What is Hyperledger?</a:t>
            </a:r>
            <a:endParaRPr lang="en-US" sz="3200" b="1" dirty="0">
              <a:solidFill>
                <a:schemeClr val="accent5">
                  <a:lumMod val="50000"/>
                </a:schemeClr>
              </a:solidFill>
              <a:latin typeface="+mn-lt"/>
            </a:endParaRPr>
          </a:p>
        </p:txBody>
      </p:sp>
      <p:sp>
        <p:nvSpPr>
          <p:cNvPr id="5" name="Subtitle 4"/>
          <p:cNvSpPr>
            <a:spLocks noGrp="1"/>
          </p:cNvSpPr>
          <p:nvPr>
            <p:ph type="subTitle" idx="1"/>
          </p:nvPr>
        </p:nvSpPr>
        <p:spPr>
          <a:xfrm>
            <a:off x="1001486" y="1253428"/>
            <a:ext cx="9144000" cy="1628596"/>
          </a:xfrm>
        </p:spPr>
        <p:txBody>
          <a:bodyPr>
            <a:noAutofit/>
          </a:bodyPr>
          <a:lstStyle/>
          <a:p>
            <a:pPr algn="l">
              <a:lnSpc>
                <a:spcPct val="150000"/>
              </a:lnSpc>
            </a:pPr>
            <a:r>
              <a:rPr lang="en-US" sz="1600" dirty="0" smtClean="0"/>
              <a:t>	“</a:t>
            </a:r>
            <a:r>
              <a:rPr lang="en-US" sz="1600" dirty="0"/>
              <a:t>Hyperledger is an open source collaborative effort created to advance cross-industry </a:t>
            </a:r>
            <a:r>
              <a:rPr lang="en-US" sz="1600" dirty="0" smtClean="0"/>
              <a:t>Blockchain </a:t>
            </a:r>
            <a:r>
              <a:rPr lang="en-US" sz="1600" dirty="0"/>
              <a:t>technologies. It is a global collaboration, hosted by The Linux Foundation, including leaders in finance, banking, Internet of Things, supply chains, manufacturing, and Technology</a:t>
            </a:r>
            <a:r>
              <a:rPr lang="en-US" sz="1600" dirty="0" smtClean="0"/>
              <a:t>.”</a:t>
            </a:r>
          </a:p>
          <a:p>
            <a:pPr marL="285750" indent="-285750" algn="l">
              <a:lnSpc>
                <a:spcPct val="150000"/>
              </a:lnSpc>
              <a:buFont typeface="Wingdings" panose="05000000000000000000" pitchFamily="2" charset="2"/>
              <a:buChar char="Ø"/>
            </a:pPr>
            <a:endParaRPr lang="en-US" sz="1600" dirty="0" smtClean="0"/>
          </a:p>
          <a:p>
            <a:pPr algn="l">
              <a:lnSpc>
                <a:spcPct val="150000"/>
              </a:lnSpc>
            </a:pPr>
            <a:endParaRPr lang="en-US" sz="1600" i="1" dirty="0" smtClean="0"/>
          </a:p>
          <a:p>
            <a:pPr algn="l">
              <a:lnSpc>
                <a:spcPct val="150000"/>
              </a:lnSpc>
            </a:pPr>
            <a:endParaRPr lang="en-US" sz="1600" i="1" dirty="0" smtClean="0"/>
          </a:p>
          <a:p>
            <a:pPr algn="l">
              <a:lnSpc>
                <a:spcPct val="150000"/>
              </a:lnSpc>
            </a:pPr>
            <a:endParaRPr lang="en-US" sz="1600" i="1" dirty="0" smtClean="0"/>
          </a:p>
          <a:p>
            <a:pPr algn="l">
              <a:lnSpc>
                <a:spcPct val="150000"/>
              </a:lnSpc>
            </a:pPr>
            <a:r>
              <a:rPr lang="en-US" sz="1600" i="1" dirty="0" smtClean="0"/>
              <a:t>Note: Hyperledger does not support</a:t>
            </a:r>
            <a:r>
              <a:rPr lang="en-US" sz="1600" i="1" dirty="0"/>
              <a:t> </a:t>
            </a:r>
            <a:r>
              <a:rPr lang="en-US" sz="1600" b="1" i="1" dirty="0" smtClean="0"/>
              <a:t>Bitcoin</a:t>
            </a:r>
            <a:r>
              <a:rPr lang="en-US" sz="1600" i="1" dirty="0" smtClean="0">
                <a:hlinkClick r:id="rId2"/>
              </a:rPr>
              <a:t> </a:t>
            </a:r>
            <a:r>
              <a:rPr lang="en-US" sz="1600" i="1" dirty="0" smtClean="0"/>
              <a:t>or any other</a:t>
            </a:r>
            <a:r>
              <a:rPr lang="en-US" sz="1600" i="1" dirty="0"/>
              <a:t> </a:t>
            </a:r>
            <a:r>
              <a:rPr lang="en-US" sz="1600" b="1" i="1" dirty="0" smtClean="0"/>
              <a:t>cryptocurrency</a:t>
            </a:r>
            <a:r>
              <a:rPr lang="en-US" sz="1600" i="1" dirty="0" smtClean="0">
                <a:hlinkClick r:id="rId3"/>
              </a:rPr>
              <a:t>.</a:t>
            </a:r>
            <a:r>
              <a:rPr lang="en-US" sz="1600" i="1" dirty="0" smtClean="0"/>
              <a:t> But the platform is thrilled by Blockchain technology.</a:t>
            </a:r>
          </a:p>
          <a:p>
            <a:pPr marL="742950" lvl="1" indent="-285750" algn="l">
              <a:lnSpc>
                <a:spcPct val="150000"/>
              </a:lnSpc>
              <a:buFont typeface="Wingdings" panose="05000000000000000000" pitchFamily="2" charset="2"/>
              <a:buChar char="§"/>
            </a:pPr>
            <a:endParaRPr lang="en-US" sz="1600" dirty="0" smtClean="0"/>
          </a:p>
          <a:p>
            <a:pPr lvl="0" algn="l" fontAlgn="base">
              <a:lnSpc>
                <a:spcPct val="150000"/>
              </a:lnSpc>
            </a:pPr>
            <a:r>
              <a:rPr lang="en-US" sz="1600" dirty="0" smtClean="0"/>
              <a:t>	 </a:t>
            </a:r>
          </a:p>
          <a:p>
            <a:pPr algn="l"/>
            <a:endParaRPr lang="en-US" sz="1600" dirty="0"/>
          </a:p>
        </p:txBody>
      </p:sp>
      <p:pic>
        <p:nvPicPr>
          <p:cNvPr id="6" name="Picture 9" descr="ridge4.png"/>
          <p:cNvPicPr>
            <a:picLocks noChangeAspect="1"/>
          </p:cNvPicPr>
          <p:nvPr/>
        </p:nvPicPr>
        <p:blipFill>
          <a:blip r:embed="rId4"/>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5"/>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6"/>
          <a:stretch>
            <a:fillRect/>
          </a:stretch>
        </p:blipFill>
        <p:spPr>
          <a:xfrm>
            <a:off x="7754982" y="2481933"/>
            <a:ext cx="2225041" cy="1891951"/>
          </a:xfrm>
          <a:prstGeom prst="rect">
            <a:avLst/>
          </a:prstGeom>
        </p:spPr>
      </p:pic>
      <p:sp>
        <p:nvSpPr>
          <p:cNvPr id="3" name="TextBox 2"/>
          <p:cNvSpPr txBox="1"/>
          <p:nvPr/>
        </p:nvSpPr>
        <p:spPr>
          <a:xfrm>
            <a:off x="1049382" y="2749616"/>
            <a:ext cx="6544492" cy="14465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In December 2015, the Linux Foundation announced the creation of the Hyperledger Project. </a:t>
            </a:r>
          </a:p>
          <a:p>
            <a:pPr marL="285750" indent="-285750">
              <a:lnSpc>
                <a:spcPct val="150000"/>
              </a:lnSpc>
              <a:buFont typeface="Arial" panose="020B0604020202020204" pitchFamily="34" charset="0"/>
              <a:buChar char="•"/>
            </a:pPr>
            <a:r>
              <a:rPr lang="en-US" sz="1600" dirty="0"/>
              <a:t>Brian Behlendorf  was appointed executive director of the project. </a:t>
            </a:r>
          </a:p>
          <a:p>
            <a:endParaRPr lang="en-US" sz="1600" dirty="0"/>
          </a:p>
        </p:txBody>
      </p:sp>
    </p:spTree>
    <p:extLst>
      <p:ext uri="{BB962C8B-B14F-4D97-AF65-F5344CB8AC3E}">
        <p14:creationId xmlns:p14="http://schemas.microsoft.com/office/powerpoint/2010/main" val="929908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7859" y="873586"/>
            <a:ext cx="9144000" cy="731520"/>
          </a:xfrm>
        </p:spPr>
        <p:txBody>
          <a:bodyPr>
            <a:normAutofit/>
          </a:bodyPr>
          <a:lstStyle/>
          <a:p>
            <a:pPr algn="l"/>
            <a:r>
              <a:rPr lang="en-US" sz="2800" b="1" dirty="0">
                <a:solidFill>
                  <a:schemeClr val="accent5">
                    <a:lumMod val="50000"/>
                  </a:schemeClr>
                </a:solidFill>
                <a:latin typeface="+mn-lt"/>
              </a:rPr>
              <a:t>Transaction Endorsement</a:t>
            </a:r>
          </a:p>
        </p:txBody>
      </p:sp>
      <p:sp>
        <p:nvSpPr>
          <p:cNvPr id="5" name="Subtitle 4"/>
          <p:cNvSpPr>
            <a:spLocks noGrp="1"/>
          </p:cNvSpPr>
          <p:nvPr>
            <p:ph type="subTitle" idx="1"/>
          </p:nvPr>
        </p:nvSpPr>
        <p:spPr>
          <a:xfrm>
            <a:off x="557859" y="1937689"/>
            <a:ext cx="11189313" cy="4783786"/>
          </a:xfrm>
        </p:spPr>
        <p:txBody>
          <a:bodyPr>
            <a:noAutofit/>
          </a:bodyPr>
          <a:lstStyle/>
          <a:p>
            <a:pPr algn="l">
              <a:lnSpc>
                <a:spcPct val="150000"/>
              </a:lnSpc>
            </a:pPr>
            <a:r>
              <a:rPr lang="en-US" sz="1600" dirty="0"/>
              <a:t>• An endorsement is a signed response of the result of a transaction execution </a:t>
            </a:r>
            <a:endParaRPr lang="en-US" sz="1600" dirty="0" smtClean="0"/>
          </a:p>
          <a:p>
            <a:pPr algn="l">
              <a:lnSpc>
                <a:spcPct val="150000"/>
              </a:lnSpc>
            </a:pPr>
            <a:r>
              <a:rPr lang="en-US" sz="1600" dirty="0" smtClean="0"/>
              <a:t>• </a:t>
            </a:r>
            <a:r>
              <a:rPr lang="en-US" sz="1600" dirty="0"/>
              <a:t>An endorsement policy encapsulates the requirement for a transaction to be accepted by the stakeholders, either explicit or implicit </a:t>
            </a:r>
            <a:r>
              <a:rPr lang="en-US" sz="1600" dirty="0" smtClean="0"/>
              <a:t>	– </a:t>
            </a:r>
            <a:r>
              <a:rPr lang="en-US" sz="1600" dirty="0"/>
              <a:t>A signature from both member1 and </a:t>
            </a:r>
            <a:r>
              <a:rPr lang="en-US" sz="1600" dirty="0" smtClean="0"/>
              <a:t>member2</a:t>
            </a:r>
          </a:p>
          <a:p>
            <a:pPr algn="l">
              <a:lnSpc>
                <a:spcPct val="150000"/>
              </a:lnSpc>
            </a:pPr>
            <a:r>
              <a:rPr lang="en-US" sz="1600" dirty="0"/>
              <a:t>	</a:t>
            </a:r>
            <a:r>
              <a:rPr lang="en-US" sz="1600" dirty="0" smtClean="0"/>
              <a:t> </a:t>
            </a:r>
            <a:r>
              <a:rPr lang="en-US" sz="1600" dirty="0"/>
              <a:t>– </a:t>
            </a:r>
            <a:r>
              <a:rPr lang="en-US" sz="1600" dirty="0" smtClean="0"/>
              <a:t>Either </a:t>
            </a:r>
            <a:r>
              <a:rPr lang="en-US" sz="1600" dirty="0"/>
              <a:t>a signature from both member1 and member2 or a signature from member3 </a:t>
            </a:r>
            <a:endParaRPr lang="en-US" sz="1600" dirty="0" smtClean="0"/>
          </a:p>
          <a:p>
            <a:pPr algn="l">
              <a:lnSpc>
                <a:spcPct val="150000"/>
              </a:lnSpc>
            </a:pPr>
            <a:r>
              <a:rPr lang="en-US" sz="1600" dirty="0"/>
              <a:t>	</a:t>
            </a:r>
            <a:r>
              <a:rPr lang="en-US" sz="1600" dirty="0" smtClean="0"/>
              <a:t>– </a:t>
            </a:r>
            <a:r>
              <a:rPr lang="en-US" sz="1600" dirty="0"/>
              <a:t>A signature from John Doe</a:t>
            </a:r>
          </a:p>
          <a:p>
            <a:pPr algn="l">
              <a:lnSpc>
                <a:spcPct val="150000"/>
              </a:lnSpc>
            </a:pPr>
            <a:r>
              <a:rPr lang="en-US" sz="1600" dirty="0"/>
              <a:t>• The endorsement policy is specified during a </a:t>
            </a:r>
            <a:r>
              <a:rPr lang="en-US" sz="1600" dirty="0" err="1"/>
              <a:t>chaincode</a:t>
            </a:r>
            <a:r>
              <a:rPr lang="en-US" sz="1600" dirty="0"/>
              <a:t> instantiation on a channel; each channel-</a:t>
            </a:r>
            <a:r>
              <a:rPr lang="en-US" sz="1600" dirty="0" err="1"/>
              <a:t>chaincode</a:t>
            </a:r>
            <a:r>
              <a:rPr lang="en-US" sz="1600" dirty="0"/>
              <a:t> may have different endorsement policy</a:t>
            </a:r>
            <a:endParaRPr lang="en-US" sz="1600" dirty="0" smtClean="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Tree>
    <p:extLst>
      <p:ext uri="{BB962C8B-B14F-4D97-AF65-F5344CB8AC3E}">
        <p14:creationId xmlns:p14="http://schemas.microsoft.com/office/powerpoint/2010/main" val="4008453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75024" y="705723"/>
            <a:ext cx="9144000" cy="731520"/>
          </a:xfrm>
        </p:spPr>
        <p:txBody>
          <a:bodyPr>
            <a:normAutofit/>
          </a:bodyPr>
          <a:lstStyle/>
          <a:p>
            <a:pPr algn="l"/>
            <a:r>
              <a:rPr lang="en-US" sz="3000" b="1" dirty="0" smtClean="0">
                <a:solidFill>
                  <a:schemeClr val="accent5">
                    <a:lumMod val="50000"/>
                  </a:schemeClr>
                </a:solidFill>
                <a:latin typeface="+mn-lt"/>
              </a:rPr>
              <a:t>Chaincode</a:t>
            </a:r>
            <a:endParaRPr lang="en-US" sz="3000" b="1" dirty="0">
              <a:solidFill>
                <a:schemeClr val="accent5">
                  <a:lumMod val="50000"/>
                </a:schemeClr>
              </a:solidFill>
              <a:latin typeface="+mn-lt"/>
            </a:endParaRPr>
          </a:p>
        </p:txBody>
      </p:sp>
      <p:sp>
        <p:nvSpPr>
          <p:cNvPr id="5" name="Subtitle 4"/>
          <p:cNvSpPr>
            <a:spLocks noGrp="1"/>
          </p:cNvSpPr>
          <p:nvPr>
            <p:ph type="subTitle" idx="1"/>
          </p:nvPr>
        </p:nvSpPr>
        <p:spPr>
          <a:xfrm>
            <a:off x="1475024" y="1751462"/>
            <a:ext cx="9144000" cy="4778586"/>
          </a:xfrm>
        </p:spPr>
        <p:txBody>
          <a:bodyPr>
            <a:noAutofit/>
          </a:bodyPr>
          <a:lstStyle/>
          <a:p>
            <a:pPr marL="342900" indent="-342900" algn="l">
              <a:lnSpc>
                <a:spcPct val="150000"/>
              </a:lnSpc>
              <a:buFont typeface="Arial" panose="020B0604020202020204" pitchFamily="34" charset="0"/>
              <a:buChar char="•"/>
            </a:pPr>
            <a:r>
              <a:rPr lang="en-US" sz="1600" dirty="0" smtClean="0"/>
              <a:t>A chaincode is programmatic code deployed on the network, where it is executed and validated by chain validators together during the consensus process.  </a:t>
            </a:r>
          </a:p>
          <a:p>
            <a:pPr marL="342900" indent="-342900" algn="l">
              <a:lnSpc>
                <a:spcPct val="150000"/>
              </a:lnSpc>
              <a:buFont typeface="Arial" panose="020B0604020202020204" pitchFamily="34" charset="0"/>
              <a:buChar char="•"/>
            </a:pPr>
            <a:r>
              <a:rPr lang="en-US" sz="1600" dirty="0" smtClean="0"/>
              <a:t>Developers can use chaincode's to develop business contracts, asset definitions, and collectively-managed decentralized applications</a:t>
            </a:r>
            <a:endParaRPr lang="en-US" sz="1600" dirty="0" smtClean="0">
              <a:solidFill>
                <a:srgbClr val="0070C0"/>
              </a:solidFill>
            </a:endParaRPr>
          </a:p>
          <a:p>
            <a:pPr marL="285750" indent="-285750" algn="l">
              <a:lnSpc>
                <a:spcPct val="150000"/>
              </a:lnSpc>
              <a:buFont typeface="Arial" panose="020B0604020202020204" pitchFamily="34" charset="0"/>
              <a:buChar char="•"/>
            </a:pPr>
            <a:r>
              <a:rPr lang="en-US" sz="1600" dirty="0" smtClean="0"/>
              <a:t>There are generally two ways to develop business contracts: the first way is to code individual contracts into standalone instances of chaincode; the second way, and probably the more efficient way, is to use chaincode to create decentralized applications that manage the life cycle of one or multiple types of business contracts, and let end users instantiate instances of contracts within these applications. </a:t>
            </a:r>
          </a:p>
          <a:p>
            <a:pPr marL="342900" indent="-342900" algn="l">
              <a:lnSpc>
                <a:spcPct val="150000"/>
              </a:lnSpc>
              <a:buFont typeface="Arial" panose="020B0604020202020204" pitchFamily="34" charset="0"/>
              <a:buChar char="•"/>
            </a:pPr>
            <a:r>
              <a:rPr lang="en-US" sz="1600" dirty="0" smtClean="0"/>
              <a:t>Chaincode can be written in any programming language and executed in containers. The first fully supported chaincode language is Golang. </a:t>
            </a:r>
          </a:p>
          <a:p>
            <a:pPr algn="l">
              <a:lnSpc>
                <a:spcPct val="150000"/>
              </a:lnSpc>
            </a:pPr>
            <a:endParaRPr lang="en-US" sz="1600" dirty="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Tree>
    <p:extLst>
      <p:ext uri="{BB962C8B-B14F-4D97-AF65-F5344CB8AC3E}">
        <p14:creationId xmlns:p14="http://schemas.microsoft.com/office/powerpoint/2010/main" val="1867990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730" y="683643"/>
            <a:ext cx="9144000" cy="731520"/>
          </a:xfrm>
        </p:spPr>
        <p:txBody>
          <a:bodyPr>
            <a:normAutofit/>
          </a:bodyPr>
          <a:lstStyle/>
          <a:p>
            <a:pPr algn="l"/>
            <a:r>
              <a:rPr lang="en-US" sz="2800" b="1" dirty="0" smtClean="0">
                <a:solidFill>
                  <a:schemeClr val="accent5">
                    <a:lumMod val="50000"/>
                  </a:schemeClr>
                </a:solidFill>
                <a:latin typeface="+mn-lt"/>
              </a:rPr>
              <a:t>Membership Service Providers(MSP)</a:t>
            </a:r>
            <a:endParaRPr lang="en-US" sz="2800" b="1" dirty="0">
              <a:solidFill>
                <a:schemeClr val="accent5">
                  <a:lumMod val="50000"/>
                </a:schemeClr>
              </a:solidFill>
              <a:latin typeface="+mn-lt"/>
            </a:endParaRPr>
          </a:p>
        </p:txBody>
      </p:sp>
      <p:sp>
        <p:nvSpPr>
          <p:cNvPr id="5" name="Subtitle 4"/>
          <p:cNvSpPr>
            <a:spLocks noGrp="1"/>
          </p:cNvSpPr>
          <p:nvPr>
            <p:ph type="subTitle" idx="1"/>
          </p:nvPr>
        </p:nvSpPr>
        <p:spPr>
          <a:xfrm>
            <a:off x="802416" y="1587003"/>
            <a:ext cx="6264851" cy="4597506"/>
          </a:xfrm>
        </p:spPr>
        <p:txBody>
          <a:bodyPr>
            <a:noAutofit/>
          </a:bodyPr>
          <a:lstStyle/>
          <a:p>
            <a:pPr marL="342900" indent="-342900" algn="l">
              <a:lnSpc>
                <a:spcPct val="150000"/>
              </a:lnSpc>
              <a:buFont typeface="Arial" panose="020B0604020202020204" pitchFamily="34" charset="0"/>
              <a:buChar char="•"/>
            </a:pPr>
            <a:r>
              <a:rPr lang="en-US" sz="1600" dirty="0"/>
              <a:t>An abstraction of identity </a:t>
            </a:r>
            <a:r>
              <a:rPr lang="en-US" sz="1600" dirty="0" smtClean="0"/>
              <a:t>provider</a:t>
            </a:r>
          </a:p>
          <a:p>
            <a:pPr algn="l">
              <a:lnSpc>
                <a:spcPct val="150000"/>
              </a:lnSpc>
            </a:pPr>
            <a:r>
              <a:rPr lang="en-US" sz="1600" dirty="0" smtClean="0"/>
              <a:t>	 </a:t>
            </a:r>
            <a:r>
              <a:rPr lang="en-US" sz="1600" dirty="0"/>
              <a:t>– </a:t>
            </a:r>
            <a:r>
              <a:rPr lang="en-US" sz="1600" i="1" dirty="0"/>
              <a:t>&lt;MSP.id, </a:t>
            </a:r>
            <a:r>
              <a:rPr lang="en-US" sz="1600" i="1" dirty="0" err="1"/>
              <a:t>MSP.sign</a:t>
            </a:r>
            <a:r>
              <a:rPr lang="en-US" sz="1600" i="1" dirty="0"/>
              <a:t>, </a:t>
            </a:r>
            <a:r>
              <a:rPr lang="en-US" sz="1600" i="1" dirty="0" err="1"/>
              <a:t>MSP.verify</a:t>
            </a:r>
            <a:r>
              <a:rPr lang="en-US" sz="1600" i="1" dirty="0"/>
              <a:t>, </a:t>
            </a:r>
            <a:r>
              <a:rPr lang="en-US" sz="1600" i="1" dirty="0" err="1"/>
              <a:t>MSP.validateid</a:t>
            </a:r>
            <a:r>
              <a:rPr lang="en-US" sz="1600" i="1" dirty="0"/>
              <a:t>, </a:t>
            </a:r>
            <a:r>
              <a:rPr lang="en-US" sz="1600" i="1" dirty="0" err="1"/>
              <a:t>MSP.admin</a:t>
            </a:r>
            <a:r>
              <a:rPr lang="en-US" sz="1600" i="1" dirty="0" smtClean="0"/>
              <a:t>&gt;</a:t>
            </a:r>
          </a:p>
          <a:p>
            <a:pPr algn="l">
              <a:lnSpc>
                <a:spcPct val="150000"/>
              </a:lnSpc>
            </a:pPr>
            <a:r>
              <a:rPr lang="en-US" sz="1600" dirty="0"/>
              <a:t>	</a:t>
            </a:r>
            <a:r>
              <a:rPr lang="en-US" sz="1600" dirty="0" smtClean="0"/>
              <a:t> </a:t>
            </a:r>
            <a:r>
              <a:rPr lang="en-US" sz="1600" dirty="0"/>
              <a:t>– govern application, endorser and </a:t>
            </a:r>
            <a:r>
              <a:rPr lang="en-US" sz="1600" dirty="0" err="1"/>
              <a:t>orderer</a:t>
            </a:r>
            <a:r>
              <a:rPr lang="en-US" sz="1600" dirty="0"/>
              <a:t> </a:t>
            </a:r>
            <a:r>
              <a:rPr lang="en-US" sz="1600" dirty="0" smtClean="0"/>
              <a:t>identities</a:t>
            </a:r>
          </a:p>
          <a:p>
            <a:pPr algn="l">
              <a:lnSpc>
                <a:spcPct val="150000"/>
              </a:lnSpc>
            </a:pPr>
            <a:r>
              <a:rPr lang="en-US" sz="1600" dirty="0" smtClean="0"/>
              <a:t> </a:t>
            </a:r>
            <a:r>
              <a:rPr lang="en-US" sz="1600" dirty="0"/>
              <a:t>• Used as building blocks for access control frameworks </a:t>
            </a:r>
            <a:endParaRPr lang="en-US" sz="1600" dirty="0" smtClean="0"/>
          </a:p>
          <a:p>
            <a:pPr algn="l">
              <a:lnSpc>
                <a:spcPct val="150000"/>
              </a:lnSpc>
            </a:pPr>
            <a:r>
              <a:rPr lang="en-US" sz="1600" dirty="0"/>
              <a:t>	</a:t>
            </a:r>
            <a:r>
              <a:rPr lang="en-US" sz="1600" dirty="0" smtClean="0"/>
              <a:t>– </a:t>
            </a:r>
            <a:r>
              <a:rPr lang="en-US" sz="1600" dirty="0"/>
              <a:t>at the system level (read/write access on system controls, </a:t>
            </a:r>
            <a:r>
              <a:rPr lang="en-US" sz="1600" dirty="0" smtClean="0"/>
              <a:t>	    and </a:t>
            </a:r>
            <a:r>
              <a:rPr lang="en-US" sz="1600" dirty="0"/>
              <a:t>channel creation) – at the channel </a:t>
            </a:r>
            <a:r>
              <a:rPr lang="en-US" sz="1600" dirty="0" smtClean="0"/>
              <a:t>level (read/write     	     access</a:t>
            </a:r>
            <a:r>
              <a:rPr lang="en-US" sz="1600" dirty="0"/>
              <a:t>), </a:t>
            </a:r>
            <a:endParaRPr lang="en-US" sz="1600" dirty="0" smtClean="0"/>
          </a:p>
          <a:p>
            <a:pPr algn="l">
              <a:lnSpc>
                <a:spcPct val="150000"/>
              </a:lnSpc>
            </a:pPr>
            <a:r>
              <a:rPr lang="en-US" sz="1600" dirty="0"/>
              <a:t>	</a:t>
            </a:r>
            <a:r>
              <a:rPr lang="en-US" sz="1600" dirty="0" smtClean="0"/>
              <a:t>– </a:t>
            </a:r>
            <a:r>
              <a:rPr lang="en-US" sz="1600" dirty="0"/>
              <a:t>at the </a:t>
            </a:r>
            <a:r>
              <a:rPr lang="en-US" sz="1600" dirty="0" err="1"/>
              <a:t>chaincode</a:t>
            </a:r>
            <a:r>
              <a:rPr lang="en-US" sz="1600" dirty="0"/>
              <a:t> level (invocation access) </a:t>
            </a:r>
            <a:endParaRPr lang="en-US" sz="1600" dirty="0" smtClean="0"/>
          </a:p>
          <a:p>
            <a:pPr algn="l">
              <a:lnSpc>
                <a:spcPct val="150000"/>
              </a:lnSpc>
            </a:pPr>
            <a:r>
              <a:rPr lang="en-US" sz="1600" dirty="0" smtClean="0"/>
              <a:t>• </a:t>
            </a:r>
            <a:r>
              <a:rPr lang="en-US" sz="1600" dirty="0"/>
              <a:t>Represent a consortium or a member</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stretch>
            <a:fillRect/>
          </a:stretch>
        </p:blipFill>
        <p:spPr>
          <a:xfrm>
            <a:off x="7335953" y="1089962"/>
            <a:ext cx="3838575" cy="4781550"/>
          </a:xfrm>
          <a:prstGeom prst="rect">
            <a:avLst/>
          </a:prstGeom>
        </p:spPr>
      </p:pic>
    </p:spTree>
    <p:extLst>
      <p:ext uri="{BB962C8B-B14F-4D97-AF65-F5344CB8AC3E}">
        <p14:creationId xmlns:p14="http://schemas.microsoft.com/office/powerpoint/2010/main" val="15616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44137" y="945663"/>
            <a:ext cx="9144000" cy="731520"/>
          </a:xfrm>
        </p:spPr>
        <p:txBody>
          <a:bodyPr>
            <a:normAutofit/>
          </a:bodyPr>
          <a:lstStyle/>
          <a:p>
            <a:pPr algn="l"/>
            <a:r>
              <a:rPr lang="en-US" sz="3200" b="1" dirty="0" smtClean="0">
                <a:solidFill>
                  <a:schemeClr val="accent5">
                    <a:lumMod val="50000"/>
                  </a:schemeClr>
                </a:solidFill>
                <a:latin typeface="+mn-lt"/>
              </a:rPr>
              <a:t>Hyperledger Architecture</a:t>
            </a:r>
            <a:endParaRPr lang="en-US" sz="3200" b="1" dirty="0">
              <a:solidFill>
                <a:schemeClr val="accent5">
                  <a:lumMod val="50000"/>
                </a:schemeClr>
              </a:solidFill>
              <a:latin typeface="+mn-lt"/>
            </a:endParaRPr>
          </a:p>
        </p:txBody>
      </p:sp>
      <p:pic>
        <p:nvPicPr>
          <p:cNvPr id="2" name="Picture 1"/>
          <p:cNvPicPr>
            <a:picLocks noChangeAspect="1"/>
          </p:cNvPicPr>
          <p:nvPr/>
        </p:nvPicPr>
        <p:blipFill>
          <a:blip r:embed="rId2"/>
          <a:stretch>
            <a:fillRect/>
          </a:stretch>
        </p:blipFill>
        <p:spPr>
          <a:xfrm>
            <a:off x="444137" y="2080834"/>
            <a:ext cx="6531429" cy="3506105"/>
          </a:xfrm>
          <a:prstGeom prst="rect">
            <a:avLst/>
          </a:prstGeom>
        </p:spPr>
      </p:pic>
      <p:pic>
        <p:nvPicPr>
          <p:cNvPr id="6" name="Picture 9" descr="ridge4.png"/>
          <p:cNvPicPr>
            <a:picLocks noChangeAspect="1"/>
          </p:cNvPicPr>
          <p:nvPr/>
        </p:nvPicPr>
        <p:blipFill>
          <a:blip r:embed="rId3"/>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4"/>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
        <p:nvSpPr>
          <p:cNvPr id="3" name="TextBox 2"/>
          <p:cNvSpPr txBox="1"/>
          <p:nvPr/>
        </p:nvSpPr>
        <p:spPr>
          <a:xfrm>
            <a:off x="7140387" y="1484476"/>
            <a:ext cx="4450977" cy="4524315"/>
          </a:xfrm>
          <a:prstGeom prst="rect">
            <a:avLst/>
          </a:prstGeom>
          <a:noFill/>
        </p:spPr>
        <p:txBody>
          <a:bodyPr wrap="square" rtlCol="0">
            <a:spAutoFit/>
          </a:bodyPr>
          <a:lstStyle/>
          <a:p>
            <a:r>
              <a:rPr lang="en-US" b="1" dirty="0" smtClean="0"/>
              <a:t>IDENTITY</a:t>
            </a:r>
          </a:p>
          <a:p>
            <a:r>
              <a:rPr lang="en-US" dirty="0" smtClean="0"/>
              <a:t>Pluggable</a:t>
            </a:r>
            <a:r>
              <a:rPr lang="en-US" dirty="0"/>
              <a:t>, Membership, Privacy and Auditability of transactions.</a:t>
            </a:r>
          </a:p>
          <a:p>
            <a:endParaRPr lang="en-US" dirty="0" smtClean="0"/>
          </a:p>
          <a:p>
            <a:r>
              <a:rPr lang="en-US" b="1" dirty="0" smtClean="0"/>
              <a:t>LEDGER </a:t>
            </a:r>
            <a:r>
              <a:rPr lang="en-US" b="1" dirty="0"/>
              <a:t>| </a:t>
            </a:r>
            <a:r>
              <a:rPr lang="en-US" b="1" dirty="0" smtClean="0"/>
              <a:t>TRANSACTIONS</a:t>
            </a:r>
          </a:p>
          <a:p>
            <a:r>
              <a:rPr lang="en-US" dirty="0" smtClean="0"/>
              <a:t>Distributed </a:t>
            </a:r>
            <a:r>
              <a:rPr lang="en-US" dirty="0"/>
              <a:t>transactional ledger whose state is updated by consensus of </a:t>
            </a:r>
            <a:r>
              <a:rPr lang="en-US" dirty="0" smtClean="0"/>
              <a:t>stakeholders</a:t>
            </a:r>
          </a:p>
          <a:p>
            <a:endParaRPr lang="en-US" dirty="0"/>
          </a:p>
          <a:p>
            <a:r>
              <a:rPr lang="en-US" b="1" dirty="0" smtClean="0"/>
              <a:t>SMART-CONTRACT</a:t>
            </a:r>
          </a:p>
          <a:p>
            <a:r>
              <a:rPr lang="en-US" dirty="0" smtClean="0"/>
              <a:t>“</a:t>
            </a:r>
            <a:r>
              <a:rPr lang="en-US" dirty="0"/>
              <a:t>Programmable Ledger”, provide ability to run business logic against the </a:t>
            </a:r>
            <a:r>
              <a:rPr lang="en-US" dirty="0" err="1"/>
              <a:t>blockchain</a:t>
            </a:r>
            <a:r>
              <a:rPr lang="en-US" dirty="0"/>
              <a:t> (aka smart contract)</a:t>
            </a:r>
          </a:p>
          <a:p>
            <a:endParaRPr lang="en-US" dirty="0" smtClean="0"/>
          </a:p>
          <a:p>
            <a:r>
              <a:rPr lang="en-US" b="1" dirty="0" smtClean="0"/>
              <a:t>APIs</a:t>
            </a:r>
            <a:r>
              <a:rPr lang="en-US" b="1" dirty="0"/>
              <a:t>, Events, </a:t>
            </a:r>
            <a:r>
              <a:rPr lang="en-US" b="1" dirty="0" smtClean="0"/>
              <a:t>SDKs</a:t>
            </a:r>
          </a:p>
          <a:p>
            <a:r>
              <a:rPr lang="en-US" dirty="0" smtClean="0"/>
              <a:t>Multi-language </a:t>
            </a:r>
            <a:r>
              <a:rPr lang="en-US" dirty="0"/>
              <a:t>native SDKs allow developers to write DLT apps </a:t>
            </a:r>
          </a:p>
        </p:txBody>
      </p:sp>
    </p:spTree>
    <p:extLst>
      <p:ext uri="{BB962C8B-B14F-4D97-AF65-F5344CB8AC3E}">
        <p14:creationId xmlns:p14="http://schemas.microsoft.com/office/powerpoint/2010/main" val="2104556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0539" y="390122"/>
            <a:ext cx="9144000" cy="731520"/>
          </a:xfrm>
        </p:spPr>
        <p:txBody>
          <a:bodyPr>
            <a:normAutofit/>
          </a:bodyPr>
          <a:lstStyle/>
          <a:p>
            <a:pPr algn="l"/>
            <a:r>
              <a:rPr lang="en-US" sz="3200" b="1" dirty="0" smtClean="0">
                <a:solidFill>
                  <a:schemeClr val="accent5">
                    <a:lumMod val="50000"/>
                  </a:schemeClr>
                </a:solidFill>
                <a:latin typeface="+mn-lt"/>
              </a:rPr>
              <a:t>Hyperledger Fabric Transaction Lifecycle</a:t>
            </a:r>
            <a:endParaRPr lang="en-US" sz="3200" b="1" dirty="0">
              <a:solidFill>
                <a:schemeClr val="accent5">
                  <a:lumMod val="50000"/>
                </a:schemeClr>
              </a:solidFill>
              <a:latin typeface="+mn-lt"/>
            </a:endParaRPr>
          </a:p>
        </p:txBody>
      </p:sp>
      <p:sp>
        <p:nvSpPr>
          <p:cNvPr id="5" name="Subtitle 4"/>
          <p:cNvSpPr>
            <a:spLocks noGrp="1"/>
          </p:cNvSpPr>
          <p:nvPr>
            <p:ph type="subTitle" idx="1"/>
          </p:nvPr>
        </p:nvSpPr>
        <p:spPr>
          <a:xfrm>
            <a:off x="1524000" y="1998945"/>
            <a:ext cx="9144000" cy="3892403"/>
          </a:xfrm>
        </p:spPr>
        <p:txBody>
          <a:bodyPr>
            <a:normAutofit/>
          </a:bodyPr>
          <a:lstStyle/>
          <a:p>
            <a:pPr algn="l">
              <a:lnSpc>
                <a:spcPct val="150000"/>
              </a:lnSpc>
            </a:pPr>
            <a:r>
              <a:rPr lang="en-US" sz="1600" dirty="0" smtClean="0"/>
              <a:t> </a:t>
            </a:r>
          </a:p>
          <a:p>
            <a:pPr algn="l"/>
            <a:endParaRPr lang="en-US" sz="1600" dirty="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34" name="Picture 33"/>
          <p:cNvPicPr>
            <a:picLocks noChangeAspect="1"/>
          </p:cNvPicPr>
          <p:nvPr/>
        </p:nvPicPr>
        <p:blipFill>
          <a:blip r:embed="rId4"/>
          <a:stretch>
            <a:fillRect/>
          </a:stretch>
        </p:blipFill>
        <p:spPr>
          <a:xfrm>
            <a:off x="7921943" y="4344422"/>
            <a:ext cx="2470101" cy="1676405"/>
          </a:xfrm>
          <a:prstGeom prst="rect">
            <a:avLst/>
          </a:prstGeom>
          <a:solidFill>
            <a:schemeClr val="accent5">
              <a:lumMod val="40000"/>
              <a:lumOff val="60000"/>
            </a:schemeClr>
          </a:solidFill>
          <a:ln>
            <a:solidFill>
              <a:schemeClr val="accent1"/>
            </a:solidFill>
          </a:ln>
        </p:spPr>
      </p:pic>
      <p:pic>
        <p:nvPicPr>
          <p:cNvPr id="35" name="Picture 34"/>
          <p:cNvPicPr>
            <a:picLocks noChangeAspect="1"/>
          </p:cNvPicPr>
          <p:nvPr/>
        </p:nvPicPr>
        <p:blipFill>
          <a:blip r:embed="rId4"/>
          <a:stretch>
            <a:fillRect/>
          </a:stretch>
        </p:blipFill>
        <p:spPr>
          <a:xfrm>
            <a:off x="2146391" y="4243871"/>
            <a:ext cx="2470101" cy="1676405"/>
          </a:xfrm>
          <a:prstGeom prst="rect">
            <a:avLst/>
          </a:prstGeom>
          <a:solidFill>
            <a:schemeClr val="accent5">
              <a:lumMod val="40000"/>
              <a:lumOff val="60000"/>
            </a:schemeClr>
          </a:solidFill>
          <a:ln>
            <a:solidFill>
              <a:schemeClr val="accent1"/>
            </a:solidFill>
          </a:ln>
        </p:spPr>
      </p:pic>
      <p:sp>
        <p:nvSpPr>
          <p:cNvPr id="36" name="Rectangle 35"/>
          <p:cNvSpPr/>
          <p:nvPr/>
        </p:nvSpPr>
        <p:spPr>
          <a:xfrm>
            <a:off x="1559168" y="3005528"/>
            <a:ext cx="3269405" cy="1018879"/>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solidFill>
                  <a:schemeClr val="tx1">
                    <a:lumMod val="75000"/>
                    <a:lumOff val="25000"/>
                  </a:schemeClr>
                </a:solidFill>
              </a:rPr>
              <a:t>Endorsing Peer (subset of peers)</a:t>
            </a:r>
          </a:p>
        </p:txBody>
      </p:sp>
      <p:sp>
        <p:nvSpPr>
          <p:cNvPr id="37" name="Rectangle 36"/>
          <p:cNvSpPr/>
          <p:nvPr/>
        </p:nvSpPr>
        <p:spPr>
          <a:xfrm>
            <a:off x="7649446" y="2961901"/>
            <a:ext cx="3015093" cy="1198172"/>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lumMod val="75000"/>
                    <a:lumOff val="25000"/>
                  </a:schemeClr>
                </a:solidFill>
              </a:rPr>
              <a:t>Committing Peer (all peers)</a:t>
            </a:r>
          </a:p>
        </p:txBody>
      </p:sp>
      <p:sp>
        <p:nvSpPr>
          <p:cNvPr id="38" name="Donut 37"/>
          <p:cNvSpPr/>
          <p:nvPr/>
        </p:nvSpPr>
        <p:spPr>
          <a:xfrm>
            <a:off x="5054610" y="2527295"/>
            <a:ext cx="1981200" cy="2095500"/>
          </a:xfrm>
          <a:prstGeom prst="donut">
            <a:avLst>
              <a:gd name="adj" fmla="val 3205"/>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a:p>
            <a:pPr algn="ctr"/>
            <a:endParaRPr lang="en-US">
              <a:solidFill>
                <a:schemeClr val="tx1">
                  <a:lumMod val="75000"/>
                  <a:lumOff val="25000"/>
                </a:schemeClr>
              </a:solidFill>
            </a:endParaRPr>
          </a:p>
          <a:p>
            <a:pPr algn="ctr"/>
            <a:r>
              <a:rPr lang="en-US">
                <a:solidFill>
                  <a:schemeClr val="tx1">
                    <a:lumMod val="75000"/>
                    <a:lumOff val="25000"/>
                  </a:schemeClr>
                </a:solidFill>
              </a:rPr>
              <a:t>Ordering Service</a:t>
            </a:r>
          </a:p>
        </p:txBody>
      </p:sp>
      <p:sp>
        <p:nvSpPr>
          <p:cNvPr id="39" name="Document 16"/>
          <p:cNvSpPr/>
          <p:nvPr/>
        </p:nvSpPr>
        <p:spPr>
          <a:xfrm>
            <a:off x="4535621" y="2123870"/>
            <a:ext cx="940201" cy="695008"/>
          </a:xfrm>
          <a:prstGeom prst="flowChartDocumen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tx1">
                    <a:lumMod val="75000"/>
                    <a:lumOff val="25000"/>
                  </a:schemeClr>
                </a:solidFill>
              </a:rPr>
              <a:t>Transaction</a:t>
            </a:r>
          </a:p>
          <a:p>
            <a:r>
              <a:rPr lang="en-US" sz="1200" dirty="0">
                <a:solidFill>
                  <a:schemeClr val="tx1">
                    <a:lumMod val="75000"/>
                    <a:lumOff val="25000"/>
                  </a:schemeClr>
                </a:solidFill>
              </a:rPr>
              <a:t>Reads[]</a:t>
            </a:r>
          </a:p>
          <a:p>
            <a:r>
              <a:rPr lang="en-US" sz="1200" dirty="0">
                <a:solidFill>
                  <a:schemeClr val="tx1">
                    <a:lumMod val="75000"/>
                    <a:lumOff val="25000"/>
                  </a:schemeClr>
                </a:solidFill>
              </a:rPr>
              <a:t>Writes[]</a:t>
            </a:r>
          </a:p>
        </p:txBody>
      </p:sp>
      <p:sp>
        <p:nvSpPr>
          <p:cNvPr id="40" name="TextBox 39"/>
          <p:cNvSpPr txBox="1"/>
          <p:nvPr/>
        </p:nvSpPr>
        <p:spPr>
          <a:xfrm>
            <a:off x="2425699" y="3268294"/>
            <a:ext cx="2327023" cy="769441"/>
          </a:xfrm>
          <a:prstGeom prst="rect">
            <a:avLst/>
          </a:prstGeom>
          <a:noFill/>
        </p:spPr>
        <p:txBody>
          <a:bodyPr wrap="square" rtlCol="0">
            <a:spAutoFit/>
          </a:bodyPr>
          <a:lstStyle/>
          <a:p>
            <a:r>
              <a:rPr lang="en-US" sz="1100" dirty="0"/>
              <a:t>2) Execute chaincode to simulate proposal in peer</a:t>
            </a:r>
          </a:p>
          <a:p>
            <a:pPr marL="336550" indent="-171450">
              <a:buFont typeface="Arial" charset="0"/>
              <a:buChar char="•"/>
            </a:pPr>
            <a:r>
              <a:rPr lang="en-US" sz="1100" dirty="0"/>
              <a:t>Query State DB for reads</a:t>
            </a:r>
          </a:p>
          <a:p>
            <a:pPr marL="336550" indent="-171450">
              <a:buFont typeface="Arial" charset="0"/>
              <a:buChar char="•"/>
            </a:pPr>
            <a:r>
              <a:rPr lang="en-US" sz="1100" dirty="0"/>
              <a:t>Build </a:t>
            </a:r>
            <a:r>
              <a:rPr lang="en-US" sz="1100" dirty="0" err="1"/>
              <a:t>RWSet</a:t>
            </a:r>
            <a:endParaRPr lang="en-US" sz="1100" dirty="0"/>
          </a:p>
        </p:txBody>
      </p:sp>
      <p:sp>
        <p:nvSpPr>
          <p:cNvPr id="41" name="TextBox 40"/>
          <p:cNvSpPr txBox="1"/>
          <p:nvPr/>
        </p:nvSpPr>
        <p:spPr>
          <a:xfrm rot="2441232">
            <a:off x="1818490" y="2401220"/>
            <a:ext cx="1265090" cy="261610"/>
          </a:xfrm>
          <a:prstGeom prst="rect">
            <a:avLst/>
          </a:prstGeom>
          <a:noFill/>
        </p:spPr>
        <p:txBody>
          <a:bodyPr wrap="none" rtlCol="0">
            <a:spAutoFit/>
          </a:bodyPr>
          <a:lstStyle/>
          <a:p>
            <a:r>
              <a:rPr lang="en-US" sz="1100"/>
              <a:t>1) Submit proposal</a:t>
            </a:r>
          </a:p>
        </p:txBody>
      </p:sp>
      <p:sp>
        <p:nvSpPr>
          <p:cNvPr id="42" name="Rectangle 41"/>
          <p:cNvSpPr/>
          <p:nvPr/>
        </p:nvSpPr>
        <p:spPr>
          <a:xfrm>
            <a:off x="611399" y="1462118"/>
            <a:ext cx="1376464" cy="616566"/>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rPr>
              <a:t>Application (SDK)</a:t>
            </a:r>
          </a:p>
        </p:txBody>
      </p:sp>
      <p:sp>
        <p:nvSpPr>
          <p:cNvPr id="43" name="TextBox 42"/>
          <p:cNvSpPr txBox="1"/>
          <p:nvPr/>
        </p:nvSpPr>
        <p:spPr>
          <a:xfrm rot="1170787">
            <a:off x="2874153" y="1756678"/>
            <a:ext cx="1498600" cy="430887"/>
          </a:xfrm>
          <a:prstGeom prst="rect">
            <a:avLst/>
          </a:prstGeom>
          <a:noFill/>
        </p:spPr>
        <p:txBody>
          <a:bodyPr wrap="square" rtlCol="0">
            <a:spAutoFit/>
          </a:bodyPr>
          <a:lstStyle/>
          <a:p>
            <a:r>
              <a:rPr lang="en-US" sz="1100"/>
              <a:t>4) Submit transaction (includes RWSet)</a:t>
            </a:r>
          </a:p>
        </p:txBody>
      </p:sp>
      <p:sp>
        <p:nvSpPr>
          <p:cNvPr id="44" name="Document 24"/>
          <p:cNvSpPr/>
          <p:nvPr/>
        </p:nvSpPr>
        <p:spPr>
          <a:xfrm>
            <a:off x="6833408" y="2025437"/>
            <a:ext cx="940201" cy="69500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a:solidFill>
                  <a:schemeClr val="tx1">
                    <a:lumMod val="75000"/>
                    <a:lumOff val="25000"/>
                  </a:schemeClr>
                </a:solidFill>
              </a:rPr>
              <a:t>Transaction</a:t>
            </a:r>
          </a:p>
          <a:p>
            <a:r>
              <a:rPr lang="en-US" sz="1200">
                <a:solidFill>
                  <a:schemeClr val="tx1">
                    <a:lumMod val="75000"/>
                    <a:lumOff val="25000"/>
                  </a:schemeClr>
                </a:solidFill>
              </a:rPr>
              <a:t>Reads[]</a:t>
            </a:r>
          </a:p>
          <a:p>
            <a:r>
              <a:rPr lang="en-US" sz="1200">
                <a:solidFill>
                  <a:schemeClr val="tx1">
                    <a:lumMod val="75000"/>
                    <a:lumOff val="25000"/>
                  </a:schemeClr>
                </a:solidFill>
              </a:rPr>
              <a:t>Writes[]</a:t>
            </a:r>
          </a:p>
        </p:txBody>
      </p:sp>
      <p:sp>
        <p:nvSpPr>
          <p:cNvPr id="45" name="Document 25"/>
          <p:cNvSpPr/>
          <p:nvPr/>
        </p:nvSpPr>
        <p:spPr>
          <a:xfrm>
            <a:off x="6799547" y="2078684"/>
            <a:ext cx="940201" cy="69500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a:solidFill>
                  <a:schemeClr val="tx1">
                    <a:lumMod val="75000"/>
                    <a:lumOff val="25000"/>
                  </a:schemeClr>
                </a:solidFill>
              </a:rPr>
              <a:t>Transaction</a:t>
            </a:r>
          </a:p>
          <a:p>
            <a:r>
              <a:rPr lang="en-US" sz="1200">
                <a:solidFill>
                  <a:schemeClr val="tx1">
                    <a:lumMod val="75000"/>
                    <a:lumOff val="25000"/>
                  </a:schemeClr>
                </a:solidFill>
              </a:rPr>
              <a:t>Reads[]</a:t>
            </a:r>
          </a:p>
          <a:p>
            <a:r>
              <a:rPr lang="en-US" sz="1200">
                <a:solidFill>
                  <a:schemeClr val="tx1">
                    <a:lumMod val="75000"/>
                    <a:lumOff val="25000"/>
                  </a:schemeClr>
                </a:solidFill>
              </a:rPr>
              <a:t>Writes[]</a:t>
            </a:r>
          </a:p>
        </p:txBody>
      </p:sp>
      <p:sp>
        <p:nvSpPr>
          <p:cNvPr id="46" name="Document 26"/>
          <p:cNvSpPr/>
          <p:nvPr/>
        </p:nvSpPr>
        <p:spPr>
          <a:xfrm>
            <a:off x="6736047" y="2129484"/>
            <a:ext cx="940201" cy="695008"/>
          </a:xfrm>
          <a:prstGeom prst="flowChartDocumen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tx1">
                    <a:lumMod val="75000"/>
                    <a:lumOff val="25000"/>
                  </a:schemeClr>
                </a:solidFill>
              </a:rPr>
              <a:t>Transaction</a:t>
            </a:r>
          </a:p>
          <a:p>
            <a:r>
              <a:rPr lang="en-US" sz="1200" dirty="0">
                <a:solidFill>
                  <a:schemeClr val="tx1">
                    <a:lumMod val="75000"/>
                    <a:lumOff val="25000"/>
                  </a:schemeClr>
                </a:solidFill>
              </a:rPr>
              <a:t>Reads[]</a:t>
            </a:r>
          </a:p>
          <a:p>
            <a:r>
              <a:rPr lang="en-US" sz="1200" dirty="0">
                <a:solidFill>
                  <a:schemeClr val="tx1">
                    <a:lumMod val="75000"/>
                    <a:lumOff val="25000"/>
                  </a:schemeClr>
                </a:solidFill>
              </a:rPr>
              <a:t>Writes[]</a:t>
            </a:r>
          </a:p>
        </p:txBody>
      </p:sp>
      <p:cxnSp>
        <p:nvCxnSpPr>
          <p:cNvPr id="47" name="Straight Arrow Connector 46"/>
          <p:cNvCxnSpPr>
            <a:endCxn id="36" idx="0"/>
          </p:cNvCxnSpPr>
          <p:nvPr/>
        </p:nvCxnSpPr>
        <p:spPr>
          <a:xfrm>
            <a:off x="1997744" y="2044660"/>
            <a:ext cx="1196127" cy="960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943579" y="1558606"/>
            <a:ext cx="2553942" cy="912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455489" y="3268294"/>
            <a:ext cx="3403011" cy="938719"/>
          </a:xfrm>
          <a:prstGeom prst="rect">
            <a:avLst/>
          </a:prstGeom>
          <a:solidFill>
            <a:schemeClr val="accent5">
              <a:lumMod val="40000"/>
              <a:lumOff val="60000"/>
            </a:schemeClr>
          </a:solidFill>
        </p:spPr>
        <p:txBody>
          <a:bodyPr wrap="square" rtlCol="0">
            <a:spAutoFit/>
          </a:bodyPr>
          <a:lstStyle/>
          <a:p>
            <a:r>
              <a:rPr lang="en-US" sz="1100" dirty="0"/>
              <a:t>7) Validate each transaction and commit block</a:t>
            </a:r>
          </a:p>
          <a:p>
            <a:pPr marL="336550" indent="-171450">
              <a:buFont typeface="Arial" charset="0"/>
              <a:buChar char="•"/>
            </a:pPr>
            <a:r>
              <a:rPr lang="en-US" sz="1100" dirty="0"/>
              <a:t>Validate endorsement policy (VSCC)</a:t>
            </a:r>
          </a:p>
          <a:p>
            <a:pPr marL="336550" indent="-171450">
              <a:buFont typeface="Arial" charset="0"/>
              <a:buChar char="•"/>
            </a:pPr>
            <a:r>
              <a:rPr lang="en-US" sz="1100" dirty="0"/>
              <a:t>Validate </a:t>
            </a:r>
            <a:r>
              <a:rPr lang="en-US" sz="1100" dirty="0" err="1"/>
              <a:t>ReadSet</a:t>
            </a:r>
            <a:r>
              <a:rPr lang="en-US" sz="1100" dirty="0"/>
              <a:t> versions in State DB (MVCC) </a:t>
            </a:r>
          </a:p>
          <a:p>
            <a:pPr marL="336550" indent="-171450">
              <a:buFont typeface="Arial" charset="0"/>
              <a:buChar char="•"/>
            </a:pPr>
            <a:r>
              <a:rPr lang="en-US" sz="1100" dirty="0"/>
              <a:t>Commit block to </a:t>
            </a:r>
            <a:r>
              <a:rPr lang="en-US" sz="1100" dirty="0" err="1"/>
              <a:t>blockchain</a:t>
            </a:r>
            <a:endParaRPr lang="en-US" sz="1100" dirty="0"/>
          </a:p>
          <a:p>
            <a:pPr marL="336550" indent="-171450">
              <a:buFont typeface="Arial" charset="0"/>
              <a:buChar char="•"/>
            </a:pPr>
            <a:r>
              <a:rPr lang="en-US" sz="1100" dirty="0"/>
              <a:t>Commit valid trans to State DB</a:t>
            </a:r>
          </a:p>
        </p:txBody>
      </p:sp>
      <p:cxnSp>
        <p:nvCxnSpPr>
          <p:cNvPr id="50" name="Straight Arrow Connector 49"/>
          <p:cNvCxnSpPr>
            <a:stCxn id="46" idx="3"/>
            <a:endCxn id="37" idx="0"/>
          </p:cNvCxnSpPr>
          <p:nvPr/>
        </p:nvCxnSpPr>
        <p:spPr>
          <a:xfrm>
            <a:off x="7676248" y="2476988"/>
            <a:ext cx="1480745" cy="4849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5470728" y="2773692"/>
            <a:ext cx="1339046" cy="769441"/>
          </a:xfrm>
          <a:prstGeom prst="rect">
            <a:avLst/>
          </a:prstGeom>
          <a:noFill/>
        </p:spPr>
        <p:txBody>
          <a:bodyPr wrap="square" rtlCol="0">
            <a:spAutoFit/>
          </a:bodyPr>
          <a:lstStyle/>
          <a:p>
            <a:r>
              <a:rPr lang="en-US" sz="1100"/>
              <a:t>5) Ordering service creates batch (block) of transactions </a:t>
            </a:r>
          </a:p>
        </p:txBody>
      </p:sp>
      <p:cxnSp>
        <p:nvCxnSpPr>
          <p:cNvPr id="52" name="Straight Connector 51"/>
          <p:cNvCxnSpPr/>
          <p:nvPr/>
        </p:nvCxnSpPr>
        <p:spPr>
          <a:xfrm flipH="1">
            <a:off x="3177678" y="4012885"/>
            <a:ext cx="29271" cy="381630"/>
          </a:xfrm>
          <a:prstGeom prst="line">
            <a:avLst/>
          </a:prstGeom>
        </p:spPr>
        <p:style>
          <a:lnRef idx="2">
            <a:schemeClr val="accent1"/>
          </a:lnRef>
          <a:fillRef idx="0">
            <a:schemeClr val="accent1"/>
          </a:fillRef>
          <a:effectRef idx="1">
            <a:schemeClr val="accent1"/>
          </a:effectRef>
          <a:fontRef idx="minor">
            <a:schemeClr val="tx1"/>
          </a:fontRef>
        </p:style>
      </p:cxnSp>
      <p:sp>
        <p:nvSpPr>
          <p:cNvPr id="53" name="Slide Number Placeholder 5"/>
          <p:cNvSpPr>
            <a:spLocks noGrp="1"/>
          </p:cNvSpPr>
          <p:nvPr>
            <p:ph type="sldNum" sz="quarter" idx="12"/>
          </p:nvPr>
        </p:nvSpPr>
        <p:spPr>
          <a:xfrm>
            <a:off x="8610600" y="6356350"/>
            <a:ext cx="2743200" cy="365125"/>
          </a:xfrm>
        </p:spPr>
        <p:txBody>
          <a:bodyPr/>
          <a:lstStyle/>
          <a:p>
            <a:fld id="{1B9F358A-272D-6E40-8773-84BD8EF30252}" type="slidenum">
              <a:rPr lang="uk-UA"/>
              <a:t>14</a:t>
            </a:fld>
            <a:endParaRPr lang="uk-UA"/>
          </a:p>
        </p:txBody>
      </p:sp>
      <p:cxnSp>
        <p:nvCxnSpPr>
          <p:cNvPr id="54" name="Straight Arrow Connector 53"/>
          <p:cNvCxnSpPr/>
          <p:nvPr/>
        </p:nvCxnSpPr>
        <p:spPr>
          <a:xfrm flipH="1" flipV="1">
            <a:off x="2057931" y="1924915"/>
            <a:ext cx="1354840" cy="1080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rot="2294605">
            <a:off x="2261956" y="2375625"/>
            <a:ext cx="1874442" cy="430887"/>
          </a:xfrm>
          <a:prstGeom prst="rect">
            <a:avLst/>
          </a:prstGeom>
          <a:noFill/>
        </p:spPr>
        <p:txBody>
          <a:bodyPr wrap="square" rtlCol="0">
            <a:spAutoFit/>
          </a:bodyPr>
          <a:lstStyle/>
          <a:p>
            <a:r>
              <a:rPr lang="en-US" sz="1100"/>
              <a:t>3) Send proposal response back (includes RWSet)</a:t>
            </a:r>
          </a:p>
        </p:txBody>
      </p:sp>
      <p:cxnSp>
        <p:nvCxnSpPr>
          <p:cNvPr id="56" name="Straight Connector 55"/>
          <p:cNvCxnSpPr>
            <a:stCxn id="49" idx="2"/>
          </p:cNvCxnSpPr>
          <p:nvPr/>
        </p:nvCxnSpPr>
        <p:spPr>
          <a:xfrm flipH="1">
            <a:off x="8883471" y="4207013"/>
            <a:ext cx="273524" cy="228523"/>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rot="1372916">
            <a:off x="7904560" y="2282743"/>
            <a:ext cx="1609965" cy="600164"/>
          </a:xfrm>
          <a:prstGeom prst="rect">
            <a:avLst/>
          </a:prstGeom>
          <a:noFill/>
        </p:spPr>
        <p:txBody>
          <a:bodyPr wrap="square" rtlCol="0">
            <a:spAutoFit/>
          </a:bodyPr>
          <a:lstStyle/>
          <a:p>
            <a:r>
              <a:rPr lang="en-US" sz="1100"/>
              <a:t>6) Receive batch (block) of transactions from Ordering Service</a:t>
            </a:r>
          </a:p>
        </p:txBody>
      </p:sp>
    </p:spTree>
    <p:extLst>
      <p:ext uri="{BB962C8B-B14F-4D97-AF65-F5344CB8AC3E}">
        <p14:creationId xmlns:p14="http://schemas.microsoft.com/office/powerpoint/2010/main" val="3310269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17824" y="474071"/>
            <a:ext cx="9144000" cy="731520"/>
          </a:xfrm>
        </p:spPr>
        <p:txBody>
          <a:bodyPr>
            <a:normAutofit/>
          </a:bodyPr>
          <a:lstStyle/>
          <a:p>
            <a:pPr algn="l"/>
            <a:r>
              <a:rPr lang="en-US" sz="2800" b="1" dirty="0" smtClean="0">
                <a:solidFill>
                  <a:schemeClr val="accent5">
                    <a:lumMod val="50000"/>
                  </a:schemeClr>
                </a:solidFill>
                <a:latin typeface="+mn-lt"/>
              </a:rPr>
              <a:t>Ledger</a:t>
            </a:r>
            <a:endParaRPr lang="en-US" sz="2800" b="1" dirty="0">
              <a:solidFill>
                <a:schemeClr val="accent5">
                  <a:lumMod val="50000"/>
                </a:schemeClr>
              </a:solidFill>
              <a:latin typeface="+mn-lt"/>
            </a:endParaRPr>
          </a:p>
        </p:txBody>
      </p:sp>
      <p:sp>
        <p:nvSpPr>
          <p:cNvPr id="5" name="Subtitle 4"/>
          <p:cNvSpPr>
            <a:spLocks noGrp="1"/>
          </p:cNvSpPr>
          <p:nvPr>
            <p:ph type="subTitle" idx="1"/>
          </p:nvPr>
        </p:nvSpPr>
        <p:spPr>
          <a:xfrm>
            <a:off x="244353" y="1245181"/>
            <a:ext cx="4899620" cy="4597506"/>
          </a:xfrm>
        </p:spPr>
        <p:txBody>
          <a:bodyPr>
            <a:noAutofit/>
          </a:bodyPr>
          <a:lstStyle/>
          <a:p>
            <a:pPr marL="342900" indent="-342900" algn="l">
              <a:lnSpc>
                <a:spcPct val="150000"/>
              </a:lnSpc>
              <a:buFont typeface="Arial" panose="020B0604020202020204" pitchFamily="34" charset="0"/>
              <a:buChar char="•"/>
            </a:pPr>
            <a:r>
              <a:rPr lang="en-US" sz="1600" dirty="0" smtClean="0"/>
              <a:t>In Hyperledger fabric </a:t>
            </a:r>
            <a:r>
              <a:rPr lang="en-US" sz="1600" dirty="0"/>
              <a:t>State database options include LevelDB and </a:t>
            </a:r>
            <a:r>
              <a:rPr lang="en-US" sz="1600" dirty="0" smtClean="0"/>
              <a:t>Couch DB.</a:t>
            </a:r>
          </a:p>
          <a:p>
            <a:pPr marL="285750" indent="-285750" algn="l">
              <a:lnSpc>
                <a:spcPct val="150000"/>
              </a:lnSpc>
              <a:buFont typeface="Arial" panose="020B0604020202020204" pitchFamily="34" charset="0"/>
              <a:buChar char="•"/>
            </a:pPr>
            <a:r>
              <a:rPr lang="en-US" sz="1600" dirty="0" smtClean="0"/>
              <a:t> </a:t>
            </a:r>
            <a:r>
              <a:rPr lang="en-US" sz="1600" dirty="0"/>
              <a:t>LevelDB</a:t>
            </a:r>
            <a:r>
              <a:rPr lang="en-US" sz="1600" dirty="0" smtClean="0"/>
              <a:t> </a:t>
            </a:r>
            <a:r>
              <a:rPr lang="en-US" sz="1600" dirty="0"/>
              <a:t>is the default state database embedded in the peer process and stores chaincode data as key-value pairs. </a:t>
            </a:r>
            <a:endParaRPr lang="en-US" sz="1600" dirty="0" smtClean="0"/>
          </a:p>
          <a:p>
            <a:pPr marL="285750" indent="-285750" algn="l">
              <a:lnSpc>
                <a:spcPct val="150000"/>
              </a:lnSpc>
              <a:buFont typeface="Arial" panose="020B0604020202020204" pitchFamily="34" charset="0"/>
              <a:buChar char="•"/>
            </a:pPr>
            <a:r>
              <a:rPr lang="en-US" sz="1600" dirty="0" smtClean="0"/>
              <a:t>CouchDB </a:t>
            </a:r>
            <a:r>
              <a:rPr lang="en-US" sz="1600" dirty="0"/>
              <a:t>can store any binary data that is modeled in chaincode </a:t>
            </a:r>
            <a:r>
              <a:rPr lang="en-US" sz="1600" dirty="0" smtClean="0"/>
              <a:t>.But </a:t>
            </a:r>
            <a:r>
              <a:rPr lang="en-US" sz="1600" dirty="0"/>
              <a:t>as a JSON document store, CouchDB additionally enables rich query against the chaincode data, when chaincode values (e.g. assets) are modeled as JSON data</a:t>
            </a:r>
            <a:r>
              <a:rPr lang="en-US" sz="1600" dirty="0" smtClean="0"/>
              <a:t>.</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3" name="Picture 2"/>
          <p:cNvPicPr>
            <a:picLocks noChangeAspect="1"/>
          </p:cNvPicPr>
          <p:nvPr/>
        </p:nvPicPr>
        <p:blipFill>
          <a:blip r:embed="rId4"/>
          <a:stretch>
            <a:fillRect/>
          </a:stretch>
        </p:blipFill>
        <p:spPr>
          <a:xfrm>
            <a:off x="5143973" y="1535664"/>
            <a:ext cx="7048027" cy="4486275"/>
          </a:xfrm>
          <a:prstGeom prst="rect">
            <a:avLst/>
          </a:prstGeom>
        </p:spPr>
      </p:pic>
    </p:spTree>
    <p:extLst>
      <p:ext uri="{BB962C8B-B14F-4D97-AF65-F5344CB8AC3E}">
        <p14:creationId xmlns:p14="http://schemas.microsoft.com/office/powerpoint/2010/main" val="1647551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3504" y="866206"/>
            <a:ext cx="9144000" cy="731520"/>
          </a:xfrm>
        </p:spPr>
        <p:txBody>
          <a:bodyPr>
            <a:normAutofit/>
          </a:bodyPr>
          <a:lstStyle/>
          <a:p>
            <a:pPr algn="l"/>
            <a:r>
              <a:rPr lang="en-US" sz="2800" b="1" dirty="0">
                <a:solidFill>
                  <a:schemeClr val="accent5">
                    <a:lumMod val="50000"/>
                  </a:schemeClr>
                </a:solidFill>
                <a:latin typeface="+mn-lt"/>
              </a:rPr>
              <a:t>Bootstrapping a Network</a:t>
            </a:r>
          </a:p>
        </p:txBody>
      </p:sp>
      <p:sp>
        <p:nvSpPr>
          <p:cNvPr id="5" name="Subtitle 4"/>
          <p:cNvSpPr>
            <a:spLocks noGrp="1"/>
          </p:cNvSpPr>
          <p:nvPr>
            <p:ph type="subTitle" idx="1"/>
          </p:nvPr>
        </p:nvSpPr>
        <p:spPr>
          <a:xfrm>
            <a:off x="557859" y="1937689"/>
            <a:ext cx="11189313" cy="4597506"/>
          </a:xfrm>
        </p:spPr>
        <p:txBody>
          <a:bodyPr>
            <a:noAutofit/>
          </a:bodyPr>
          <a:lstStyle/>
          <a:p>
            <a:pPr marL="342900" indent="-342900" algn="l">
              <a:lnSpc>
                <a:spcPct val="150000"/>
              </a:lnSpc>
              <a:buFont typeface="Arial" panose="020B0604020202020204" pitchFamily="34" charset="0"/>
              <a:buChar char="•"/>
            </a:pPr>
            <a:r>
              <a:rPr lang="en-US" sz="1600" dirty="0"/>
              <a:t>Decide on members (MSPs) controlling the ordering </a:t>
            </a:r>
            <a:r>
              <a:rPr lang="en-US" sz="1600" dirty="0" smtClean="0"/>
              <a:t>service</a:t>
            </a:r>
          </a:p>
          <a:p>
            <a:pPr lvl="1" algn="l">
              <a:lnSpc>
                <a:spcPct val="150000"/>
              </a:lnSpc>
            </a:pPr>
            <a:r>
              <a:rPr lang="en-US" sz="1600" dirty="0" smtClean="0"/>
              <a:t> </a:t>
            </a:r>
            <a:r>
              <a:rPr lang="en-US" sz="1600" dirty="0"/>
              <a:t>– Set up MSP configuration for each member (root certs, signing certs, key, admins</a:t>
            </a:r>
            <a:r>
              <a:rPr lang="en-US" sz="1600" dirty="0" smtClean="0"/>
              <a:t>)</a:t>
            </a:r>
          </a:p>
          <a:p>
            <a:pPr lvl="1" algn="l">
              <a:lnSpc>
                <a:spcPct val="150000"/>
              </a:lnSpc>
            </a:pPr>
            <a:r>
              <a:rPr lang="en-US" sz="1600" dirty="0" smtClean="0"/>
              <a:t> </a:t>
            </a:r>
            <a:r>
              <a:rPr lang="en-US" sz="1600" dirty="0"/>
              <a:t>– Set up policies governing the network (who has privilege to modify </a:t>
            </a:r>
            <a:r>
              <a:rPr lang="en-US" sz="1600" dirty="0" err="1"/>
              <a:t>config</a:t>
            </a:r>
            <a:r>
              <a:rPr lang="en-US" sz="1600" dirty="0"/>
              <a:t> and create channels</a:t>
            </a:r>
            <a:r>
              <a:rPr lang="en-US" sz="1600" dirty="0" smtClean="0"/>
              <a:t>)</a:t>
            </a:r>
          </a:p>
          <a:p>
            <a:pPr lvl="1" algn="l">
              <a:lnSpc>
                <a:spcPct val="150000"/>
              </a:lnSpc>
            </a:pPr>
            <a:r>
              <a:rPr lang="en-US" sz="1600" dirty="0" smtClean="0"/>
              <a:t> </a:t>
            </a:r>
            <a:r>
              <a:rPr lang="en-US" sz="1600" dirty="0"/>
              <a:t>– Start up </a:t>
            </a:r>
            <a:r>
              <a:rPr lang="en-US" sz="1600" dirty="0" err="1"/>
              <a:t>orderers</a:t>
            </a:r>
            <a:r>
              <a:rPr lang="en-US" sz="1600" dirty="0"/>
              <a:t> with the </a:t>
            </a:r>
            <a:r>
              <a:rPr lang="en-US" sz="1600" dirty="0" smtClean="0"/>
              <a:t>configuration</a:t>
            </a:r>
          </a:p>
          <a:p>
            <a:pPr marL="342900" indent="-342900" algn="l">
              <a:lnSpc>
                <a:spcPct val="150000"/>
              </a:lnSpc>
              <a:buFont typeface="Arial" panose="020B0604020202020204" pitchFamily="34" charset="0"/>
              <a:buChar char="•"/>
            </a:pPr>
            <a:r>
              <a:rPr lang="en-US" sz="1600" dirty="0" smtClean="0"/>
              <a:t> Each </a:t>
            </a:r>
            <a:r>
              <a:rPr lang="en-US" sz="1600" dirty="0"/>
              <a:t>member decides on the number of peers to participate – For each peer, issue peer identity (local MSP configuration) and start it up</a:t>
            </a:r>
          </a:p>
          <a:p>
            <a:pPr marL="342900" indent="-342900" algn="l">
              <a:lnSpc>
                <a:spcPct val="150000"/>
              </a:lnSpc>
              <a:buFont typeface="Arial" panose="020B0604020202020204" pitchFamily="34" charset="0"/>
              <a:buChar char="•"/>
            </a:pPr>
            <a:r>
              <a:rPr lang="en-US" sz="1600" dirty="0" smtClean="0"/>
              <a:t> </a:t>
            </a:r>
            <a:r>
              <a:rPr lang="en-US" sz="1600" dirty="0"/>
              <a:t>At this point, we have a network of peers and </a:t>
            </a:r>
            <a:r>
              <a:rPr lang="en-US" sz="1600" dirty="0" err="1"/>
              <a:t>orderers</a:t>
            </a:r>
            <a:r>
              <a:rPr lang="en-US" sz="1600" dirty="0"/>
              <a:t> – Peers are not yet connected to </a:t>
            </a:r>
            <a:r>
              <a:rPr lang="en-US" sz="1600" dirty="0" err="1"/>
              <a:t>orderers</a:t>
            </a:r>
            <a:r>
              <a:rPr lang="en-US" sz="1600" dirty="0"/>
              <a:t> nor to each other</a:t>
            </a:r>
            <a:endParaRPr lang="en-US" sz="1600" dirty="0" smtClean="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Tree>
    <p:extLst>
      <p:ext uri="{BB962C8B-B14F-4D97-AF65-F5344CB8AC3E}">
        <p14:creationId xmlns:p14="http://schemas.microsoft.com/office/powerpoint/2010/main" val="3482201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7859" y="873586"/>
            <a:ext cx="9144000" cy="731520"/>
          </a:xfrm>
        </p:spPr>
        <p:txBody>
          <a:bodyPr>
            <a:normAutofit/>
          </a:bodyPr>
          <a:lstStyle/>
          <a:p>
            <a:pPr algn="l"/>
            <a:r>
              <a:rPr lang="en-US" sz="2800" b="1" dirty="0">
                <a:solidFill>
                  <a:schemeClr val="accent5">
                    <a:lumMod val="50000"/>
                  </a:schemeClr>
                </a:solidFill>
                <a:latin typeface="+mn-lt"/>
              </a:rPr>
              <a:t>Setting up Channels, Policies, and </a:t>
            </a:r>
            <a:r>
              <a:rPr lang="en-US" sz="2800" b="1" dirty="0" err="1">
                <a:solidFill>
                  <a:schemeClr val="accent5">
                    <a:lumMod val="50000"/>
                  </a:schemeClr>
                </a:solidFill>
                <a:latin typeface="+mn-lt"/>
              </a:rPr>
              <a:t>Chaincodes</a:t>
            </a:r>
            <a:endParaRPr lang="en-US" sz="2800" b="1" dirty="0">
              <a:solidFill>
                <a:schemeClr val="accent5">
                  <a:lumMod val="50000"/>
                </a:schemeClr>
              </a:solidFill>
              <a:latin typeface="+mn-lt"/>
            </a:endParaRPr>
          </a:p>
        </p:txBody>
      </p:sp>
      <p:sp>
        <p:nvSpPr>
          <p:cNvPr id="5" name="Subtitle 4"/>
          <p:cNvSpPr>
            <a:spLocks noGrp="1"/>
          </p:cNvSpPr>
          <p:nvPr>
            <p:ph type="subTitle" idx="1"/>
          </p:nvPr>
        </p:nvSpPr>
        <p:spPr>
          <a:xfrm>
            <a:off x="557859" y="1937689"/>
            <a:ext cx="11189313" cy="4783786"/>
          </a:xfrm>
        </p:spPr>
        <p:txBody>
          <a:bodyPr>
            <a:noAutofit/>
          </a:bodyPr>
          <a:lstStyle/>
          <a:p>
            <a:pPr algn="l">
              <a:lnSpc>
                <a:spcPct val="150000"/>
              </a:lnSpc>
            </a:pPr>
            <a:r>
              <a:rPr lang="en-US" sz="1600" dirty="0"/>
              <a:t>• Depending on the business network, 1 or more channels may be required </a:t>
            </a:r>
            <a:endParaRPr lang="en-US" sz="1600" dirty="0" smtClean="0"/>
          </a:p>
          <a:p>
            <a:pPr algn="l">
              <a:lnSpc>
                <a:spcPct val="150000"/>
              </a:lnSpc>
            </a:pPr>
            <a:r>
              <a:rPr lang="en-US" sz="1600" dirty="0" smtClean="0"/>
              <a:t>• </a:t>
            </a:r>
            <a:r>
              <a:rPr lang="en-US" sz="1600" dirty="0"/>
              <a:t>To create a channel, send a configuration transaction to the ordering service specifying members of the channel, ACL policies, anchor peers – The configuration becomes part of the genesis block of the channel – Then notify members to join the channel (a peer may join multiple channels</a:t>
            </a:r>
            <a:r>
              <a:rPr lang="en-US" sz="1600" dirty="0" smtClean="0"/>
              <a:t>)</a:t>
            </a:r>
          </a:p>
          <a:p>
            <a:pPr algn="l">
              <a:lnSpc>
                <a:spcPct val="150000"/>
              </a:lnSpc>
            </a:pPr>
            <a:r>
              <a:rPr lang="en-US" sz="1600" dirty="0" smtClean="0"/>
              <a:t> </a:t>
            </a:r>
            <a:r>
              <a:rPr lang="en-US" sz="1600" dirty="0"/>
              <a:t>• Deploy </a:t>
            </a:r>
            <a:r>
              <a:rPr lang="en-US" sz="1600" dirty="0" err="1"/>
              <a:t>chaincodes</a:t>
            </a:r>
            <a:r>
              <a:rPr lang="en-US" sz="1600" dirty="0"/>
              <a:t> on the channel with appropriate endorsement policy</a:t>
            </a:r>
          </a:p>
          <a:p>
            <a:pPr algn="l">
              <a:lnSpc>
                <a:spcPct val="150000"/>
              </a:lnSpc>
            </a:pPr>
            <a:r>
              <a:rPr lang="en-US" sz="1600" dirty="0"/>
              <a:t>• Now the network is ready for transacting</a:t>
            </a:r>
            <a:endParaRPr lang="en-US" sz="1600" dirty="0" smtClean="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Tree>
    <p:extLst>
      <p:ext uri="{BB962C8B-B14F-4D97-AF65-F5344CB8AC3E}">
        <p14:creationId xmlns:p14="http://schemas.microsoft.com/office/powerpoint/2010/main" val="2872869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7859" y="873586"/>
            <a:ext cx="9144000" cy="731520"/>
          </a:xfrm>
        </p:spPr>
        <p:txBody>
          <a:bodyPr>
            <a:normAutofit/>
          </a:bodyPr>
          <a:lstStyle/>
          <a:p>
            <a:pPr algn="l"/>
            <a:r>
              <a:rPr lang="en-US" sz="2800" b="1" dirty="0">
                <a:solidFill>
                  <a:schemeClr val="accent5">
                    <a:lumMod val="50000"/>
                  </a:schemeClr>
                </a:solidFill>
                <a:latin typeface="+mn-lt"/>
              </a:rPr>
              <a:t>Consensus Redefined</a:t>
            </a:r>
          </a:p>
        </p:txBody>
      </p:sp>
      <p:sp>
        <p:nvSpPr>
          <p:cNvPr id="5" name="Subtitle 4"/>
          <p:cNvSpPr>
            <a:spLocks noGrp="1"/>
          </p:cNvSpPr>
          <p:nvPr>
            <p:ph type="subTitle" idx="1"/>
          </p:nvPr>
        </p:nvSpPr>
        <p:spPr>
          <a:xfrm>
            <a:off x="557859" y="1937689"/>
            <a:ext cx="11189313" cy="4783786"/>
          </a:xfrm>
        </p:spPr>
        <p:txBody>
          <a:bodyPr>
            <a:noAutofit/>
          </a:bodyPr>
          <a:lstStyle/>
          <a:p>
            <a:pPr algn="l">
              <a:lnSpc>
                <a:spcPct val="150000"/>
              </a:lnSpc>
            </a:pPr>
            <a:r>
              <a:rPr lang="en-US" sz="1600" dirty="0"/>
              <a:t>• Consensus = Transaction Endorsement + Ordering + Validation </a:t>
            </a:r>
            <a:endParaRPr lang="en-US" sz="1600" dirty="0" smtClean="0"/>
          </a:p>
          <a:p>
            <a:pPr algn="l">
              <a:lnSpc>
                <a:spcPct val="150000"/>
              </a:lnSpc>
            </a:pPr>
            <a:r>
              <a:rPr lang="en-US" sz="1600" dirty="0" smtClean="0"/>
              <a:t>• </a:t>
            </a:r>
            <a:r>
              <a:rPr lang="en-US" sz="1600" dirty="0"/>
              <a:t>Endorsement: Each stakeholder decides whether to accept or reject a </a:t>
            </a:r>
            <a:r>
              <a:rPr lang="en-US" sz="1600" dirty="0" smtClean="0"/>
              <a:t>transaction</a:t>
            </a:r>
          </a:p>
          <a:p>
            <a:pPr algn="l">
              <a:lnSpc>
                <a:spcPct val="150000"/>
              </a:lnSpc>
            </a:pPr>
            <a:r>
              <a:rPr lang="en-US" sz="1600" dirty="0" smtClean="0"/>
              <a:t> </a:t>
            </a:r>
            <a:r>
              <a:rPr lang="en-US" sz="1600" dirty="0"/>
              <a:t>• Ordering: Sort all transactions within a period into a block to be committed in that </a:t>
            </a:r>
            <a:r>
              <a:rPr lang="en-US" sz="1600" dirty="0" smtClean="0"/>
              <a:t>order</a:t>
            </a:r>
          </a:p>
          <a:p>
            <a:pPr algn="l">
              <a:lnSpc>
                <a:spcPct val="150000"/>
              </a:lnSpc>
            </a:pPr>
            <a:r>
              <a:rPr lang="en-US" sz="1600" dirty="0" smtClean="0"/>
              <a:t> </a:t>
            </a:r>
            <a:r>
              <a:rPr lang="en-US" sz="1600" dirty="0"/>
              <a:t>• Validation: Verify transaction endorsement satisfied the policy and transaction transformation is valid according to </a:t>
            </a:r>
            <a:r>
              <a:rPr lang="en-US" sz="1600" dirty="0" err="1"/>
              <a:t>multiversion</a:t>
            </a:r>
            <a:r>
              <a:rPr lang="en-US" sz="1600" dirty="0"/>
              <a:t> </a:t>
            </a:r>
            <a:r>
              <a:rPr lang="en-US" sz="1600" dirty="0" smtClean="0"/>
              <a:t>  concurrency </a:t>
            </a:r>
            <a:r>
              <a:rPr lang="en-US" sz="1600" dirty="0"/>
              <a:t>control (MVCC</a:t>
            </a:r>
            <a:endParaRPr lang="en-US" sz="1600" dirty="0" smtClean="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Tree>
    <p:extLst>
      <p:ext uri="{BB962C8B-B14F-4D97-AF65-F5344CB8AC3E}">
        <p14:creationId xmlns:p14="http://schemas.microsoft.com/office/powerpoint/2010/main" val="1331097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Two-Member Network</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223" y="1485363"/>
            <a:ext cx="8869680" cy="4952287"/>
          </a:xfrm>
          <a:prstGeom prst="rect">
            <a:avLst/>
          </a:prstGeom>
        </p:spPr>
      </p:pic>
    </p:spTree>
    <p:extLst>
      <p:ext uri="{BB962C8B-B14F-4D97-AF65-F5344CB8AC3E}">
        <p14:creationId xmlns:p14="http://schemas.microsoft.com/office/powerpoint/2010/main" val="2962362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500682" y="283515"/>
            <a:ext cx="9144000" cy="731520"/>
          </a:xfrm>
        </p:spPr>
        <p:txBody>
          <a:bodyPr>
            <a:normAutofit/>
          </a:bodyPr>
          <a:lstStyle/>
          <a:p>
            <a:pPr algn="l"/>
            <a:r>
              <a:rPr lang="en-US" sz="3200" b="1" dirty="0" smtClean="0">
                <a:solidFill>
                  <a:schemeClr val="accent5">
                    <a:lumMod val="50000"/>
                  </a:schemeClr>
                </a:solidFill>
                <a:latin typeface="+mn-lt"/>
              </a:rPr>
              <a:t>  Hyperledger                       Frameworks</a:t>
            </a:r>
            <a:endParaRPr lang="en-US" sz="3200" b="1" dirty="0">
              <a:solidFill>
                <a:schemeClr val="accent5">
                  <a:lumMod val="50000"/>
                </a:schemeClr>
              </a:solidFill>
              <a:latin typeface="+mn-lt"/>
            </a:endParaRPr>
          </a:p>
        </p:txBody>
      </p:sp>
      <p:pic>
        <p:nvPicPr>
          <p:cNvPr id="6" name="Picture 9" descr="ridge4.png"/>
          <p:cNvPicPr>
            <a:picLocks noChangeAspect="1"/>
          </p:cNvPicPr>
          <p:nvPr/>
        </p:nvPicPr>
        <p:blipFill>
          <a:blip r:embed="rId3"/>
          <a:srcRect/>
          <a:stretch>
            <a:fillRect/>
          </a:stretch>
        </p:blipFill>
        <p:spPr bwMode="ltGray">
          <a:xfrm>
            <a:off x="1588" y="-56448"/>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4"/>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1026" name="Picture 2" descr="https://www.hyperledger.org/wp-content/uploads/2018/06/Hyperledger_Composer_Logo_Whi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37432" y="3582952"/>
            <a:ext cx="1411179" cy="373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hyperledger.org/wp-content/uploads/2018/06/Hyperledger_Caliper_Logo_Whi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89520" y="3613234"/>
            <a:ext cx="1301291" cy="3758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hyperledger.org/wp-content/uploads/2018/04/Hyperledger_Cello_Logo_Whi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37039" y="4188738"/>
            <a:ext cx="1411572" cy="4019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hyperledger.org/wp-content/uploads/2018/04/Hyperledger_Composer_Logo_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89520" y="4245637"/>
            <a:ext cx="1585034" cy="3717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hyperledger.org/wp-content/uploads/2018/03/Hyperledger_Explorer_Logo_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23586" y="4801202"/>
            <a:ext cx="1425025" cy="411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hyperledger.org/wp-content/uploads/2018/03/Hyperledger_Fabric_Logo_Wh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4543" y="4391479"/>
            <a:ext cx="3275309" cy="9157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yperledger Indy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90197" y="4814241"/>
            <a:ext cx="1376770" cy="3854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yperledger Iroha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23390" y="5390587"/>
            <a:ext cx="1411179" cy="4209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hyperledger.org/wp-content/uploads/2018/03/Hyperledger_Quilt_Logo_WhiteTransparent.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39573" y="5428139"/>
            <a:ext cx="1201184" cy="3458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hyperledger.org/wp-content/uploads/2018/01/Hyperledger_Sawtooth_Logo_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13176" y="6039943"/>
            <a:ext cx="1437555" cy="31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759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N-Member Network with </a:t>
            </a:r>
            <a:r>
              <a:rPr lang="en-US" sz="2800" b="1" dirty="0" smtClean="0">
                <a:solidFill>
                  <a:schemeClr val="accent5">
                    <a:lumMod val="50000"/>
                  </a:schemeClr>
                </a:solidFill>
                <a:latin typeface="+mn-lt"/>
              </a:rPr>
              <a:t>Multichannel</a:t>
            </a:r>
            <a:endParaRPr lang="en-US" sz="2800" b="1" dirty="0">
              <a:solidFill>
                <a:schemeClr val="accent5">
                  <a:lumMod val="50000"/>
                </a:schemeClr>
              </a:solidFill>
              <a:latin typeface="+mn-lt"/>
            </a:endParaRP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925" y="1413272"/>
            <a:ext cx="8496300" cy="5019675"/>
          </a:xfrm>
          <a:prstGeom prst="rect">
            <a:avLst/>
          </a:prstGeom>
        </p:spPr>
      </p:pic>
    </p:spTree>
    <p:extLst>
      <p:ext uri="{BB962C8B-B14F-4D97-AF65-F5344CB8AC3E}">
        <p14:creationId xmlns:p14="http://schemas.microsoft.com/office/powerpoint/2010/main" val="2828529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7313765" y="1633943"/>
            <a:ext cx="4039123" cy="700427"/>
          </a:xfrm>
          <a:prstGeom prst="rect">
            <a:avLst/>
          </a:prstGeom>
          <a:solidFill>
            <a:schemeClr val="accent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521679" y="259618"/>
            <a:ext cx="10515600" cy="483683"/>
          </a:xfrm>
        </p:spPr>
        <p:txBody>
          <a:bodyPr>
            <a:noAutofit/>
          </a:bodyPr>
          <a:lstStyle/>
          <a:p>
            <a:r>
              <a:rPr lang="en-US" sz="3600" dirty="0">
                <a:solidFill>
                  <a:schemeClr val="tx2"/>
                </a:solidFill>
              </a:rPr>
              <a:t>Scenario: Channels for bilateral trades</a:t>
            </a:r>
          </a:p>
        </p:txBody>
      </p:sp>
      <p:sp>
        <p:nvSpPr>
          <p:cNvPr id="6" name="Rectangle 5"/>
          <p:cNvSpPr/>
          <p:nvPr/>
        </p:nvSpPr>
        <p:spPr>
          <a:xfrm>
            <a:off x="3084033" y="5074119"/>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3084034" y="4585787"/>
            <a:ext cx="363724" cy="33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084034" y="4078656"/>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0" name="Straight Connector 9"/>
          <p:cNvCxnSpPr>
            <a:stCxn id="8" idx="2"/>
            <a:endCxn id="7" idx="0"/>
          </p:cNvCxnSpPr>
          <p:nvPr/>
        </p:nvCxnSpPr>
        <p:spPr>
          <a:xfrm>
            <a:off x="3265896"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7" idx="2"/>
            <a:endCxn id="6" idx="0"/>
          </p:cNvCxnSpPr>
          <p:nvPr/>
        </p:nvCxnSpPr>
        <p:spPr>
          <a:xfrm flipH="1">
            <a:off x="3265896" y="4922715"/>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697484" y="3718772"/>
            <a:ext cx="1740848" cy="257235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Rectangle 40"/>
          <p:cNvSpPr/>
          <p:nvPr/>
        </p:nvSpPr>
        <p:spPr>
          <a:xfrm>
            <a:off x="3742758" y="5074119"/>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p:cNvSpPr/>
          <p:nvPr/>
        </p:nvSpPr>
        <p:spPr>
          <a:xfrm>
            <a:off x="3742759" y="4585787"/>
            <a:ext cx="363724" cy="336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Rectangle 42"/>
          <p:cNvSpPr/>
          <p:nvPr/>
        </p:nvSpPr>
        <p:spPr>
          <a:xfrm>
            <a:off x="3742759" y="4078656"/>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Connector 43"/>
          <p:cNvCxnSpPr/>
          <p:nvPr/>
        </p:nvCxnSpPr>
        <p:spPr>
          <a:xfrm>
            <a:off x="3924621"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45" idx="0"/>
          </p:cNvCxnSpPr>
          <p:nvPr/>
        </p:nvCxnSpPr>
        <p:spPr>
          <a:xfrm flipH="1">
            <a:off x="3924621" y="4922715"/>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3742757" y="5581249"/>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7" name="Straight Connector 46"/>
          <p:cNvCxnSpPr>
            <a:stCxn id="41" idx="2"/>
            <a:endCxn id="46" idx="0"/>
          </p:cNvCxnSpPr>
          <p:nvPr/>
        </p:nvCxnSpPr>
        <p:spPr>
          <a:xfrm flipH="1">
            <a:off x="3924620" y="5411048"/>
            <a:ext cx="1" cy="17020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5859609" y="4585787"/>
            <a:ext cx="363724" cy="3369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50"/>
          <p:cNvSpPr/>
          <p:nvPr/>
        </p:nvSpPr>
        <p:spPr>
          <a:xfrm>
            <a:off x="5859609" y="4078656"/>
            <a:ext cx="363724" cy="3369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2" name="Straight Connector 51"/>
          <p:cNvCxnSpPr/>
          <p:nvPr/>
        </p:nvCxnSpPr>
        <p:spPr>
          <a:xfrm>
            <a:off x="6041471"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5314022" y="5074119"/>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p:cNvSpPr/>
          <p:nvPr/>
        </p:nvSpPr>
        <p:spPr>
          <a:xfrm>
            <a:off x="5314023" y="4585787"/>
            <a:ext cx="363724" cy="33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Rectangle 54"/>
          <p:cNvSpPr/>
          <p:nvPr/>
        </p:nvSpPr>
        <p:spPr>
          <a:xfrm>
            <a:off x="5314023" y="4078656"/>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6" name="Straight Connector 55"/>
          <p:cNvCxnSpPr/>
          <p:nvPr/>
        </p:nvCxnSpPr>
        <p:spPr>
          <a:xfrm>
            <a:off x="5495885" y="441558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a:endCxn id="57" idx="0"/>
          </p:cNvCxnSpPr>
          <p:nvPr/>
        </p:nvCxnSpPr>
        <p:spPr>
          <a:xfrm flipH="1">
            <a:off x="5495885" y="4922715"/>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584541" y="1826216"/>
            <a:ext cx="1526916" cy="338554"/>
          </a:xfrm>
          <a:prstGeom prst="rect">
            <a:avLst/>
          </a:prstGeom>
          <a:noFill/>
        </p:spPr>
        <p:txBody>
          <a:bodyPr wrap="square" rtlCol="0">
            <a:spAutoFit/>
          </a:bodyPr>
          <a:lstStyle/>
          <a:p>
            <a:r>
              <a:rPr lang="en-US" sz="1600">
                <a:solidFill>
                  <a:schemeClr val="bg1"/>
                </a:solidFill>
              </a:rPr>
              <a:t>Orderer(s)</a:t>
            </a:r>
          </a:p>
        </p:txBody>
      </p:sp>
      <p:sp>
        <p:nvSpPr>
          <p:cNvPr id="59" name="TextBox 58"/>
          <p:cNvSpPr txBox="1"/>
          <p:nvPr/>
        </p:nvSpPr>
        <p:spPr>
          <a:xfrm>
            <a:off x="4921985" y="3268639"/>
            <a:ext cx="1625889" cy="338554"/>
          </a:xfrm>
          <a:prstGeom prst="rect">
            <a:avLst/>
          </a:prstGeom>
          <a:noFill/>
        </p:spPr>
        <p:txBody>
          <a:bodyPr wrap="square" rtlCol="0">
            <a:spAutoFit/>
          </a:bodyPr>
          <a:lstStyle/>
          <a:p>
            <a:r>
              <a:rPr lang="en-US" sz="1600" dirty="0" smtClean="0"/>
              <a:t>Org </a:t>
            </a:r>
            <a:r>
              <a:rPr lang="en-US" sz="1600" dirty="0"/>
              <a:t>B Peer(s)</a:t>
            </a:r>
          </a:p>
        </p:txBody>
      </p:sp>
      <p:sp>
        <p:nvSpPr>
          <p:cNvPr id="60" name="TextBox 59"/>
          <p:cNvSpPr txBox="1"/>
          <p:nvPr/>
        </p:nvSpPr>
        <p:spPr>
          <a:xfrm>
            <a:off x="7020282" y="3269373"/>
            <a:ext cx="1668497" cy="338554"/>
          </a:xfrm>
          <a:prstGeom prst="rect">
            <a:avLst/>
          </a:prstGeom>
          <a:noFill/>
        </p:spPr>
        <p:txBody>
          <a:bodyPr wrap="square" rtlCol="0">
            <a:spAutoFit/>
          </a:bodyPr>
          <a:lstStyle/>
          <a:p>
            <a:r>
              <a:rPr lang="en-US" sz="1600" dirty="0" smtClean="0"/>
              <a:t>Org </a:t>
            </a:r>
            <a:r>
              <a:rPr lang="en-US" sz="1600" dirty="0"/>
              <a:t>C Peer(s)</a:t>
            </a:r>
          </a:p>
        </p:txBody>
      </p:sp>
      <p:sp>
        <p:nvSpPr>
          <p:cNvPr id="61" name="TextBox 60"/>
          <p:cNvSpPr txBox="1"/>
          <p:nvPr/>
        </p:nvSpPr>
        <p:spPr>
          <a:xfrm>
            <a:off x="2966686" y="5379209"/>
            <a:ext cx="476605" cy="338554"/>
          </a:xfrm>
          <a:prstGeom prst="rect">
            <a:avLst/>
          </a:prstGeom>
          <a:noFill/>
        </p:spPr>
        <p:txBody>
          <a:bodyPr wrap="none" rtlCol="0">
            <a:spAutoFit/>
          </a:bodyPr>
          <a:lstStyle/>
          <a:p>
            <a:r>
              <a:rPr lang="en-US" sz="1600">
                <a:solidFill>
                  <a:schemeClr val="accent1"/>
                </a:solidFill>
              </a:rPr>
              <a:t>A-B</a:t>
            </a:r>
          </a:p>
        </p:txBody>
      </p:sp>
      <p:sp>
        <p:nvSpPr>
          <p:cNvPr id="62" name="TextBox 61"/>
          <p:cNvSpPr txBox="1"/>
          <p:nvPr/>
        </p:nvSpPr>
        <p:spPr>
          <a:xfrm>
            <a:off x="5178821" y="5379209"/>
            <a:ext cx="476605" cy="338554"/>
          </a:xfrm>
          <a:prstGeom prst="rect">
            <a:avLst/>
          </a:prstGeom>
          <a:noFill/>
        </p:spPr>
        <p:txBody>
          <a:bodyPr wrap="none" rtlCol="0">
            <a:spAutoFit/>
          </a:bodyPr>
          <a:lstStyle/>
          <a:p>
            <a:r>
              <a:rPr lang="en-US" sz="1600">
                <a:solidFill>
                  <a:schemeClr val="accent1"/>
                </a:solidFill>
              </a:rPr>
              <a:t>A-B</a:t>
            </a:r>
          </a:p>
        </p:txBody>
      </p:sp>
      <p:sp>
        <p:nvSpPr>
          <p:cNvPr id="63" name="TextBox 62"/>
          <p:cNvSpPr txBox="1"/>
          <p:nvPr/>
        </p:nvSpPr>
        <p:spPr>
          <a:xfrm>
            <a:off x="3672069" y="5896637"/>
            <a:ext cx="473399" cy="338554"/>
          </a:xfrm>
          <a:prstGeom prst="rect">
            <a:avLst/>
          </a:prstGeom>
          <a:noFill/>
        </p:spPr>
        <p:txBody>
          <a:bodyPr wrap="none" rtlCol="0">
            <a:spAutoFit/>
          </a:bodyPr>
          <a:lstStyle/>
          <a:p>
            <a:r>
              <a:rPr lang="en-US" sz="1600">
                <a:solidFill>
                  <a:srgbClr val="FF0000"/>
                </a:solidFill>
              </a:rPr>
              <a:t>A-C</a:t>
            </a:r>
          </a:p>
        </p:txBody>
      </p:sp>
      <p:sp>
        <p:nvSpPr>
          <p:cNvPr id="64" name="TextBox 63"/>
          <p:cNvSpPr txBox="1"/>
          <p:nvPr/>
        </p:nvSpPr>
        <p:spPr>
          <a:xfrm>
            <a:off x="5739133" y="4922715"/>
            <a:ext cx="468398" cy="338554"/>
          </a:xfrm>
          <a:prstGeom prst="rect">
            <a:avLst/>
          </a:prstGeom>
          <a:noFill/>
        </p:spPr>
        <p:txBody>
          <a:bodyPr wrap="none" rtlCol="0">
            <a:spAutoFit/>
          </a:bodyPr>
          <a:lstStyle/>
          <a:p>
            <a:r>
              <a:rPr lang="en-US" sz="1600">
                <a:solidFill>
                  <a:srgbClr val="00B050"/>
                </a:solidFill>
              </a:rPr>
              <a:t>B-C</a:t>
            </a:r>
          </a:p>
        </p:txBody>
      </p:sp>
      <p:sp>
        <p:nvSpPr>
          <p:cNvPr id="65" name="Rectangle 64"/>
          <p:cNvSpPr/>
          <p:nvPr/>
        </p:nvSpPr>
        <p:spPr>
          <a:xfrm>
            <a:off x="4827013" y="3718772"/>
            <a:ext cx="1740848" cy="257235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a:xfrm>
            <a:off x="6919668" y="3718772"/>
            <a:ext cx="1740848" cy="257235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Rectangle 66"/>
          <p:cNvSpPr/>
          <p:nvPr/>
        </p:nvSpPr>
        <p:spPr>
          <a:xfrm>
            <a:off x="7227297" y="5034567"/>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Rectangle 67"/>
          <p:cNvSpPr/>
          <p:nvPr/>
        </p:nvSpPr>
        <p:spPr>
          <a:xfrm>
            <a:off x="7227298" y="4546235"/>
            <a:ext cx="363724" cy="336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Rectangle 68"/>
          <p:cNvSpPr/>
          <p:nvPr/>
        </p:nvSpPr>
        <p:spPr>
          <a:xfrm>
            <a:off x="7227298" y="4039104"/>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Connector 69"/>
          <p:cNvCxnSpPr/>
          <p:nvPr/>
        </p:nvCxnSpPr>
        <p:spPr>
          <a:xfrm>
            <a:off x="7409160" y="4376032"/>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a:off x="7409160" y="4883163"/>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7227295" y="5541697"/>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3" name="Straight Connector 72"/>
          <p:cNvCxnSpPr/>
          <p:nvPr/>
        </p:nvCxnSpPr>
        <p:spPr>
          <a:xfrm flipH="1">
            <a:off x="7409158" y="5371496"/>
            <a:ext cx="1" cy="17020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7109715" y="5845362"/>
            <a:ext cx="473399" cy="338554"/>
          </a:xfrm>
          <a:prstGeom prst="rect">
            <a:avLst/>
          </a:prstGeom>
          <a:noFill/>
        </p:spPr>
        <p:txBody>
          <a:bodyPr wrap="none" rtlCol="0">
            <a:spAutoFit/>
          </a:bodyPr>
          <a:lstStyle/>
          <a:p>
            <a:r>
              <a:rPr lang="en-US" sz="1600">
                <a:solidFill>
                  <a:srgbClr val="FF0000"/>
                </a:solidFill>
              </a:rPr>
              <a:t>A-C</a:t>
            </a:r>
          </a:p>
        </p:txBody>
      </p:sp>
      <p:sp>
        <p:nvSpPr>
          <p:cNvPr id="75" name="Rectangle 74"/>
          <p:cNvSpPr/>
          <p:nvPr/>
        </p:nvSpPr>
        <p:spPr>
          <a:xfrm>
            <a:off x="7917257" y="4538736"/>
            <a:ext cx="363724" cy="3369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Rectangle 75"/>
          <p:cNvSpPr/>
          <p:nvPr/>
        </p:nvSpPr>
        <p:spPr>
          <a:xfrm>
            <a:off x="7917257" y="4031605"/>
            <a:ext cx="363724" cy="3369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7" name="Straight Connector 76"/>
          <p:cNvCxnSpPr/>
          <p:nvPr/>
        </p:nvCxnSpPr>
        <p:spPr>
          <a:xfrm>
            <a:off x="8099119" y="4368534"/>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796781" y="4875665"/>
            <a:ext cx="468398" cy="338554"/>
          </a:xfrm>
          <a:prstGeom prst="rect">
            <a:avLst/>
          </a:prstGeom>
          <a:noFill/>
        </p:spPr>
        <p:txBody>
          <a:bodyPr wrap="none" rtlCol="0">
            <a:spAutoFit/>
          </a:bodyPr>
          <a:lstStyle/>
          <a:p>
            <a:r>
              <a:rPr lang="en-US" sz="1600">
                <a:solidFill>
                  <a:srgbClr val="00B050"/>
                </a:solidFill>
              </a:rPr>
              <a:t>B-C</a:t>
            </a:r>
          </a:p>
        </p:txBody>
      </p:sp>
      <p:sp>
        <p:nvSpPr>
          <p:cNvPr id="79" name="Rectangle 78"/>
          <p:cNvSpPr/>
          <p:nvPr/>
        </p:nvSpPr>
        <p:spPr>
          <a:xfrm>
            <a:off x="9350473" y="3718657"/>
            <a:ext cx="2025449" cy="257075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0" name="TextBox 79"/>
          <p:cNvSpPr txBox="1"/>
          <p:nvPr/>
        </p:nvSpPr>
        <p:spPr>
          <a:xfrm>
            <a:off x="9377049" y="3096984"/>
            <a:ext cx="1895025" cy="338554"/>
          </a:xfrm>
          <a:prstGeom prst="rect">
            <a:avLst/>
          </a:prstGeom>
          <a:noFill/>
        </p:spPr>
        <p:txBody>
          <a:bodyPr wrap="square" rtlCol="0">
            <a:spAutoFit/>
          </a:bodyPr>
          <a:lstStyle/>
          <a:p>
            <a:pPr algn="ctr"/>
            <a:r>
              <a:rPr lang="en-US" sz="1600" dirty="0" smtClean="0"/>
              <a:t>Common Org</a:t>
            </a:r>
            <a:endParaRPr lang="en-US" sz="1600" dirty="0"/>
          </a:p>
        </p:txBody>
      </p:sp>
      <p:sp>
        <p:nvSpPr>
          <p:cNvPr id="81" name="Rectangle 80"/>
          <p:cNvSpPr/>
          <p:nvPr/>
        </p:nvSpPr>
        <p:spPr>
          <a:xfrm>
            <a:off x="9521407" y="5028696"/>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2" name="Rectangle 81"/>
          <p:cNvSpPr/>
          <p:nvPr/>
        </p:nvSpPr>
        <p:spPr>
          <a:xfrm>
            <a:off x="9521409" y="4540364"/>
            <a:ext cx="363724" cy="33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Rectangle 82"/>
          <p:cNvSpPr/>
          <p:nvPr/>
        </p:nvSpPr>
        <p:spPr>
          <a:xfrm>
            <a:off x="9521409" y="4033233"/>
            <a:ext cx="363724" cy="336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4" name="Straight Connector 83"/>
          <p:cNvCxnSpPr>
            <a:stCxn id="87" idx="2"/>
            <a:endCxn id="86" idx="0"/>
          </p:cNvCxnSpPr>
          <p:nvPr/>
        </p:nvCxnSpPr>
        <p:spPr>
          <a:xfrm>
            <a:off x="9703271" y="4370161"/>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86" idx="2"/>
            <a:endCxn id="85" idx="0"/>
          </p:cNvCxnSpPr>
          <p:nvPr/>
        </p:nvCxnSpPr>
        <p:spPr>
          <a:xfrm flipH="1">
            <a:off x="9703270" y="4877292"/>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10180133" y="5028696"/>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Rectangle 86"/>
          <p:cNvSpPr/>
          <p:nvPr/>
        </p:nvSpPr>
        <p:spPr>
          <a:xfrm>
            <a:off x="10180134" y="4540364"/>
            <a:ext cx="363724" cy="336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8" name="Rectangle 87"/>
          <p:cNvSpPr/>
          <p:nvPr/>
        </p:nvSpPr>
        <p:spPr>
          <a:xfrm>
            <a:off x="10180134" y="4033233"/>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9" name="Straight Connector 88"/>
          <p:cNvCxnSpPr/>
          <p:nvPr/>
        </p:nvCxnSpPr>
        <p:spPr>
          <a:xfrm>
            <a:off x="10361996" y="4370161"/>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10361996" y="4877292"/>
            <a:ext cx="1" cy="1514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10180131" y="5535826"/>
            <a:ext cx="363724" cy="3369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2" name="Straight Connector 91"/>
          <p:cNvCxnSpPr/>
          <p:nvPr/>
        </p:nvCxnSpPr>
        <p:spPr>
          <a:xfrm flipH="1">
            <a:off x="10361994" y="5365625"/>
            <a:ext cx="1" cy="17020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9404061" y="5333786"/>
            <a:ext cx="476605" cy="338554"/>
          </a:xfrm>
          <a:prstGeom prst="rect">
            <a:avLst/>
          </a:prstGeom>
          <a:noFill/>
        </p:spPr>
        <p:txBody>
          <a:bodyPr wrap="none" rtlCol="0">
            <a:spAutoFit/>
          </a:bodyPr>
          <a:lstStyle/>
          <a:p>
            <a:r>
              <a:rPr lang="en-US" sz="1600">
                <a:solidFill>
                  <a:schemeClr val="accent1"/>
                </a:solidFill>
              </a:rPr>
              <a:t>A-B</a:t>
            </a:r>
          </a:p>
        </p:txBody>
      </p:sp>
      <p:sp>
        <p:nvSpPr>
          <p:cNvPr id="94" name="TextBox 93"/>
          <p:cNvSpPr txBox="1"/>
          <p:nvPr/>
        </p:nvSpPr>
        <p:spPr>
          <a:xfrm>
            <a:off x="10062551" y="5839491"/>
            <a:ext cx="473399" cy="338554"/>
          </a:xfrm>
          <a:prstGeom prst="rect">
            <a:avLst/>
          </a:prstGeom>
          <a:noFill/>
        </p:spPr>
        <p:txBody>
          <a:bodyPr wrap="none" rtlCol="0">
            <a:spAutoFit/>
          </a:bodyPr>
          <a:lstStyle/>
          <a:p>
            <a:r>
              <a:rPr lang="en-US" sz="1600">
                <a:solidFill>
                  <a:srgbClr val="FF0000"/>
                </a:solidFill>
              </a:rPr>
              <a:t>A-C</a:t>
            </a:r>
          </a:p>
        </p:txBody>
      </p:sp>
      <p:sp>
        <p:nvSpPr>
          <p:cNvPr id="95" name="Rectangle 94"/>
          <p:cNvSpPr/>
          <p:nvPr/>
        </p:nvSpPr>
        <p:spPr>
          <a:xfrm>
            <a:off x="10781909" y="4510737"/>
            <a:ext cx="363724" cy="3369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6" name="Rectangle 95"/>
          <p:cNvSpPr/>
          <p:nvPr/>
        </p:nvSpPr>
        <p:spPr>
          <a:xfrm>
            <a:off x="10781909" y="4003606"/>
            <a:ext cx="363724" cy="3369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7" name="Straight Connector 96"/>
          <p:cNvCxnSpPr/>
          <p:nvPr/>
        </p:nvCxnSpPr>
        <p:spPr>
          <a:xfrm>
            <a:off x="10963771" y="4340535"/>
            <a:ext cx="0" cy="17020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10661433" y="4847666"/>
            <a:ext cx="468398" cy="338554"/>
          </a:xfrm>
          <a:prstGeom prst="rect">
            <a:avLst/>
          </a:prstGeom>
          <a:noFill/>
        </p:spPr>
        <p:txBody>
          <a:bodyPr wrap="none" rtlCol="0">
            <a:spAutoFit/>
          </a:bodyPr>
          <a:lstStyle/>
          <a:p>
            <a:r>
              <a:rPr lang="en-US" sz="1600">
                <a:solidFill>
                  <a:srgbClr val="00B050"/>
                </a:solidFill>
              </a:rPr>
              <a:t>B-C</a:t>
            </a:r>
          </a:p>
        </p:txBody>
      </p:sp>
      <p:sp>
        <p:nvSpPr>
          <p:cNvPr id="99" name="TextBox 98"/>
          <p:cNvSpPr txBox="1"/>
          <p:nvPr/>
        </p:nvSpPr>
        <p:spPr>
          <a:xfrm flipH="1">
            <a:off x="3022275" y="3756332"/>
            <a:ext cx="602901" cy="297454"/>
          </a:xfrm>
          <a:prstGeom prst="rect">
            <a:avLst/>
          </a:prstGeom>
          <a:noFill/>
        </p:spPr>
        <p:txBody>
          <a:bodyPr wrap="square" rtlCol="0">
            <a:spAutoFit/>
          </a:bodyPr>
          <a:lstStyle/>
          <a:p>
            <a:r>
              <a:rPr lang="en-US" sz="1333"/>
              <a:t>CC1</a:t>
            </a:r>
          </a:p>
        </p:txBody>
      </p:sp>
      <p:sp>
        <p:nvSpPr>
          <p:cNvPr id="100" name="TextBox 99"/>
          <p:cNvSpPr txBox="1"/>
          <p:nvPr/>
        </p:nvSpPr>
        <p:spPr>
          <a:xfrm flipH="1">
            <a:off x="3666913" y="3756332"/>
            <a:ext cx="602901" cy="297454"/>
          </a:xfrm>
          <a:prstGeom prst="rect">
            <a:avLst/>
          </a:prstGeom>
          <a:noFill/>
        </p:spPr>
        <p:txBody>
          <a:bodyPr wrap="square" rtlCol="0">
            <a:spAutoFit/>
          </a:bodyPr>
          <a:lstStyle/>
          <a:p>
            <a:r>
              <a:rPr lang="en-US" sz="1333"/>
              <a:t>CC1</a:t>
            </a:r>
          </a:p>
        </p:txBody>
      </p:sp>
      <p:sp>
        <p:nvSpPr>
          <p:cNvPr id="101" name="TextBox 100"/>
          <p:cNvSpPr txBox="1"/>
          <p:nvPr/>
        </p:nvSpPr>
        <p:spPr>
          <a:xfrm flipH="1">
            <a:off x="5251713" y="3756332"/>
            <a:ext cx="602901" cy="297454"/>
          </a:xfrm>
          <a:prstGeom prst="rect">
            <a:avLst/>
          </a:prstGeom>
          <a:noFill/>
        </p:spPr>
        <p:txBody>
          <a:bodyPr wrap="square" rtlCol="0">
            <a:spAutoFit/>
          </a:bodyPr>
          <a:lstStyle/>
          <a:p>
            <a:r>
              <a:rPr lang="en-US" sz="1333"/>
              <a:t>CC1</a:t>
            </a:r>
          </a:p>
        </p:txBody>
      </p:sp>
      <p:sp>
        <p:nvSpPr>
          <p:cNvPr id="102" name="TextBox 101"/>
          <p:cNvSpPr txBox="1"/>
          <p:nvPr/>
        </p:nvSpPr>
        <p:spPr>
          <a:xfrm flipH="1">
            <a:off x="5789099" y="3756332"/>
            <a:ext cx="602901" cy="297454"/>
          </a:xfrm>
          <a:prstGeom prst="rect">
            <a:avLst/>
          </a:prstGeom>
          <a:noFill/>
        </p:spPr>
        <p:txBody>
          <a:bodyPr wrap="square" rtlCol="0">
            <a:spAutoFit/>
          </a:bodyPr>
          <a:lstStyle/>
          <a:p>
            <a:r>
              <a:rPr lang="en-US" sz="1333"/>
              <a:t>CC1</a:t>
            </a:r>
          </a:p>
        </p:txBody>
      </p:sp>
      <p:sp>
        <p:nvSpPr>
          <p:cNvPr id="103" name="TextBox 102"/>
          <p:cNvSpPr txBox="1"/>
          <p:nvPr/>
        </p:nvSpPr>
        <p:spPr>
          <a:xfrm flipH="1">
            <a:off x="7158365" y="3756332"/>
            <a:ext cx="602901" cy="297454"/>
          </a:xfrm>
          <a:prstGeom prst="rect">
            <a:avLst/>
          </a:prstGeom>
          <a:noFill/>
        </p:spPr>
        <p:txBody>
          <a:bodyPr wrap="square" rtlCol="0">
            <a:spAutoFit/>
          </a:bodyPr>
          <a:lstStyle/>
          <a:p>
            <a:r>
              <a:rPr lang="en-US" sz="1333"/>
              <a:t>CC1</a:t>
            </a:r>
          </a:p>
        </p:txBody>
      </p:sp>
      <p:sp>
        <p:nvSpPr>
          <p:cNvPr id="104" name="TextBox 103"/>
          <p:cNvSpPr txBox="1"/>
          <p:nvPr/>
        </p:nvSpPr>
        <p:spPr>
          <a:xfrm flipH="1">
            <a:off x="7872119" y="3756332"/>
            <a:ext cx="602901" cy="297454"/>
          </a:xfrm>
          <a:prstGeom prst="rect">
            <a:avLst/>
          </a:prstGeom>
          <a:noFill/>
        </p:spPr>
        <p:txBody>
          <a:bodyPr wrap="square" rtlCol="0">
            <a:spAutoFit/>
          </a:bodyPr>
          <a:lstStyle/>
          <a:p>
            <a:r>
              <a:rPr lang="en-US" sz="1333"/>
              <a:t>CC1</a:t>
            </a:r>
          </a:p>
        </p:txBody>
      </p:sp>
      <p:sp>
        <p:nvSpPr>
          <p:cNvPr id="106" name="TextBox 105"/>
          <p:cNvSpPr txBox="1"/>
          <p:nvPr/>
        </p:nvSpPr>
        <p:spPr>
          <a:xfrm flipH="1">
            <a:off x="9483879" y="3756332"/>
            <a:ext cx="602901" cy="297454"/>
          </a:xfrm>
          <a:prstGeom prst="rect">
            <a:avLst/>
          </a:prstGeom>
          <a:noFill/>
        </p:spPr>
        <p:txBody>
          <a:bodyPr wrap="square" rtlCol="0">
            <a:spAutoFit/>
          </a:bodyPr>
          <a:lstStyle/>
          <a:p>
            <a:r>
              <a:rPr lang="en-US" sz="1333"/>
              <a:t>CC1</a:t>
            </a:r>
          </a:p>
        </p:txBody>
      </p:sp>
      <p:sp>
        <p:nvSpPr>
          <p:cNvPr id="107" name="TextBox 106"/>
          <p:cNvSpPr txBox="1"/>
          <p:nvPr/>
        </p:nvSpPr>
        <p:spPr>
          <a:xfrm flipH="1">
            <a:off x="10142043" y="3756332"/>
            <a:ext cx="602901" cy="297454"/>
          </a:xfrm>
          <a:prstGeom prst="rect">
            <a:avLst/>
          </a:prstGeom>
          <a:noFill/>
        </p:spPr>
        <p:txBody>
          <a:bodyPr wrap="square" rtlCol="0">
            <a:spAutoFit/>
          </a:bodyPr>
          <a:lstStyle/>
          <a:p>
            <a:r>
              <a:rPr lang="en-US" sz="1333"/>
              <a:t>CC1</a:t>
            </a:r>
          </a:p>
        </p:txBody>
      </p:sp>
      <p:sp>
        <p:nvSpPr>
          <p:cNvPr id="108" name="TextBox 107"/>
          <p:cNvSpPr txBox="1"/>
          <p:nvPr/>
        </p:nvSpPr>
        <p:spPr>
          <a:xfrm flipH="1">
            <a:off x="10761456" y="3756332"/>
            <a:ext cx="602901" cy="297454"/>
          </a:xfrm>
          <a:prstGeom prst="rect">
            <a:avLst/>
          </a:prstGeom>
          <a:noFill/>
        </p:spPr>
        <p:txBody>
          <a:bodyPr wrap="square" rtlCol="0">
            <a:spAutoFit/>
          </a:bodyPr>
          <a:lstStyle/>
          <a:p>
            <a:r>
              <a:rPr lang="en-US" sz="1333"/>
              <a:t>CC1</a:t>
            </a:r>
          </a:p>
        </p:txBody>
      </p:sp>
      <p:sp>
        <p:nvSpPr>
          <p:cNvPr id="110" name="TextBox 109"/>
          <p:cNvSpPr txBox="1"/>
          <p:nvPr/>
        </p:nvSpPr>
        <p:spPr>
          <a:xfrm>
            <a:off x="7253924" y="2343804"/>
            <a:ext cx="1761177" cy="338554"/>
          </a:xfrm>
          <a:prstGeom prst="rect">
            <a:avLst/>
          </a:prstGeom>
          <a:noFill/>
        </p:spPr>
        <p:txBody>
          <a:bodyPr wrap="square" rtlCol="0">
            <a:spAutoFit/>
          </a:bodyPr>
          <a:lstStyle/>
          <a:p>
            <a:r>
              <a:rPr lang="en-US" sz="1600">
                <a:solidFill>
                  <a:srgbClr val="0070C0"/>
                </a:solidFill>
              </a:rPr>
              <a:t>Channel A-B</a:t>
            </a:r>
          </a:p>
        </p:txBody>
      </p:sp>
      <p:sp>
        <p:nvSpPr>
          <p:cNvPr id="111" name="TextBox 110"/>
          <p:cNvSpPr txBox="1"/>
          <p:nvPr/>
        </p:nvSpPr>
        <p:spPr>
          <a:xfrm>
            <a:off x="8690500" y="2320416"/>
            <a:ext cx="1761177" cy="338554"/>
          </a:xfrm>
          <a:prstGeom prst="rect">
            <a:avLst/>
          </a:prstGeom>
          <a:noFill/>
        </p:spPr>
        <p:txBody>
          <a:bodyPr wrap="square" rtlCol="0">
            <a:spAutoFit/>
          </a:bodyPr>
          <a:lstStyle/>
          <a:p>
            <a:r>
              <a:rPr lang="en-US" sz="1600">
                <a:solidFill>
                  <a:srgbClr val="FF0000"/>
                </a:solidFill>
              </a:rPr>
              <a:t>Channel A-C</a:t>
            </a:r>
          </a:p>
        </p:txBody>
      </p:sp>
      <p:sp>
        <p:nvSpPr>
          <p:cNvPr id="112" name="TextBox 111"/>
          <p:cNvSpPr txBox="1"/>
          <p:nvPr/>
        </p:nvSpPr>
        <p:spPr>
          <a:xfrm>
            <a:off x="10068970" y="2317263"/>
            <a:ext cx="1761177" cy="338554"/>
          </a:xfrm>
          <a:prstGeom prst="rect">
            <a:avLst/>
          </a:prstGeom>
          <a:noFill/>
        </p:spPr>
        <p:txBody>
          <a:bodyPr wrap="square" rtlCol="0">
            <a:spAutoFit/>
          </a:bodyPr>
          <a:lstStyle/>
          <a:p>
            <a:r>
              <a:rPr lang="en-US" sz="1600">
                <a:solidFill>
                  <a:srgbClr val="00B050"/>
                </a:solidFill>
              </a:rPr>
              <a:t>Channel B-C</a:t>
            </a:r>
          </a:p>
        </p:txBody>
      </p:sp>
      <p:sp>
        <p:nvSpPr>
          <p:cNvPr id="113" name="TextBox 112"/>
          <p:cNvSpPr txBox="1"/>
          <p:nvPr/>
        </p:nvSpPr>
        <p:spPr>
          <a:xfrm>
            <a:off x="2728717" y="3272211"/>
            <a:ext cx="1625889" cy="338554"/>
          </a:xfrm>
          <a:prstGeom prst="rect">
            <a:avLst/>
          </a:prstGeom>
          <a:noFill/>
        </p:spPr>
        <p:txBody>
          <a:bodyPr wrap="square" rtlCol="0">
            <a:spAutoFit/>
          </a:bodyPr>
          <a:lstStyle/>
          <a:p>
            <a:r>
              <a:rPr lang="en-US" sz="1600" dirty="0" smtClean="0"/>
              <a:t>Org </a:t>
            </a:r>
            <a:r>
              <a:rPr lang="en-US" sz="1600" dirty="0"/>
              <a:t>A Peer(s)</a:t>
            </a:r>
          </a:p>
        </p:txBody>
      </p:sp>
      <p:sp>
        <p:nvSpPr>
          <p:cNvPr id="114" name="TextBox 113"/>
          <p:cNvSpPr txBox="1"/>
          <p:nvPr/>
        </p:nvSpPr>
        <p:spPr>
          <a:xfrm flipH="1">
            <a:off x="2899699" y="6295672"/>
            <a:ext cx="1387920" cy="297454"/>
          </a:xfrm>
          <a:prstGeom prst="rect">
            <a:avLst/>
          </a:prstGeom>
          <a:noFill/>
        </p:spPr>
        <p:txBody>
          <a:bodyPr wrap="square" rtlCol="0">
            <a:spAutoFit/>
          </a:bodyPr>
          <a:lstStyle/>
          <a:p>
            <a:r>
              <a:rPr lang="en-US" sz="1333"/>
              <a:t>CC1 installed</a:t>
            </a:r>
          </a:p>
        </p:txBody>
      </p:sp>
      <p:sp>
        <p:nvSpPr>
          <p:cNvPr id="118" name="TextBox 117"/>
          <p:cNvSpPr txBox="1"/>
          <p:nvPr/>
        </p:nvSpPr>
        <p:spPr>
          <a:xfrm flipH="1">
            <a:off x="5003477" y="6295672"/>
            <a:ext cx="1387920" cy="297454"/>
          </a:xfrm>
          <a:prstGeom prst="rect">
            <a:avLst/>
          </a:prstGeom>
          <a:noFill/>
        </p:spPr>
        <p:txBody>
          <a:bodyPr wrap="square" rtlCol="0">
            <a:spAutoFit/>
          </a:bodyPr>
          <a:lstStyle/>
          <a:p>
            <a:r>
              <a:rPr lang="en-US" sz="1333"/>
              <a:t>CC1 installed</a:t>
            </a:r>
          </a:p>
        </p:txBody>
      </p:sp>
      <p:sp>
        <p:nvSpPr>
          <p:cNvPr id="119" name="TextBox 118"/>
          <p:cNvSpPr txBox="1"/>
          <p:nvPr/>
        </p:nvSpPr>
        <p:spPr>
          <a:xfrm flipH="1">
            <a:off x="7137384" y="6295672"/>
            <a:ext cx="1387920" cy="297454"/>
          </a:xfrm>
          <a:prstGeom prst="rect">
            <a:avLst/>
          </a:prstGeom>
          <a:noFill/>
        </p:spPr>
        <p:txBody>
          <a:bodyPr wrap="square" rtlCol="0">
            <a:spAutoFit/>
          </a:bodyPr>
          <a:lstStyle/>
          <a:p>
            <a:r>
              <a:rPr lang="en-US" sz="1333"/>
              <a:t>CC1 installed</a:t>
            </a:r>
          </a:p>
        </p:txBody>
      </p:sp>
      <p:sp>
        <p:nvSpPr>
          <p:cNvPr id="120" name="TextBox 119"/>
          <p:cNvSpPr txBox="1"/>
          <p:nvPr/>
        </p:nvSpPr>
        <p:spPr>
          <a:xfrm flipH="1">
            <a:off x="9664223" y="6295672"/>
            <a:ext cx="1387920" cy="297454"/>
          </a:xfrm>
          <a:prstGeom prst="rect">
            <a:avLst/>
          </a:prstGeom>
          <a:noFill/>
        </p:spPr>
        <p:txBody>
          <a:bodyPr wrap="square" rtlCol="0">
            <a:spAutoFit/>
          </a:bodyPr>
          <a:lstStyle/>
          <a:p>
            <a:r>
              <a:rPr lang="en-US" sz="1333"/>
              <a:t>CC1 installed</a:t>
            </a:r>
          </a:p>
        </p:txBody>
      </p:sp>
      <p:sp>
        <p:nvSpPr>
          <p:cNvPr id="123" name="TextBox 122"/>
          <p:cNvSpPr txBox="1"/>
          <p:nvPr/>
        </p:nvSpPr>
        <p:spPr>
          <a:xfrm>
            <a:off x="187570" y="991446"/>
            <a:ext cx="5884764" cy="2431820"/>
          </a:xfrm>
          <a:prstGeom prst="rect">
            <a:avLst/>
          </a:prstGeom>
          <a:noFill/>
        </p:spPr>
        <p:txBody>
          <a:bodyPr wrap="square" rtlCol="0">
            <a:spAutoFit/>
          </a:bodyPr>
          <a:lstStyle/>
          <a:p>
            <a:r>
              <a:rPr lang="en-US" sz="1467" b="1" dirty="0">
                <a:solidFill>
                  <a:srgbClr val="196790"/>
                </a:solidFill>
              </a:rPr>
              <a:t>Chaincode1 installed on all 4 peers.</a:t>
            </a:r>
          </a:p>
          <a:p>
            <a:r>
              <a:rPr lang="en-US" sz="1467" b="1" dirty="0">
                <a:solidFill>
                  <a:srgbClr val="196790"/>
                </a:solidFill>
              </a:rPr>
              <a:t>Chaincode1 instantiated on all 3 channels*</a:t>
            </a:r>
          </a:p>
          <a:p>
            <a:r>
              <a:rPr lang="en-US" sz="1200" i="1" dirty="0">
                <a:solidFill>
                  <a:srgbClr val="196790"/>
                </a:solidFill>
              </a:rPr>
              <a:t>*Different </a:t>
            </a:r>
            <a:r>
              <a:rPr lang="en-US" sz="1200" i="1" dirty="0" err="1">
                <a:solidFill>
                  <a:srgbClr val="196790"/>
                </a:solidFill>
              </a:rPr>
              <a:t>chaincodes</a:t>
            </a:r>
            <a:r>
              <a:rPr lang="en-US" sz="1200" i="1" dirty="0">
                <a:solidFill>
                  <a:srgbClr val="196790"/>
                </a:solidFill>
              </a:rPr>
              <a:t> could be instantiated on different channels</a:t>
            </a:r>
            <a:r>
              <a:rPr lang="en-US" sz="1200" dirty="0">
                <a:solidFill>
                  <a:srgbClr val="196790"/>
                </a:solidFill>
              </a:rPr>
              <a:t>.</a:t>
            </a:r>
          </a:p>
          <a:p>
            <a:r>
              <a:rPr lang="en-US" sz="1200" i="1" dirty="0">
                <a:solidFill>
                  <a:srgbClr val="196790"/>
                </a:solidFill>
              </a:rPr>
              <a:t>*Multiple </a:t>
            </a:r>
            <a:r>
              <a:rPr lang="en-US" sz="1200" i="1" dirty="0" err="1">
                <a:solidFill>
                  <a:srgbClr val="196790"/>
                </a:solidFill>
              </a:rPr>
              <a:t>chaincodes</a:t>
            </a:r>
            <a:r>
              <a:rPr lang="en-US" sz="1200" i="1" dirty="0">
                <a:solidFill>
                  <a:srgbClr val="196790"/>
                </a:solidFill>
              </a:rPr>
              <a:t> can be instantiated on each channel.</a:t>
            </a:r>
          </a:p>
          <a:p>
            <a:endParaRPr lang="en-US" sz="800" dirty="0">
              <a:solidFill>
                <a:srgbClr val="196790"/>
              </a:solidFill>
            </a:endParaRPr>
          </a:p>
          <a:p>
            <a:r>
              <a:rPr lang="en-US" sz="1467" b="1" dirty="0">
                <a:solidFill>
                  <a:srgbClr val="196790"/>
                </a:solidFill>
              </a:rPr>
              <a:t>One distributed ledger per channel.</a:t>
            </a:r>
          </a:p>
          <a:p>
            <a:endParaRPr lang="en-US" sz="800" dirty="0">
              <a:solidFill>
                <a:srgbClr val="196790"/>
              </a:solidFill>
            </a:endParaRPr>
          </a:p>
          <a:p>
            <a:r>
              <a:rPr lang="en-US" sz="1467" b="1" dirty="0" smtClean="0">
                <a:solidFill>
                  <a:srgbClr val="196790"/>
                </a:solidFill>
              </a:rPr>
              <a:t>Org </a:t>
            </a:r>
            <a:r>
              <a:rPr lang="en-US" sz="1467" b="1" dirty="0">
                <a:solidFill>
                  <a:srgbClr val="196790"/>
                </a:solidFill>
              </a:rPr>
              <a:t>A cannot see transactions between B and C.</a:t>
            </a:r>
          </a:p>
          <a:p>
            <a:r>
              <a:rPr lang="en-US" sz="1467" b="1" dirty="0">
                <a:solidFill>
                  <a:srgbClr val="196790"/>
                </a:solidFill>
              </a:rPr>
              <a:t>Blocks from different channels can be processed in parallel.</a:t>
            </a:r>
          </a:p>
          <a:p>
            <a:endParaRPr lang="en-US" sz="800" b="1" dirty="0">
              <a:solidFill>
                <a:srgbClr val="196790"/>
              </a:solidFill>
            </a:endParaRPr>
          </a:p>
          <a:p>
            <a:r>
              <a:rPr lang="en-US" sz="1600" b="1" dirty="0">
                <a:solidFill>
                  <a:srgbClr val="196790"/>
                </a:solidFill>
                <a:sym typeface="Wingdings"/>
              </a:rPr>
              <a:t> </a:t>
            </a:r>
            <a:r>
              <a:rPr lang="en-US" sz="1600" b="1" i="1" dirty="0">
                <a:solidFill>
                  <a:srgbClr val="196790"/>
                </a:solidFill>
                <a:sym typeface="Wingdings"/>
              </a:rPr>
              <a:t>P</a:t>
            </a:r>
            <a:r>
              <a:rPr lang="en-US" sz="1600" b="1" i="1" dirty="0">
                <a:solidFill>
                  <a:srgbClr val="196790"/>
                </a:solidFill>
              </a:rPr>
              <a:t>rivacy + increased throughput</a:t>
            </a:r>
          </a:p>
          <a:p>
            <a:endParaRPr lang="en-US" sz="1467" dirty="0">
              <a:solidFill>
                <a:srgbClr val="196790"/>
              </a:solidFill>
            </a:endParaRPr>
          </a:p>
        </p:txBody>
      </p:sp>
    </p:spTree>
    <p:extLst>
      <p:ext uri="{BB962C8B-B14F-4D97-AF65-F5344CB8AC3E}">
        <p14:creationId xmlns:p14="http://schemas.microsoft.com/office/powerpoint/2010/main" val="129765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Sample transaction: Step 1/7 –Propose transaction</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3" name="Picture 2"/>
          <p:cNvPicPr>
            <a:picLocks noChangeAspect="1"/>
          </p:cNvPicPr>
          <p:nvPr/>
        </p:nvPicPr>
        <p:blipFill>
          <a:blip r:embed="rId4"/>
          <a:stretch>
            <a:fillRect/>
          </a:stretch>
        </p:blipFill>
        <p:spPr>
          <a:xfrm>
            <a:off x="1366677" y="1727200"/>
            <a:ext cx="9086850" cy="4629150"/>
          </a:xfrm>
          <a:prstGeom prst="rect">
            <a:avLst/>
          </a:prstGeom>
        </p:spPr>
      </p:pic>
    </p:spTree>
    <p:extLst>
      <p:ext uri="{BB962C8B-B14F-4D97-AF65-F5344CB8AC3E}">
        <p14:creationId xmlns:p14="http://schemas.microsoft.com/office/powerpoint/2010/main" val="4264249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Sample transaction: Step 2/7 – Execute proposal</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stretch>
            <a:fillRect/>
          </a:stretch>
        </p:blipFill>
        <p:spPr>
          <a:xfrm>
            <a:off x="1638925" y="1488043"/>
            <a:ext cx="9039225" cy="4695825"/>
          </a:xfrm>
          <a:prstGeom prst="rect">
            <a:avLst/>
          </a:prstGeom>
        </p:spPr>
      </p:pic>
    </p:spTree>
    <p:extLst>
      <p:ext uri="{BB962C8B-B14F-4D97-AF65-F5344CB8AC3E}">
        <p14:creationId xmlns:p14="http://schemas.microsoft.com/office/powerpoint/2010/main" val="3102243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Sample transaction: Step 3/7 – Proposal Response</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024" y="1334316"/>
            <a:ext cx="9020175" cy="4476750"/>
          </a:xfrm>
          <a:prstGeom prst="rect">
            <a:avLst/>
          </a:prstGeom>
        </p:spPr>
      </p:pic>
    </p:spTree>
    <p:extLst>
      <p:ext uri="{BB962C8B-B14F-4D97-AF65-F5344CB8AC3E}">
        <p14:creationId xmlns:p14="http://schemas.microsoft.com/office/powerpoint/2010/main" val="2353412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Sample transaction: Step 4/7 –Order Transaction</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925" y="1232059"/>
            <a:ext cx="8991600" cy="4572000"/>
          </a:xfrm>
          <a:prstGeom prst="rect">
            <a:avLst/>
          </a:prstGeom>
        </p:spPr>
      </p:pic>
    </p:spTree>
    <p:extLst>
      <p:ext uri="{BB962C8B-B14F-4D97-AF65-F5344CB8AC3E}">
        <p14:creationId xmlns:p14="http://schemas.microsoft.com/office/powerpoint/2010/main" val="2826190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Sample transaction: Step 5/7 – Deliver Transaction</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5" y="1171575"/>
            <a:ext cx="9048750" cy="4514850"/>
          </a:xfrm>
          <a:prstGeom prst="rect">
            <a:avLst/>
          </a:prstGeom>
        </p:spPr>
      </p:pic>
    </p:spTree>
    <p:extLst>
      <p:ext uri="{BB962C8B-B14F-4D97-AF65-F5344CB8AC3E}">
        <p14:creationId xmlns:p14="http://schemas.microsoft.com/office/powerpoint/2010/main" val="2607827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Sample transaction: Step 6/7 – Validate Transaction</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150" y="1281112"/>
            <a:ext cx="9029700" cy="4295775"/>
          </a:xfrm>
          <a:prstGeom prst="rect">
            <a:avLst/>
          </a:prstGeom>
        </p:spPr>
      </p:pic>
    </p:spTree>
    <p:extLst>
      <p:ext uri="{BB962C8B-B14F-4D97-AF65-F5344CB8AC3E}">
        <p14:creationId xmlns:p14="http://schemas.microsoft.com/office/powerpoint/2010/main" val="3321508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925" y="416560"/>
            <a:ext cx="9144000" cy="731520"/>
          </a:xfrm>
        </p:spPr>
        <p:txBody>
          <a:bodyPr>
            <a:normAutofit/>
          </a:bodyPr>
          <a:lstStyle/>
          <a:p>
            <a:pPr algn="l"/>
            <a:r>
              <a:rPr lang="en-US" sz="2800" b="1" dirty="0">
                <a:solidFill>
                  <a:schemeClr val="accent5">
                    <a:lumMod val="50000"/>
                  </a:schemeClr>
                </a:solidFill>
                <a:latin typeface="+mn-lt"/>
              </a:rPr>
              <a:t>Sample transaction: Step 7/7 –Notify Transaction</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862" y="1152525"/>
            <a:ext cx="9058275" cy="4552950"/>
          </a:xfrm>
          <a:prstGeom prst="rect">
            <a:avLst/>
          </a:prstGeom>
        </p:spPr>
      </p:pic>
    </p:spTree>
    <p:extLst>
      <p:ext uri="{BB962C8B-B14F-4D97-AF65-F5344CB8AC3E}">
        <p14:creationId xmlns:p14="http://schemas.microsoft.com/office/powerpoint/2010/main" val="3261171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58047" y="4131929"/>
            <a:ext cx="4050565" cy="731520"/>
          </a:xfrm>
        </p:spPr>
        <p:txBody>
          <a:bodyPr>
            <a:normAutofit/>
          </a:bodyPr>
          <a:lstStyle/>
          <a:p>
            <a:pPr algn="l"/>
            <a:r>
              <a:rPr lang="en-US" sz="2800" b="1" dirty="0" smtClean="0">
                <a:solidFill>
                  <a:schemeClr val="accent5">
                    <a:lumMod val="50000"/>
                  </a:schemeClr>
                </a:solidFill>
                <a:latin typeface="+mn-lt"/>
              </a:rPr>
              <a:t>Build your first network..!</a:t>
            </a:r>
            <a:endParaRPr lang="en-US" sz="2800" b="1" dirty="0">
              <a:solidFill>
                <a:schemeClr val="accent5">
                  <a:lumMod val="50000"/>
                </a:schemeClr>
              </a:solidFill>
              <a:latin typeface="+mn-lt"/>
            </a:endParaRPr>
          </a:p>
        </p:txBody>
      </p:sp>
      <p:sp>
        <p:nvSpPr>
          <p:cNvPr id="5" name="Subtitle 4"/>
          <p:cNvSpPr>
            <a:spLocks noGrp="1"/>
          </p:cNvSpPr>
          <p:nvPr>
            <p:ph type="subTitle" idx="1"/>
          </p:nvPr>
        </p:nvSpPr>
        <p:spPr>
          <a:xfrm>
            <a:off x="2676808" y="5149175"/>
            <a:ext cx="9144000" cy="4597506"/>
          </a:xfrm>
        </p:spPr>
        <p:txBody>
          <a:bodyPr>
            <a:noAutofit/>
          </a:bodyPr>
          <a:lstStyle/>
          <a:p>
            <a:pPr algn="l">
              <a:lnSpc>
                <a:spcPct val="150000"/>
              </a:lnSpc>
            </a:pPr>
            <a:r>
              <a:rPr lang="en-US" sz="1600" dirty="0">
                <a:hlinkClick r:id="rId2"/>
              </a:rPr>
              <a:t>http://</a:t>
            </a:r>
            <a:r>
              <a:rPr lang="en-US" sz="1600" dirty="0" smtClean="0">
                <a:hlinkClick r:id="rId2"/>
              </a:rPr>
              <a:t>hyperledger-fabric.readthedocs.io/en/release-1.0/build_network.html</a:t>
            </a:r>
            <a:endParaRPr lang="en-US" sz="1600" dirty="0" smtClean="0"/>
          </a:p>
          <a:p>
            <a:pPr algn="l">
              <a:lnSpc>
                <a:spcPct val="150000"/>
              </a:lnSpc>
            </a:pPr>
            <a:endParaRPr lang="en-US" sz="1600" dirty="0"/>
          </a:p>
        </p:txBody>
      </p:sp>
      <p:pic>
        <p:nvPicPr>
          <p:cNvPr id="6" name="Picture 9" descr="ridge4.png"/>
          <p:cNvPicPr>
            <a:picLocks noChangeAspect="1"/>
          </p:cNvPicPr>
          <p:nvPr/>
        </p:nvPicPr>
        <p:blipFill>
          <a:blip r:embed="rId3"/>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4"/>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
        <p:nvSpPr>
          <p:cNvPr id="9" name="Title 3"/>
          <p:cNvSpPr txBox="1">
            <a:spLocks/>
          </p:cNvSpPr>
          <p:nvPr/>
        </p:nvSpPr>
        <p:spPr>
          <a:xfrm>
            <a:off x="3958046" y="1561032"/>
            <a:ext cx="4050565" cy="7315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i="1" dirty="0" smtClean="0">
                <a:solidFill>
                  <a:schemeClr val="accent5">
                    <a:lumMod val="50000"/>
                  </a:schemeClr>
                </a:solidFill>
                <a:latin typeface="+mn-lt"/>
              </a:rPr>
              <a:t>Lets Get Hands Dirty :P</a:t>
            </a:r>
            <a:endParaRPr lang="en-US" sz="2800" b="1" i="1" dirty="0">
              <a:solidFill>
                <a:schemeClr val="accent5">
                  <a:lumMod val="50000"/>
                </a:schemeClr>
              </a:solidFill>
              <a:latin typeface="+mn-lt"/>
            </a:endParaRPr>
          </a:p>
        </p:txBody>
      </p:sp>
    </p:spTree>
    <p:extLst>
      <p:ext uri="{BB962C8B-B14F-4D97-AF65-F5344CB8AC3E}">
        <p14:creationId xmlns:p14="http://schemas.microsoft.com/office/powerpoint/2010/main" val="2808684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1302" y="457526"/>
            <a:ext cx="9144000" cy="731520"/>
          </a:xfrm>
        </p:spPr>
        <p:txBody>
          <a:bodyPr>
            <a:normAutofit/>
          </a:bodyPr>
          <a:lstStyle/>
          <a:p>
            <a:pPr algn="l"/>
            <a:r>
              <a:rPr lang="en-US" sz="3200" b="1" dirty="0" smtClean="0">
                <a:solidFill>
                  <a:schemeClr val="accent5">
                    <a:lumMod val="50000"/>
                  </a:schemeClr>
                </a:solidFill>
                <a:latin typeface="+mn-lt"/>
              </a:rPr>
              <a:t>What is Hyperledger Fabric?</a:t>
            </a:r>
            <a:endParaRPr lang="en-US" sz="3200" b="1" dirty="0">
              <a:solidFill>
                <a:schemeClr val="accent5">
                  <a:lumMod val="50000"/>
                </a:schemeClr>
              </a:solidFill>
              <a:latin typeface="+mn-lt"/>
            </a:endParaRPr>
          </a:p>
        </p:txBody>
      </p:sp>
      <p:sp>
        <p:nvSpPr>
          <p:cNvPr id="5" name="Subtitle 4"/>
          <p:cNvSpPr>
            <a:spLocks noGrp="1"/>
          </p:cNvSpPr>
          <p:nvPr>
            <p:ph type="subTitle" idx="1"/>
          </p:nvPr>
        </p:nvSpPr>
        <p:spPr>
          <a:xfrm>
            <a:off x="1309527" y="1266623"/>
            <a:ext cx="9144000" cy="1628596"/>
          </a:xfrm>
        </p:spPr>
        <p:txBody>
          <a:bodyPr>
            <a:noAutofit/>
          </a:bodyPr>
          <a:lstStyle/>
          <a:p>
            <a:pPr algn="l">
              <a:lnSpc>
                <a:spcPct val="150000"/>
              </a:lnSpc>
            </a:pPr>
            <a:r>
              <a:rPr lang="en-US" sz="1600" dirty="0" smtClean="0"/>
              <a:t>	Hyperledger fabric is intended as a foundation for developing applications or solutions with a modular architecture, Hyperledger fabric allows components </a:t>
            </a:r>
            <a:r>
              <a:rPr lang="en-US" sz="1600" dirty="0"/>
              <a:t> such as consensus and membership services, to be plug-and-play. Hyperledger Fabric leverages container technology to host smart contracts called “</a:t>
            </a:r>
            <a:r>
              <a:rPr lang="en-US" sz="1600" dirty="0" err="1"/>
              <a:t>chaincode</a:t>
            </a:r>
            <a:r>
              <a:rPr lang="en-US" sz="1600" dirty="0"/>
              <a:t>” that comprise the application logic of the system.</a:t>
            </a:r>
            <a:endParaRPr lang="en-US" sz="1600" dirty="0" smtClean="0"/>
          </a:p>
          <a:p>
            <a:pPr algn="l">
              <a:lnSpc>
                <a:spcPct val="150000"/>
              </a:lnSpc>
            </a:pPr>
            <a:endParaRPr lang="en-US" sz="1600" i="1" dirty="0" smtClean="0"/>
          </a:p>
          <a:p>
            <a:pPr lvl="1" algn="l">
              <a:lnSpc>
                <a:spcPct val="150000"/>
              </a:lnSpc>
            </a:pPr>
            <a:endParaRPr lang="en-US" sz="1600" dirty="0" smtClean="0"/>
          </a:p>
          <a:p>
            <a:pPr lvl="0" algn="l" fontAlgn="base">
              <a:lnSpc>
                <a:spcPct val="150000"/>
              </a:lnSpc>
            </a:pPr>
            <a:r>
              <a:rPr lang="en-US" sz="1600" dirty="0" smtClean="0"/>
              <a:t>	 </a:t>
            </a:r>
          </a:p>
          <a:p>
            <a:pPr algn="l"/>
            <a:endParaRPr lang="en-US" sz="1600" dirty="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
        <p:nvSpPr>
          <p:cNvPr id="3" name="TextBox 2"/>
          <p:cNvSpPr txBox="1"/>
          <p:nvPr/>
        </p:nvSpPr>
        <p:spPr>
          <a:xfrm>
            <a:off x="1049382" y="2749616"/>
            <a:ext cx="6544492"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sz="1600" dirty="0" smtClean="0"/>
          </a:p>
          <a:p>
            <a:pPr marL="285750" indent="-285750">
              <a:lnSpc>
                <a:spcPct val="150000"/>
              </a:lnSpc>
              <a:buFont typeface="Arial" panose="020B0604020202020204" pitchFamily="34" charset="0"/>
              <a:buChar char="•"/>
            </a:pPr>
            <a:r>
              <a:rPr lang="en-US" sz="1600" dirty="0" smtClean="0"/>
              <a:t>Hyperledger </a:t>
            </a:r>
            <a:r>
              <a:rPr lang="en-US" sz="1600" dirty="0"/>
              <a:t>Fabric was initially contributed by Digital Asset and IBM, as a result of the first hackathon.</a:t>
            </a:r>
          </a:p>
        </p:txBody>
      </p:sp>
      <p:pic>
        <p:nvPicPr>
          <p:cNvPr id="3074" name="Picture 2" descr="https://wiki.hyperledger.org/_media/projects/hyperledger_fabric_logo_color.png?w=300&amp;tok=2fc7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797" y="2495169"/>
            <a:ext cx="28575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382" y="4573352"/>
            <a:ext cx="2282798" cy="143076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0050" y="4638311"/>
            <a:ext cx="2438945" cy="1365809"/>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9454" y="4779639"/>
            <a:ext cx="3248843" cy="1157832"/>
          </a:xfrm>
          <a:prstGeom prst="rect">
            <a:avLst/>
          </a:prstGeom>
        </p:spPr>
      </p:pic>
    </p:spTree>
    <p:extLst>
      <p:ext uri="{BB962C8B-B14F-4D97-AF65-F5344CB8AC3E}">
        <p14:creationId xmlns:p14="http://schemas.microsoft.com/office/powerpoint/2010/main" val="3556720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890838" y="1527176"/>
            <a:ext cx="6729412" cy="492125"/>
          </a:xfrm>
        </p:spPr>
        <p:txBody>
          <a:bodyPr>
            <a:normAutofit fontScale="90000"/>
          </a:bodyPr>
          <a:lstStyle/>
          <a:p>
            <a:r>
              <a:rPr smtClean="0">
                <a:latin typeface="Arial" charset="0"/>
                <a:cs typeface="Arial" charset="0"/>
              </a:rPr>
              <a:t>Thank you</a:t>
            </a:r>
          </a:p>
        </p:txBody>
      </p:sp>
      <p:sp>
        <p:nvSpPr>
          <p:cNvPr id="28675" name="Text Placeholder 2"/>
          <p:cNvSpPr>
            <a:spLocks noGrp="1"/>
          </p:cNvSpPr>
          <p:nvPr>
            <p:ph type="body" sz="quarter" idx="14"/>
          </p:nvPr>
        </p:nvSpPr>
        <p:spPr>
          <a:xfrm>
            <a:off x="2890839" y="2139951"/>
            <a:ext cx="6734175" cy="277813"/>
          </a:xfrm>
        </p:spPr>
        <p:txBody>
          <a:bodyPr>
            <a:normAutofit fontScale="92500" lnSpcReduction="20000"/>
          </a:bodyPr>
          <a:lstStyle/>
          <a:p>
            <a:pPr>
              <a:spcBef>
                <a:spcPct val="0"/>
              </a:spcBef>
              <a:buFont typeface="Arial" charset="0"/>
              <a:buNone/>
            </a:pPr>
            <a:r>
              <a:rPr>
                <a:latin typeface="Arial" charset="0"/>
                <a:cs typeface="Arial" charset="0"/>
              </a:rPr>
              <a:t>Visit us at www.techmahindra.com</a:t>
            </a:r>
          </a:p>
        </p:txBody>
      </p:sp>
      <p:pic>
        <p:nvPicPr>
          <p:cNvPr id="4" name="Picture 9" descr="ridge4.png"/>
          <p:cNvPicPr>
            <a:picLocks noChangeAspect="1"/>
          </p:cNvPicPr>
          <p:nvPr/>
        </p:nvPicPr>
        <p:blipFill>
          <a:blip r:embed="rId3"/>
          <a:srcRect/>
          <a:stretch>
            <a:fillRect/>
          </a:stretch>
        </p:blipFill>
        <p:spPr bwMode="ltGray">
          <a:xfrm>
            <a:off x="1588" y="0"/>
            <a:ext cx="2946872" cy="1071483"/>
          </a:xfrm>
          <a:prstGeom prst="rect">
            <a:avLst/>
          </a:prstGeom>
          <a:noFill/>
          <a:ln w="9525">
            <a:noFill/>
            <a:miter lim="800000"/>
            <a:headEnd/>
            <a:tailEnd/>
          </a:ln>
        </p:spPr>
      </p:pic>
      <p:pic>
        <p:nvPicPr>
          <p:cNvPr id="5" name="Picture 11" descr="Mahindra Logo.png"/>
          <p:cNvPicPr>
            <a:picLocks noChangeAspect="1"/>
          </p:cNvPicPr>
          <p:nvPr/>
        </p:nvPicPr>
        <p:blipFill>
          <a:blip r:embed="rId4"/>
          <a:srcRect/>
          <a:stretch>
            <a:fillRect/>
          </a:stretch>
        </p:blipFill>
        <p:spPr bwMode="gray">
          <a:xfrm>
            <a:off x="9473389" y="332581"/>
            <a:ext cx="1960277" cy="406319"/>
          </a:xfrm>
          <a:prstGeom prst="rect">
            <a:avLst/>
          </a:prstGeom>
          <a:noFill/>
          <a:ln w="9525">
            <a:noFill/>
            <a:miter lim="800000"/>
            <a:headEnd/>
            <a:tailEnd/>
          </a:ln>
        </p:spPr>
      </p:pic>
      <p:sp>
        <p:nvSpPr>
          <p:cNvPr id="6" name="Footer Placeholder 7"/>
          <p:cNvSpPr txBox="1">
            <a:spLocks/>
          </p:cNvSpPr>
          <p:nvPr/>
        </p:nvSpPr>
        <p:spPr>
          <a:xfrm>
            <a:off x="326572" y="6356350"/>
            <a:ext cx="338328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mtClean="0"/>
              <a:t>Copy right @ Techmahindra 2018 . All rights reserved</a:t>
            </a:r>
            <a:endParaRPr lang="en-US" sz="1000" dirty="0"/>
          </a:p>
        </p:txBody>
      </p:sp>
    </p:spTree>
    <p:extLst>
      <p:ext uri="{BB962C8B-B14F-4D97-AF65-F5344CB8AC3E}">
        <p14:creationId xmlns:p14="http://schemas.microsoft.com/office/powerpoint/2010/main" val="4005357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1302" y="457526"/>
            <a:ext cx="9144000" cy="731520"/>
          </a:xfrm>
        </p:spPr>
        <p:txBody>
          <a:bodyPr>
            <a:normAutofit/>
          </a:bodyPr>
          <a:lstStyle/>
          <a:p>
            <a:pPr algn="l"/>
            <a:r>
              <a:rPr lang="en-US" sz="3200" b="1" dirty="0" smtClean="0">
                <a:solidFill>
                  <a:schemeClr val="accent5">
                    <a:lumMod val="50000"/>
                  </a:schemeClr>
                </a:solidFill>
                <a:latin typeface="+mn-lt"/>
              </a:rPr>
              <a:t>How Hyperledger solves problems?</a:t>
            </a:r>
            <a:endParaRPr lang="en-US" sz="3200" b="1" dirty="0">
              <a:solidFill>
                <a:schemeClr val="accent5">
                  <a:lumMod val="50000"/>
                </a:schemeClr>
              </a:solidFill>
              <a:latin typeface="+mn-lt"/>
            </a:endParaRP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grpSp>
        <p:nvGrpSpPr>
          <p:cNvPr id="53" name="Group 52"/>
          <p:cNvGrpSpPr/>
          <p:nvPr/>
        </p:nvGrpSpPr>
        <p:grpSpPr>
          <a:xfrm>
            <a:off x="618634" y="1657244"/>
            <a:ext cx="3745908" cy="1675862"/>
            <a:chOff x="618634" y="1657244"/>
            <a:chExt cx="3745908" cy="1675862"/>
          </a:xfrm>
        </p:grpSpPr>
        <p:pic>
          <p:nvPicPr>
            <p:cNvPr id="2" name="Picture 1"/>
            <p:cNvPicPr>
              <a:picLocks noChangeAspect="1"/>
            </p:cNvPicPr>
            <p:nvPr/>
          </p:nvPicPr>
          <p:blipFill>
            <a:blip r:embed="rId4"/>
            <a:stretch>
              <a:fillRect/>
            </a:stretch>
          </p:blipFill>
          <p:spPr>
            <a:xfrm>
              <a:off x="618634" y="1657244"/>
              <a:ext cx="1527322" cy="1639862"/>
            </a:xfrm>
            <a:prstGeom prst="rect">
              <a:avLst/>
            </a:prstGeom>
          </p:spPr>
        </p:pic>
        <p:pic>
          <p:nvPicPr>
            <p:cNvPr id="9" name="Picture 8"/>
            <p:cNvPicPr>
              <a:picLocks noChangeAspect="1"/>
            </p:cNvPicPr>
            <p:nvPr/>
          </p:nvPicPr>
          <p:blipFill>
            <a:blip r:embed="rId5"/>
            <a:stretch>
              <a:fillRect/>
            </a:stretch>
          </p:blipFill>
          <p:spPr>
            <a:xfrm>
              <a:off x="2839095" y="1817897"/>
              <a:ext cx="1525447" cy="1515209"/>
            </a:xfrm>
            <a:prstGeom prst="rect">
              <a:avLst/>
            </a:prstGeom>
          </p:spPr>
        </p:pic>
        <p:cxnSp>
          <p:nvCxnSpPr>
            <p:cNvPr id="11" name="Straight Arrow Connector 10"/>
            <p:cNvCxnSpPr/>
            <p:nvPr/>
          </p:nvCxnSpPr>
          <p:spPr>
            <a:xfrm flipV="1">
              <a:off x="1914607" y="2401172"/>
              <a:ext cx="1153962" cy="261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044158" y="663167"/>
            <a:ext cx="4174779" cy="3346331"/>
            <a:chOff x="6044158" y="663167"/>
            <a:chExt cx="4174779" cy="3346331"/>
          </a:xfrm>
        </p:grpSpPr>
        <p:pic>
          <p:nvPicPr>
            <p:cNvPr id="12" name="Picture 11"/>
            <p:cNvPicPr>
              <a:picLocks noChangeAspect="1"/>
            </p:cNvPicPr>
            <p:nvPr/>
          </p:nvPicPr>
          <p:blipFill>
            <a:blip r:embed="rId6"/>
            <a:stretch>
              <a:fillRect/>
            </a:stretch>
          </p:blipFill>
          <p:spPr>
            <a:xfrm>
              <a:off x="6819904" y="2477175"/>
              <a:ext cx="1724434" cy="1155286"/>
            </a:xfrm>
            <a:prstGeom prst="rect">
              <a:avLst/>
            </a:prstGeom>
          </p:spPr>
        </p:pic>
        <p:pic>
          <p:nvPicPr>
            <p:cNvPr id="17" name="Picture 16"/>
            <p:cNvPicPr>
              <a:picLocks noChangeAspect="1"/>
            </p:cNvPicPr>
            <p:nvPr/>
          </p:nvPicPr>
          <p:blipFill>
            <a:blip r:embed="rId4"/>
            <a:stretch>
              <a:fillRect/>
            </a:stretch>
          </p:blipFill>
          <p:spPr>
            <a:xfrm>
              <a:off x="6044158" y="1394519"/>
              <a:ext cx="1354985" cy="1454826"/>
            </a:xfrm>
            <a:prstGeom prst="rect">
              <a:avLst/>
            </a:prstGeom>
          </p:spPr>
        </p:pic>
        <p:pic>
          <p:nvPicPr>
            <p:cNvPr id="18" name="Picture 17"/>
            <p:cNvPicPr>
              <a:picLocks noChangeAspect="1"/>
            </p:cNvPicPr>
            <p:nvPr/>
          </p:nvPicPr>
          <p:blipFill>
            <a:blip r:embed="rId5"/>
            <a:stretch>
              <a:fillRect/>
            </a:stretch>
          </p:blipFill>
          <p:spPr>
            <a:xfrm>
              <a:off x="8676261" y="2477175"/>
              <a:ext cx="1542676" cy="1532323"/>
            </a:xfrm>
            <a:prstGeom prst="rect">
              <a:avLst/>
            </a:prstGeom>
          </p:spPr>
        </p:pic>
        <p:pic>
          <p:nvPicPr>
            <p:cNvPr id="14" name="Picture 13"/>
            <p:cNvPicPr>
              <a:picLocks noChangeAspect="1"/>
            </p:cNvPicPr>
            <p:nvPr/>
          </p:nvPicPr>
          <p:blipFill>
            <a:blip r:embed="rId7"/>
            <a:stretch>
              <a:fillRect/>
            </a:stretch>
          </p:blipFill>
          <p:spPr>
            <a:xfrm>
              <a:off x="8276442" y="663167"/>
              <a:ext cx="1095375" cy="1714500"/>
            </a:xfrm>
            <a:prstGeom prst="rect">
              <a:avLst/>
            </a:prstGeom>
          </p:spPr>
        </p:pic>
        <p:cxnSp>
          <p:nvCxnSpPr>
            <p:cNvPr id="20" name="Straight Arrow Connector 19"/>
            <p:cNvCxnSpPr/>
            <p:nvPr/>
          </p:nvCxnSpPr>
          <p:spPr>
            <a:xfrm flipV="1">
              <a:off x="7297171" y="1747038"/>
              <a:ext cx="863089" cy="53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191062" y="2121932"/>
              <a:ext cx="305100" cy="709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9298109" y="2133367"/>
              <a:ext cx="227689" cy="44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65930" y="1002319"/>
              <a:ext cx="763339" cy="623344"/>
            </a:xfrm>
            <a:prstGeom prst="rect">
              <a:avLst/>
            </a:prstGeom>
          </p:spPr>
        </p:pic>
      </p:grpSp>
      <p:grpSp>
        <p:nvGrpSpPr>
          <p:cNvPr id="59" name="Group 58"/>
          <p:cNvGrpSpPr/>
          <p:nvPr/>
        </p:nvGrpSpPr>
        <p:grpSpPr>
          <a:xfrm>
            <a:off x="3095343" y="3404862"/>
            <a:ext cx="4023814" cy="3453138"/>
            <a:chOff x="3095343" y="3404862"/>
            <a:chExt cx="4023814" cy="3453138"/>
          </a:xfrm>
        </p:grpSpPr>
        <p:grpSp>
          <p:nvGrpSpPr>
            <p:cNvPr id="55" name="Group 54"/>
            <p:cNvGrpSpPr/>
            <p:nvPr/>
          </p:nvGrpSpPr>
          <p:grpSpPr>
            <a:xfrm>
              <a:off x="3095343" y="3404862"/>
              <a:ext cx="4023814" cy="3453138"/>
              <a:chOff x="3095343" y="3404862"/>
              <a:chExt cx="4023814" cy="3453138"/>
            </a:xfrm>
          </p:grpSpPr>
          <p:pic>
            <p:nvPicPr>
              <p:cNvPr id="36" name="Picture 35"/>
              <p:cNvPicPr>
                <a:picLocks noChangeAspect="1"/>
              </p:cNvPicPr>
              <p:nvPr/>
            </p:nvPicPr>
            <p:blipFill>
              <a:blip r:embed="rId6"/>
              <a:stretch>
                <a:fillRect/>
              </a:stretch>
            </p:blipFill>
            <p:spPr>
              <a:xfrm>
                <a:off x="4937692" y="5702714"/>
                <a:ext cx="1724434" cy="1155286"/>
              </a:xfrm>
              <a:prstGeom prst="rect">
                <a:avLst/>
              </a:prstGeom>
            </p:spPr>
          </p:pic>
          <p:pic>
            <p:nvPicPr>
              <p:cNvPr id="37" name="Picture 36"/>
              <p:cNvPicPr>
                <a:picLocks noChangeAspect="1"/>
              </p:cNvPicPr>
              <p:nvPr/>
            </p:nvPicPr>
            <p:blipFill>
              <a:blip r:embed="rId4"/>
              <a:stretch>
                <a:fillRect/>
              </a:stretch>
            </p:blipFill>
            <p:spPr>
              <a:xfrm>
                <a:off x="3095343" y="3984006"/>
                <a:ext cx="1354985" cy="1454826"/>
              </a:xfrm>
              <a:prstGeom prst="rect">
                <a:avLst/>
              </a:prstGeom>
            </p:spPr>
          </p:pic>
          <p:pic>
            <p:nvPicPr>
              <p:cNvPr id="38" name="Picture 37"/>
              <p:cNvPicPr>
                <a:picLocks noChangeAspect="1"/>
              </p:cNvPicPr>
              <p:nvPr/>
            </p:nvPicPr>
            <p:blipFill>
              <a:blip r:embed="rId5"/>
              <a:stretch>
                <a:fillRect/>
              </a:stretch>
            </p:blipFill>
            <p:spPr>
              <a:xfrm>
                <a:off x="5576481" y="3404862"/>
                <a:ext cx="1542676" cy="1532323"/>
              </a:xfrm>
              <a:prstGeom prst="rect">
                <a:avLst/>
              </a:prstGeom>
            </p:spPr>
          </p:pic>
          <p:sp>
            <p:nvSpPr>
              <p:cNvPr id="35" name="Oval 34"/>
              <p:cNvSpPr/>
              <p:nvPr/>
            </p:nvSpPr>
            <p:spPr>
              <a:xfrm>
                <a:off x="4637997" y="4696192"/>
                <a:ext cx="1161912" cy="762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p:cNvCxnSpPr/>
              <p:nvPr/>
            </p:nvCxnSpPr>
            <p:spPr>
              <a:xfrm>
                <a:off x="4221496" y="4915965"/>
                <a:ext cx="416501" cy="7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632254" y="4547226"/>
                <a:ext cx="222096" cy="25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381897" y="5458165"/>
                <a:ext cx="194585" cy="420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4910" y="5064322"/>
                <a:ext cx="610836" cy="442644"/>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30879" y="4249992"/>
                <a:ext cx="610836" cy="442644"/>
              </a:xfrm>
              <a:prstGeom prst="rect">
                <a:avLst/>
              </a:prstGeom>
            </p:spPr>
          </p:pic>
          <p:pic>
            <p:nvPicPr>
              <p:cNvPr id="52" name="Picture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9946" y="5386249"/>
                <a:ext cx="610836" cy="442644"/>
              </a:xfrm>
              <a:prstGeom prst="rect">
                <a:avLst/>
              </a:prstGeom>
            </p:spPr>
          </p:pic>
        </p:grpSp>
        <p:sp>
          <p:nvSpPr>
            <p:cNvPr id="56" name="TextBox 55"/>
            <p:cNvSpPr txBox="1"/>
            <p:nvPr/>
          </p:nvSpPr>
          <p:spPr>
            <a:xfrm>
              <a:off x="4771292" y="4838255"/>
              <a:ext cx="829073" cy="246221"/>
            </a:xfrm>
            <a:prstGeom prst="rect">
              <a:avLst/>
            </a:prstGeom>
            <a:noFill/>
          </p:spPr>
          <p:txBody>
            <a:bodyPr wrap="none" rtlCol="0">
              <a:spAutoFit/>
            </a:bodyPr>
            <a:lstStyle/>
            <a:p>
              <a:r>
                <a:rPr lang="en-US" sz="1000" dirty="0" smtClean="0"/>
                <a:t>Hyperledger</a:t>
              </a:r>
              <a:endParaRPr lang="en-US" sz="1000" dirty="0"/>
            </a:p>
          </p:txBody>
        </p:sp>
        <p:sp>
          <p:nvSpPr>
            <p:cNvPr id="58" name="TextBox 57"/>
            <p:cNvSpPr txBox="1"/>
            <p:nvPr/>
          </p:nvSpPr>
          <p:spPr>
            <a:xfrm>
              <a:off x="4935599" y="5103428"/>
              <a:ext cx="500458" cy="246221"/>
            </a:xfrm>
            <a:prstGeom prst="rect">
              <a:avLst/>
            </a:prstGeom>
            <a:noFill/>
          </p:spPr>
          <p:txBody>
            <a:bodyPr wrap="none" rtlCol="0">
              <a:spAutoFit/>
            </a:bodyPr>
            <a:lstStyle/>
            <a:p>
              <a:r>
                <a:rPr lang="en-US" sz="1000" dirty="0" smtClean="0"/>
                <a:t>Fabric</a:t>
              </a:r>
              <a:endParaRPr lang="en-US" sz="1000" dirty="0"/>
            </a:p>
          </p:txBody>
        </p:sp>
      </p:grpSp>
    </p:spTree>
    <p:extLst>
      <p:ext uri="{BB962C8B-B14F-4D97-AF65-F5344CB8AC3E}">
        <p14:creationId xmlns:p14="http://schemas.microsoft.com/office/powerpoint/2010/main" val="208321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15439" y="1627823"/>
            <a:ext cx="9144000" cy="731520"/>
          </a:xfrm>
        </p:spPr>
        <p:txBody>
          <a:bodyPr>
            <a:normAutofit/>
          </a:bodyPr>
          <a:lstStyle/>
          <a:p>
            <a:pPr algn="l"/>
            <a:r>
              <a:rPr lang="en-US" sz="3200" b="1" dirty="0" smtClean="0">
                <a:solidFill>
                  <a:schemeClr val="accent5">
                    <a:lumMod val="50000"/>
                  </a:schemeClr>
                </a:solidFill>
                <a:latin typeface="+mn-lt"/>
              </a:rPr>
              <a:t>Things to know..!</a:t>
            </a:r>
            <a:endParaRPr lang="en-US" sz="3200" b="1" dirty="0">
              <a:solidFill>
                <a:schemeClr val="accent5">
                  <a:lumMod val="50000"/>
                </a:schemeClr>
              </a:solidFill>
              <a:latin typeface="+mn-lt"/>
            </a:endParaRPr>
          </a:p>
        </p:txBody>
      </p:sp>
      <p:sp>
        <p:nvSpPr>
          <p:cNvPr id="5" name="Subtitle 4"/>
          <p:cNvSpPr>
            <a:spLocks noGrp="1"/>
          </p:cNvSpPr>
          <p:nvPr>
            <p:ph type="subTitle" idx="1"/>
          </p:nvPr>
        </p:nvSpPr>
        <p:spPr>
          <a:xfrm>
            <a:off x="1746069" y="2899618"/>
            <a:ext cx="9144000" cy="1628596"/>
          </a:xfrm>
        </p:spPr>
        <p:txBody>
          <a:bodyPr>
            <a:noAutofit/>
          </a:bodyPr>
          <a:lstStyle/>
          <a:p>
            <a:pPr marL="285750" indent="-285750" algn="l">
              <a:buFont typeface="Wingdings" panose="05000000000000000000" pitchFamily="2" charset="2"/>
              <a:buChar char="v"/>
            </a:pPr>
            <a:r>
              <a:rPr lang="en-US" sz="1600" dirty="0" smtClean="0"/>
              <a:t>Channel</a:t>
            </a:r>
          </a:p>
          <a:p>
            <a:pPr marL="285750" indent="-285750" algn="l">
              <a:buFont typeface="Wingdings" panose="05000000000000000000" pitchFamily="2" charset="2"/>
              <a:buChar char="v"/>
            </a:pPr>
            <a:r>
              <a:rPr lang="en-US" sz="1600" dirty="0" smtClean="0"/>
              <a:t>Certificate Authority ( CA )</a:t>
            </a:r>
          </a:p>
          <a:p>
            <a:pPr marL="285750" indent="-285750" algn="l">
              <a:buFont typeface="Wingdings" panose="05000000000000000000" pitchFamily="2" charset="2"/>
              <a:buChar char="v"/>
            </a:pPr>
            <a:r>
              <a:rPr lang="en-US" sz="1600" dirty="0" smtClean="0"/>
              <a:t>Peer</a:t>
            </a:r>
          </a:p>
          <a:p>
            <a:pPr marL="285750" indent="-285750" algn="l">
              <a:buFont typeface="Wingdings" panose="05000000000000000000" pitchFamily="2" charset="2"/>
              <a:buChar char="v"/>
            </a:pPr>
            <a:r>
              <a:rPr lang="en-US" sz="1600" dirty="0" err="1" smtClean="0"/>
              <a:t>Orderer</a:t>
            </a:r>
            <a:endParaRPr lang="en-US" sz="1600" dirty="0" smtClean="0"/>
          </a:p>
          <a:p>
            <a:pPr marL="285750" indent="-285750" algn="l">
              <a:buFont typeface="Wingdings" panose="05000000000000000000" pitchFamily="2" charset="2"/>
              <a:buChar char="v"/>
            </a:pPr>
            <a:r>
              <a:rPr lang="en-US" sz="1600" dirty="0" smtClean="0"/>
              <a:t>Endorser</a:t>
            </a:r>
            <a:endParaRPr lang="en-US" sz="1600" dirty="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Tree>
    <p:extLst>
      <p:ext uri="{BB962C8B-B14F-4D97-AF65-F5344CB8AC3E}">
        <p14:creationId xmlns:p14="http://schemas.microsoft.com/office/powerpoint/2010/main" val="2688988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75024" y="705723"/>
            <a:ext cx="9144000" cy="731520"/>
          </a:xfrm>
        </p:spPr>
        <p:txBody>
          <a:bodyPr>
            <a:normAutofit/>
          </a:bodyPr>
          <a:lstStyle/>
          <a:p>
            <a:pPr algn="l"/>
            <a:r>
              <a:rPr lang="en-US" sz="3000" b="1" dirty="0" smtClean="0">
                <a:solidFill>
                  <a:schemeClr val="accent5">
                    <a:lumMod val="50000"/>
                  </a:schemeClr>
                </a:solidFill>
                <a:latin typeface="+mn-lt"/>
              </a:rPr>
              <a:t>Channel</a:t>
            </a:r>
            <a:endParaRPr lang="en-US" sz="3000" b="1" dirty="0">
              <a:solidFill>
                <a:schemeClr val="accent5">
                  <a:lumMod val="50000"/>
                </a:schemeClr>
              </a:solidFill>
              <a:latin typeface="+mn-lt"/>
            </a:endParaRPr>
          </a:p>
        </p:txBody>
      </p:sp>
      <p:sp>
        <p:nvSpPr>
          <p:cNvPr id="5" name="Subtitle 4"/>
          <p:cNvSpPr>
            <a:spLocks noGrp="1"/>
          </p:cNvSpPr>
          <p:nvPr>
            <p:ph type="subTitle" idx="1"/>
          </p:nvPr>
        </p:nvSpPr>
        <p:spPr>
          <a:xfrm>
            <a:off x="1309527" y="1760326"/>
            <a:ext cx="9144000" cy="4778586"/>
          </a:xfrm>
        </p:spPr>
        <p:txBody>
          <a:bodyPr>
            <a:noAutofit/>
          </a:bodyPr>
          <a:lstStyle/>
          <a:p>
            <a:pPr marL="342900" indent="-342900" algn="l">
              <a:lnSpc>
                <a:spcPct val="150000"/>
              </a:lnSpc>
              <a:buFont typeface="Arial" panose="020B0604020202020204" pitchFamily="34" charset="0"/>
              <a:buChar char="•"/>
            </a:pPr>
            <a:r>
              <a:rPr lang="en-US" sz="1600" dirty="0"/>
              <a:t>A data partitioning mechanism to control transaction visibility only to stakeholders </a:t>
            </a:r>
            <a:endParaRPr lang="en-US" sz="1600" dirty="0" smtClean="0"/>
          </a:p>
          <a:p>
            <a:pPr marL="342900" indent="-342900" algn="l">
              <a:lnSpc>
                <a:spcPct val="150000"/>
              </a:lnSpc>
              <a:buFont typeface="Arial" panose="020B0604020202020204" pitchFamily="34" charset="0"/>
              <a:buChar char="•"/>
            </a:pPr>
            <a:r>
              <a:rPr lang="en-US" sz="1600" dirty="0"/>
              <a:t>Consensus takes place within a channel by members of the channel </a:t>
            </a:r>
            <a:endParaRPr lang="en-US" sz="1600" dirty="0" smtClean="0"/>
          </a:p>
          <a:p>
            <a:pPr marL="628650" lvl="1" indent="-171450" algn="l">
              <a:lnSpc>
                <a:spcPct val="150000"/>
              </a:lnSpc>
              <a:buFont typeface="Wingdings" panose="05000000000000000000" pitchFamily="2" charset="2"/>
              <a:buChar char="ü"/>
            </a:pPr>
            <a:r>
              <a:rPr lang="en-US" sz="1600" dirty="0"/>
              <a:t>Other members on the network are not allowed to access the channel and will not see transactions on the channel </a:t>
            </a:r>
          </a:p>
          <a:p>
            <a:pPr marL="342900" indent="-342900" algn="l">
              <a:lnSpc>
                <a:spcPct val="150000"/>
              </a:lnSpc>
              <a:buFont typeface="Arial" panose="020B0604020202020204" pitchFamily="34" charset="0"/>
              <a:buChar char="•"/>
            </a:pPr>
            <a:r>
              <a:rPr lang="en-US" sz="1600" dirty="0" smtClean="0"/>
              <a:t> A </a:t>
            </a:r>
            <a:r>
              <a:rPr lang="en-US" sz="1600" dirty="0" err="1" smtClean="0"/>
              <a:t>chaincode</a:t>
            </a:r>
            <a:r>
              <a:rPr lang="en-US" sz="1600" dirty="0" smtClean="0"/>
              <a:t> may be deployed on multiple channels, each instance is isolated within its channel</a:t>
            </a:r>
          </a:p>
          <a:p>
            <a:pPr marL="742950" lvl="1" indent="-285750" algn="l">
              <a:lnSpc>
                <a:spcPct val="150000"/>
              </a:lnSpc>
              <a:buFont typeface="Wingdings" panose="05000000000000000000" pitchFamily="2" charset="2"/>
              <a:buChar char="ü"/>
            </a:pPr>
            <a:r>
              <a:rPr lang="en-US" sz="1600" dirty="0" smtClean="0"/>
              <a:t> A </a:t>
            </a:r>
            <a:r>
              <a:rPr lang="en-US" sz="1600" dirty="0" err="1"/>
              <a:t>chaincode</a:t>
            </a:r>
            <a:r>
              <a:rPr lang="en-US" sz="1600" dirty="0"/>
              <a:t> may query another </a:t>
            </a:r>
            <a:r>
              <a:rPr lang="en-US" sz="1600" dirty="0" err="1"/>
              <a:t>chaincode</a:t>
            </a:r>
            <a:r>
              <a:rPr lang="en-US" sz="1600" dirty="0"/>
              <a:t> in other channel (ACL applied</a:t>
            </a:r>
            <a:r>
              <a:rPr lang="en-US" sz="1600" dirty="0" smtClean="0"/>
              <a:t>)</a:t>
            </a:r>
            <a:endParaRPr lang="en-US" sz="1600" dirty="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spTree>
    <p:extLst>
      <p:ext uri="{BB962C8B-B14F-4D97-AF65-F5344CB8AC3E}">
        <p14:creationId xmlns:p14="http://schemas.microsoft.com/office/powerpoint/2010/main" val="3383284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0442" y="692964"/>
            <a:ext cx="9144000" cy="731520"/>
          </a:xfrm>
        </p:spPr>
        <p:txBody>
          <a:bodyPr>
            <a:normAutofit/>
          </a:bodyPr>
          <a:lstStyle/>
          <a:p>
            <a:pPr algn="l"/>
            <a:r>
              <a:rPr lang="en-US" sz="3000" b="1" dirty="0" smtClean="0">
                <a:solidFill>
                  <a:schemeClr val="accent5">
                    <a:lumMod val="50000"/>
                  </a:schemeClr>
                </a:solidFill>
                <a:latin typeface="+mn-lt"/>
              </a:rPr>
              <a:t>Certificate Authority ( CA )</a:t>
            </a:r>
            <a:endParaRPr lang="en-US" sz="3000" b="1" dirty="0">
              <a:solidFill>
                <a:schemeClr val="accent5">
                  <a:lumMod val="50000"/>
                </a:schemeClr>
              </a:solidFill>
              <a:latin typeface="+mn-lt"/>
            </a:endParaRPr>
          </a:p>
        </p:txBody>
      </p:sp>
      <p:sp>
        <p:nvSpPr>
          <p:cNvPr id="5" name="Subtitle 4"/>
          <p:cNvSpPr>
            <a:spLocks noGrp="1"/>
          </p:cNvSpPr>
          <p:nvPr>
            <p:ph type="subTitle" idx="1"/>
          </p:nvPr>
        </p:nvSpPr>
        <p:spPr>
          <a:xfrm>
            <a:off x="460442" y="1431866"/>
            <a:ext cx="6061382" cy="4778586"/>
          </a:xfrm>
        </p:spPr>
        <p:txBody>
          <a:bodyPr>
            <a:noAutofit/>
          </a:bodyPr>
          <a:lstStyle/>
          <a:p>
            <a:pPr algn="l">
              <a:lnSpc>
                <a:spcPct val="150000"/>
              </a:lnSpc>
            </a:pPr>
            <a:r>
              <a:rPr lang="en-US" sz="1600" dirty="0"/>
              <a:t>A </a:t>
            </a:r>
            <a:r>
              <a:rPr lang="en-US" sz="1600" b="1" dirty="0"/>
              <a:t>certificate authority</a:t>
            </a:r>
            <a:r>
              <a:rPr lang="en-US" sz="1600" dirty="0"/>
              <a:t> (CA) is a trusted entity that issues electronic documents that verify a digital entity's identity on the Internet. The electronic documents, which are called digital </a:t>
            </a:r>
            <a:r>
              <a:rPr lang="en-US" sz="1600" b="1" dirty="0"/>
              <a:t>certificates</a:t>
            </a:r>
            <a:r>
              <a:rPr lang="en-US" sz="1600" dirty="0"/>
              <a:t>, are an essential part of secure communication and play an important part in the public key </a:t>
            </a:r>
            <a:r>
              <a:rPr lang="en-US" sz="1600" dirty="0" smtClean="0"/>
              <a:t>infrastructure</a:t>
            </a:r>
          </a:p>
          <a:p>
            <a:pPr algn="l">
              <a:lnSpc>
                <a:spcPct val="150000"/>
              </a:lnSpc>
            </a:pPr>
            <a:r>
              <a:rPr lang="en-US" sz="1600" dirty="0" smtClean="0"/>
              <a:t>• </a:t>
            </a:r>
            <a:r>
              <a:rPr lang="en-US" sz="1600" dirty="0"/>
              <a:t>Default implementation of the Membership Services Provider Interface</a:t>
            </a:r>
            <a:r>
              <a:rPr lang="en-US" sz="1600" dirty="0" smtClean="0"/>
              <a:t>.</a:t>
            </a:r>
          </a:p>
          <a:p>
            <a:pPr algn="l">
              <a:lnSpc>
                <a:spcPct val="150000"/>
              </a:lnSpc>
            </a:pPr>
            <a:r>
              <a:rPr lang="en-US" sz="1600" dirty="0" smtClean="0"/>
              <a:t> </a:t>
            </a:r>
            <a:r>
              <a:rPr lang="en-US" sz="1600" dirty="0"/>
              <a:t>• Issues </a:t>
            </a:r>
            <a:r>
              <a:rPr lang="en-US" sz="1600" dirty="0" err="1"/>
              <a:t>Ecerts</a:t>
            </a:r>
            <a:r>
              <a:rPr lang="en-US" sz="1600" dirty="0"/>
              <a:t> (long-term identity) and </a:t>
            </a:r>
            <a:r>
              <a:rPr lang="en-US" sz="1600" dirty="0" err="1"/>
              <a:t>Tcerts</a:t>
            </a:r>
            <a:r>
              <a:rPr lang="en-US" sz="1600" dirty="0"/>
              <a:t> (disposable certificate</a:t>
            </a:r>
            <a:r>
              <a:rPr lang="en-US" sz="1600" dirty="0" smtClean="0"/>
              <a:t>)</a:t>
            </a:r>
          </a:p>
          <a:p>
            <a:pPr algn="l">
              <a:lnSpc>
                <a:spcPct val="150000"/>
              </a:lnSpc>
            </a:pPr>
            <a:r>
              <a:rPr lang="en-US" sz="1600" dirty="0" smtClean="0"/>
              <a:t> </a:t>
            </a:r>
            <a:r>
              <a:rPr lang="en-US" sz="1600" dirty="0"/>
              <a:t>• Supports clustering for HA </a:t>
            </a:r>
            <a:r>
              <a:rPr lang="en-US" sz="1600" dirty="0" smtClean="0"/>
              <a:t>characteristics</a:t>
            </a:r>
          </a:p>
          <a:p>
            <a:pPr algn="l">
              <a:lnSpc>
                <a:spcPct val="150000"/>
              </a:lnSpc>
            </a:pPr>
            <a:r>
              <a:rPr lang="en-US" sz="1600" dirty="0" smtClean="0"/>
              <a:t> </a:t>
            </a:r>
            <a:r>
              <a:rPr lang="en-US" sz="1600" dirty="0"/>
              <a:t>• Supports LDAP for user </a:t>
            </a:r>
            <a:r>
              <a:rPr lang="en-US" sz="1600" dirty="0" smtClean="0"/>
              <a:t>authentication</a:t>
            </a:r>
          </a:p>
          <a:p>
            <a:pPr algn="l">
              <a:lnSpc>
                <a:spcPct val="150000"/>
              </a:lnSpc>
            </a:pPr>
            <a:r>
              <a:rPr lang="en-US" sz="1600" dirty="0" smtClean="0"/>
              <a:t> </a:t>
            </a:r>
            <a:r>
              <a:rPr lang="en-US" sz="1600" dirty="0"/>
              <a:t>• Supports HSM</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stretch>
            <a:fillRect/>
          </a:stretch>
        </p:blipFill>
        <p:spPr>
          <a:xfrm>
            <a:off x="6521824" y="1378547"/>
            <a:ext cx="4705350" cy="4457700"/>
          </a:xfrm>
          <a:prstGeom prst="rect">
            <a:avLst/>
          </a:prstGeom>
        </p:spPr>
      </p:pic>
    </p:spTree>
    <p:extLst>
      <p:ext uri="{BB962C8B-B14F-4D97-AF65-F5344CB8AC3E}">
        <p14:creationId xmlns:p14="http://schemas.microsoft.com/office/powerpoint/2010/main" val="1353786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29389" y="809764"/>
            <a:ext cx="9144000" cy="731520"/>
          </a:xfrm>
        </p:spPr>
        <p:txBody>
          <a:bodyPr>
            <a:normAutofit/>
          </a:bodyPr>
          <a:lstStyle/>
          <a:p>
            <a:pPr algn="l"/>
            <a:r>
              <a:rPr lang="en-US" sz="3000" b="1" dirty="0" smtClean="0">
                <a:solidFill>
                  <a:schemeClr val="accent5">
                    <a:lumMod val="50000"/>
                  </a:schemeClr>
                </a:solidFill>
                <a:latin typeface="+mn-lt"/>
              </a:rPr>
              <a:t>Peer</a:t>
            </a:r>
            <a:endParaRPr lang="en-US" sz="3000" b="1" dirty="0">
              <a:solidFill>
                <a:schemeClr val="accent5">
                  <a:lumMod val="50000"/>
                </a:schemeClr>
              </a:solidFill>
              <a:latin typeface="+mn-lt"/>
            </a:endParaRPr>
          </a:p>
        </p:txBody>
      </p:sp>
      <p:sp>
        <p:nvSpPr>
          <p:cNvPr id="5" name="Subtitle 4"/>
          <p:cNvSpPr>
            <a:spLocks noGrp="1"/>
          </p:cNvSpPr>
          <p:nvPr>
            <p:ph type="subTitle" idx="1"/>
          </p:nvPr>
        </p:nvSpPr>
        <p:spPr>
          <a:xfrm>
            <a:off x="527677" y="1760326"/>
            <a:ext cx="9144000" cy="4778586"/>
          </a:xfrm>
        </p:spPr>
        <p:txBody>
          <a:bodyPr>
            <a:noAutofit/>
          </a:bodyPr>
          <a:lstStyle/>
          <a:p>
            <a:pPr marL="285750" indent="-285750" algn="l">
              <a:lnSpc>
                <a:spcPct val="150000"/>
              </a:lnSpc>
              <a:buFont typeface="Arial" panose="020B0604020202020204" pitchFamily="34" charset="0"/>
              <a:buChar char="•"/>
            </a:pPr>
            <a:r>
              <a:rPr lang="en-US" sz="1600" dirty="0"/>
              <a:t>A Peer is a node on the network maintaining state of the ledger and managing </a:t>
            </a:r>
            <a:r>
              <a:rPr lang="en-US" sz="1600" dirty="0" err="1"/>
              <a:t>chaincodes</a:t>
            </a:r>
            <a:r>
              <a:rPr lang="en-US" sz="1600" dirty="0"/>
              <a:t> </a:t>
            </a:r>
            <a:endParaRPr lang="en-US" sz="1600" dirty="0" smtClean="0"/>
          </a:p>
          <a:p>
            <a:pPr algn="l">
              <a:lnSpc>
                <a:spcPct val="150000"/>
              </a:lnSpc>
            </a:pPr>
            <a:r>
              <a:rPr lang="en-US" sz="1600" dirty="0" smtClean="0"/>
              <a:t>• </a:t>
            </a:r>
            <a:r>
              <a:rPr lang="en-US" sz="1600" dirty="0"/>
              <a:t>Any number of Peers may participate in a </a:t>
            </a:r>
            <a:r>
              <a:rPr lang="en-US" sz="1600" dirty="0" smtClean="0"/>
              <a:t>network</a:t>
            </a:r>
          </a:p>
          <a:p>
            <a:pPr algn="l">
              <a:lnSpc>
                <a:spcPct val="150000"/>
              </a:lnSpc>
            </a:pPr>
            <a:r>
              <a:rPr lang="en-US" sz="1600" dirty="0" smtClean="0"/>
              <a:t> </a:t>
            </a:r>
            <a:r>
              <a:rPr lang="en-US" sz="1600" dirty="0"/>
              <a:t>• A Peer can be an endorser, committer and/or submitter (submitter has not been implemented). An </a:t>
            </a:r>
            <a:r>
              <a:rPr lang="en-US" sz="1600" dirty="0" smtClean="0"/>
              <a:t>endorser </a:t>
            </a:r>
            <a:r>
              <a:rPr lang="en-US" sz="1600" dirty="0"/>
              <a:t>is always a </a:t>
            </a:r>
            <a:r>
              <a:rPr lang="en-US" sz="1600" dirty="0" smtClean="0"/>
              <a:t>committer</a:t>
            </a:r>
          </a:p>
          <a:p>
            <a:pPr algn="l">
              <a:lnSpc>
                <a:spcPct val="150000"/>
              </a:lnSpc>
            </a:pPr>
            <a:r>
              <a:rPr lang="en-US" sz="1600" dirty="0"/>
              <a:t>	</a:t>
            </a:r>
            <a:r>
              <a:rPr lang="en-US" sz="1600" dirty="0" smtClean="0"/>
              <a:t> </a:t>
            </a:r>
            <a:r>
              <a:rPr lang="en-US" sz="1600" dirty="0"/>
              <a:t>– An endorser executes and endorses </a:t>
            </a:r>
            <a:r>
              <a:rPr lang="en-US" sz="1600" dirty="0" smtClean="0"/>
              <a:t>transactions</a:t>
            </a:r>
          </a:p>
          <a:p>
            <a:pPr algn="l">
              <a:lnSpc>
                <a:spcPct val="150000"/>
              </a:lnSpc>
            </a:pPr>
            <a:r>
              <a:rPr lang="en-US" sz="1600" dirty="0"/>
              <a:t>	</a:t>
            </a:r>
            <a:r>
              <a:rPr lang="en-US" sz="1600" dirty="0" smtClean="0"/>
              <a:t> </a:t>
            </a:r>
            <a:r>
              <a:rPr lang="en-US" sz="1600" dirty="0"/>
              <a:t>– A committer verifies endorsements and validates transaction results </a:t>
            </a:r>
            <a:endParaRPr lang="en-US" sz="1600" dirty="0" smtClean="0"/>
          </a:p>
          <a:p>
            <a:pPr algn="l">
              <a:lnSpc>
                <a:spcPct val="150000"/>
              </a:lnSpc>
            </a:pPr>
            <a:r>
              <a:rPr lang="en-US" sz="1600" dirty="0" smtClean="0"/>
              <a:t>• </a:t>
            </a:r>
            <a:r>
              <a:rPr lang="en-US" sz="1600" dirty="0"/>
              <a:t>A Peer manages event hub and deliver events to the subscribers </a:t>
            </a:r>
            <a:endParaRPr lang="en-US" sz="1600" dirty="0" smtClean="0"/>
          </a:p>
          <a:p>
            <a:pPr algn="l">
              <a:lnSpc>
                <a:spcPct val="150000"/>
              </a:lnSpc>
            </a:pPr>
            <a:r>
              <a:rPr lang="en-US" sz="1600" dirty="0" smtClean="0"/>
              <a:t>• </a:t>
            </a:r>
            <a:r>
              <a:rPr lang="en-US" sz="1600" dirty="0"/>
              <a:t>Peers form a peer-to-peer gossip network</a:t>
            </a:r>
          </a:p>
          <a:p>
            <a:pPr algn="l">
              <a:lnSpc>
                <a:spcPct val="150000"/>
              </a:lnSpc>
            </a:pPr>
            <a:endParaRPr lang="en-US" sz="1600" dirty="0" smtClean="0"/>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stretch>
            <a:fillRect/>
          </a:stretch>
        </p:blipFill>
        <p:spPr>
          <a:xfrm>
            <a:off x="9252441" y="1760326"/>
            <a:ext cx="2181225" cy="3657600"/>
          </a:xfrm>
          <a:prstGeom prst="rect">
            <a:avLst/>
          </a:prstGeom>
        </p:spPr>
      </p:pic>
    </p:spTree>
    <p:extLst>
      <p:ext uri="{BB962C8B-B14F-4D97-AF65-F5344CB8AC3E}">
        <p14:creationId xmlns:p14="http://schemas.microsoft.com/office/powerpoint/2010/main" val="2236734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26572" y="812495"/>
            <a:ext cx="9144000" cy="731520"/>
          </a:xfrm>
        </p:spPr>
        <p:txBody>
          <a:bodyPr>
            <a:normAutofit/>
          </a:bodyPr>
          <a:lstStyle/>
          <a:p>
            <a:pPr algn="l"/>
            <a:r>
              <a:rPr lang="en-US" sz="3000" b="1" dirty="0" err="1" smtClean="0">
                <a:solidFill>
                  <a:schemeClr val="accent5">
                    <a:lumMod val="50000"/>
                  </a:schemeClr>
                </a:solidFill>
                <a:latin typeface="+mn-lt"/>
              </a:rPr>
              <a:t>Orderer</a:t>
            </a:r>
            <a:endParaRPr lang="en-US" sz="3000" b="1" dirty="0">
              <a:solidFill>
                <a:schemeClr val="accent5">
                  <a:lumMod val="50000"/>
                </a:schemeClr>
              </a:solidFill>
              <a:latin typeface="+mn-lt"/>
            </a:endParaRPr>
          </a:p>
        </p:txBody>
      </p:sp>
      <p:sp>
        <p:nvSpPr>
          <p:cNvPr id="5" name="Subtitle 4"/>
          <p:cNvSpPr>
            <a:spLocks noGrp="1"/>
          </p:cNvSpPr>
          <p:nvPr>
            <p:ph type="subTitle" idx="1"/>
          </p:nvPr>
        </p:nvSpPr>
        <p:spPr>
          <a:xfrm>
            <a:off x="329389" y="1617611"/>
            <a:ext cx="8762485" cy="4778586"/>
          </a:xfrm>
        </p:spPr>
        <p:txBody>
          <a:bodyPr>
            <a:noAutofit/>
          </a:bodyPr>
          <a:lstStyle/>
          <a:p>
            <a:pPr marL="285750" indent="-285750" algn="l">
              <a:lnSpc>
                <a:spcPct val="150000"/>
              </a:lnSpc>
              <a:buFont typeface="Arial" panose="020B0604020202020204" pitchFamily="34" charset="0"/>
              <a:buChar char="•"/>
            </a:pPr>
            <a:r>
              <a:rPr lang="en-US" sz="1600" dirty="0"/>
              <a:t> A group of </a:t>
            </a:r>
            <a:r>
              <a:rPr lang="en-US" sz="1600" dirty="0" err="1"/>
              <a:t>Orderers</a:t>
            </a:r>
            <a:r>
              <a:rPr lang="en-US" sz="1600" dirty="0"/>
              <a:t> runs a communication service, called ordering service, to provide atomic </a:t>
            </a:r>
            <a:r>
              <a:rPr lang="en-US" sz="1600" dirty="0" smtClean="0"/>
              <a:t>broadcast</a:t>
            </a:r>
          </a:p>
          <a:p>
            <a:pPr marL="285750" indent="-285750" algn="l">
              <a:lnSpc>
                <a:spcPct val="150000"/>
              </a:lnSpc>
              <a:buFont typeface="Arial" panose="020B0604020202020204" pitchFamily="34" charset="0"/>
              <a:buChar char="•"/>
            </a:pPr>
            <a:r>
              <a:rPr lang="en-US" sz="1600" dirty="0" smtClean="0"/>
              <a:t>Provides ordering of operations, before the data is committed in the ledger it has to pass through the </a:t>
            </a:r>
            <a:r>
              <a:rPr lang="en-US" sz="1600" dirty="0" err="1" smtClean="0"/>
              <a:t>orderer</a:t>
            </a:r>
            <a:r>
              <a:rPr lang="en-US" sz="1600" dirty="0" smtClean="0"/>
              <a:t>.</a:t>
            </a:r>
          </a:p>
          <a:p>
            <a:pPr marL="285750" indent="-285750" algn="l">
              <a:lnSpc>
                <a:spcPct val="150000"/>
              </a:lnSpc>
              <a:buFont typeface="Arial" panose="020B0604020202020204" pitchFamily="34" charset="0"/>
              <a:buChar char="•"/>
            </a:pPr>
            <a:r>
              <a:rPr lang="en-US" sz="1600" dirty="0" err="1" smtClean="0"/>
              <a:t>Orderer</a:t>
            </a:r>
            <a:r>
              <a:rPr lang="en-US" sz="1600" dirty="0" smtClean="0"/>
              <a:t> will creates the blocks, that will be part of the Blockchain.</a:t>
            </a:r>
          </a:p>
          <a:p>
            <a:pPr marL="285750" indent="-285750" algn="l">
              <a:lnSpc>
                <a:spcPct val="150000"/>
              </a:lnSpc>
              <a:buFont typeface="Arial" panose="020B0604020202020204" pitchFamily="34" charset="0"/>
              <a:buChar char="•"/>
            </a:pPr>
            <a:r>
              <a:rPr lang="en-US" sz="1600" dirty="0" smtClean="0"/>
              <a:t>Once the block is full, </a:t>
            </a:r>
            <a:r>
              <a:rPr lang="en-US" sz="1600" dirty="0" err="1" smtClean="0"/>
              <a:t>orderer</a:t>
            </a:r>
            <a:r>
              <a:rPr lang="en-US" sz="1600" dirty="0" smtClean="0"/>
              <a:t> will send the blocks to the peers, peers will commit to the block to the ledger.</a:t>
            </a:r>
          </a:p>
          <a:p>
            <a:pPr marL="285750" indent="-285750" algn="l">
              <a:lnSpc>
                <a:spcPct val="150000"/>
              </a:lnSpc>
              <a:buFont typeface="Arial" panose="020B0604020202020204" pitchFamily="34" charset="0"/>
              <a:buChar char="•"/>
            </a:pPr>
            <a:r>
              <a:rPr lang="en-US" sz="1600" dirty="0" smtClean="0"/>
              <a:t>Ordering service is responsible for:</a:t>
            </a:r>
          </a:p>
          <a:p>
            <a:pPr marL="742950" lvl="1" indent="-285750" algn="l">
              <a:lnSpc>
                <a:spcPct val="150000"/>
              </a:lnSpc>
              <a:buFont typeface="Wingdings" panose="05000000000000000000" pitchFamily="2" charset="2"/>
              <a:buChar char="ü"/>
            </a:pPr>
            <a:r>
              <a:rPr lang="en-US" sz="1600" dirty="0" smtClean="0"/>
              <a:t>Verification.</a:t>
            </a:r>
          </a:p>
          <a:p>
            <a:pPr marL="742950" lvl="1" indent="-285750" algn="l">
              <a:lnSpc>
                <a:spcPct val="150000"/>
              </a:lnSpc>
              <a:buFont typeface="Wingdings" panose="05000000000000000000" pitchFamily="2" charset="2"/>
              <a:buChar char="ü"/>
            </a:pPr>
            <a:r>
              <a:rPr lang="en-US" sz="1600" dirty="0" smtClean="0"/>
              <a:t>Security.</a:t>
            </a:r>
          </a:p>
          <a:p>
            <a:pPr marL="742950" lvl="1" indent="-285750" algn="l">
              <a:lnSpc>
                <a:spcPct val="150000"/>
              </a:lnSpc>
              <a:buFont typeface="Wingdings" panose="05000000000000000000" pitchFamily="2" charset="2"/>
              <a:buChar char="ü"/>
            </a:pPr>
            <a:r>
              <a:rPr lang="en-US" sz="1600" dirty="0" smtClean="0"/>
              <a:t>Policy management.</a:t>
            </a:r>
          </a:p>
        </p:txBody>
      </p:sp>
      <p:pic>
        <p:nvPicPr>
          <p:cNvPr id="6"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473389" y="332581"/>
            <a:ext cx="1960277" cy="406319"/>
          </a:xfrm>
          <a:prstGeom prst="rect">
            <a:avLst/>
          </a:prstGeom>
          <a:noFill/>
          <a:ln w="9525">
            <a:noFill/>
            <a:miter lim="800000"/>
            <a:headEnd/>
            <a:tailEnd/>
          </a:ln>
        </p:spPr>
      </p:pic>
      <p:sp>
        <p:nvSpPr>
          <p:cNvPr id="8" name="Footer Placeholder 7"/>
          <p:cNvSpPr>
            <a:spLocks noGrp="1"/>
          </p:cNvSpPr>
          <p:nvPr>
            <p:ph type="ftr" sz="quarter" idx="11"/>
          </p:nvPr>
        </p:nvSpPr>
        <p:spPr>
          <a:xfrm>
            <a:off x="326572" y="6356350"/>
            <a:ext cx="3383280" cy="365125"/>
          </a:xfrm>
        </p:spPr>
        <p:txBody>
          <a:bodyPr/>
          <a:lstStyle/>
          <a:p>
            <a:r>
              <a:rPr lang="en-US" sz="1000" dirty="0" smtClean="0"/>
              <a:t>Copy right @ Techmahindra 2018 . All rights reserved</a:t>
            </a:r>
            <a:endParaRPr lang="en-US" sz="1000" dirty="0"/>
          </a:p>
        </p:txBody>
      </p:sp>
      <p:pic>
        <p:nvPicPr>
          <p:cNvPr id="2" name="Picture 1"/>
          <p:cNvPicPr>
            <a:picLocks noChangeAspect="1"/>
          </p:cNvPicPr>
          <p:nvPr/>
        </p:nvPicPr>
        <p:blipFill>
          <a:blip r:embed="rId4"/>
          <a:stretch>
            <a:fillRect/>
          </a:stretch>
        </p:blipFill>
        <p:spPr>
          <a:xfrm>
            <a:off x="9091874" y="1801906"/>
            <a:ext cx="2931198" cy="3900288"/>
          </a:xfrm>
          <a:prstGeom prst="rect">
            <a:avLst/>
          </a:prstGeom>
        </p:spPr>
      </p:pic>
    </p:spTree>
    <p:extLst>
      <p:ext uri="{BB962C8B-B14F-4D97-AF65-F5344CB8AC3E}">
        <p14:creationId xmlns:p14="http://schemas.microsoft.com/office/powerpoint/2010/main" val="186514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3998</TotalTime>
  <Words>1479</Words>
  <Application>Microsoft Office PowerPoint</Application>
  <PresentationFormat>Widescreen</PresentationFormat>
  <Paragraphs>230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What is Hyperledger?</vt:lpstr>
      <vt:lpstr>  Hyperledger                       Frameworks</vt:lpstr>
      <vt:lpstr>What is Hyperledger Fabric?</vt:lpstr>
      <vt:lpstr>How Hyperledger solves problems?</vt:lpstr>
      <vt:lpstr>Things to know..!</vt:lpstr>
      <vt:lpstr>Channel</vt:lpstr>
      <vt:lpstr>Certificate Authority ( CA )</vt:lpstr>
      <vt:lpstr>Peer</vt:lpstr>
      <vt:lpstr>Orderer</vt:lpstr>
      <vt:lpstr>Transaction Endorsement</vt:lpstr>
      <vt:lpstr>Chaincode</vt:lpstr>
      <vt:lpstr>Membership Service Providers(MSP)</vt:lpstr>
      <vt:lpstr>Hyperledger Architecture</vt:lpstr>
      <vt:lpstr>Hyperledger Fabric Transaction Lifecycle</vt:lpstr>
      <vt:lpstr>Ledger</vt:lpstr>
      <vt:lpstr>Bootstrapping a Network</vt:lpstr>
      <vt:lpstr>Setting up Channels, Policies, and Chaincodes</vt:lpstr>
      <vt:lpstr>Consensus Redefined</vt:lpstr>
      <vt:lpstr>Two-Member Network</vt:lpstr>
      <vt:lpstr>N-Member Network with Multichannel</vt:lpstr>
      <vt:lpstr>Scenario: Channels for bilateral trades</vt:lpstr>
      <vt:lpstr>Sample transaction: Step 1/7 –Propose transaction</vt:lpstr>
      <vt:lpstr>Sample transaction: Step 2/7 – Execute proposal</vt:lpstr>
      <vt:lpstr>Sample transaction: Step 3/7 – Proposal Response</vt:lpstr>
      <vt:lpstr>Sample transaction: Step 4/7 –Order Transaction</vt:lpstr>
      <vt:lpstr>Sample transaction: Step 5/7 – Deliver Transaction</vt:lpstr>
      <vt:lpstr>Sample transaction: Step 6/7 – Validate Transaction</vt:lpstr>
      <vt:lpstr>Sample transaction: Step 7/7 –Notify Transaction</vt:lpstr>
      <vt:lpstr>Build your first network..!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blockchain</dc:title>
  <dc:creator>Kalaiselvi Ramasamy</dc:creator>
  <cp:lastModifiedBy>Jagadeesh Prasad Vegi</cp:lastModifiedBy>
  <cp:revision>169</cp:revision>
  <dcterms:created xsi:type="dcterms:W3CDTF">2018-07-02T09:03:23Z</dcterms:created>
  <dcterms:modified xsi:type="dcterms:W3CDTF">2018-08-01T15:06:42Z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TECHMAHINDRA\SP00508362</vt:lpwstr>
  </property>
  <property fmtid="{D5CDD505-2E9C-101B-9397-08002B2CF9AE}" pid="4" name="DLPManualFileClassificationLastModificationDate">
    <vt:lpwstr>1531243353</vt:lpwstr>
  </property>
  <property fmtid="{D5CDD505-2E9C-101B-9397-08002B2CF9AE}" pid="5" name="DLPManualFileClassificationVersion">
    <vt:lpwstr>10.0.100.37</vt:lpwstr>
  </property>
</Properties>
</file>