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1" r:id="rId5"/>
    <p:sldId id="262" r:id="rId6"/>
    <p:sldId id="264" r:id="rId7"/>
    <p:sldId id="260" r:id="rId8"/>
    <p:sldId id="258" r:id="rId9"/>
    <p:sldId id="259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45B99-4693-4793-BC01-DEBA0BE1151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CC74-59AF-4DA9-B0CE-01306759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F081-433D-4055-8755-8BE4F0C5C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B7C6-2E62-49DD-9FCD-59796414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9E22-7252-4C74-BF60-9C905635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E300-2622-44FA-8160-C4985534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8F39-1B13-4298-A1AB-FE725BC6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1A04-29E7-4B98-969B-6BF3D1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BB5CD-1AD1-4DC8-A51D-EBB7315C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37A8-28E8-4FE0-A0EB-7C4170F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9C83-DB85-4A7C-92CD-D4B9177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E931-030E-491A-8C60-511620C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8A34-F8A1-4756-8202-E88DA017F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E9838-4B7A-4255-8F0C-A380DDF6F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A8EA-4659-401D-8AA0-C0F57882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B73F-58ED-47C0-AD6A-A2D28C9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CD02-72DA-4FEC-B462-37B579F8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7F4-CC6C-4A65-936B-F8F155AC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9839-3301-4DAF-84D0-BF44CF3B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B967-71EB-4B49-8081-9695B0FF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68DA-036D-4E66-A2BB-B18F444E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3C02-BD67-401D-9206-3676ABB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AB52-AED1-474E-81F7-31FA3D17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45F3-105A-461F-B6A2-54D2D616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923D-E1AF-48DE-8C99-48BAE9C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EC84-F0CE-42CD-ABA6-E739B01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31CA-FE0A-4103-9534-FE0739BF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F3D1-D742-4C99-948D-4F9871C8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721D-4DC6-4FF7-BAC2-9330BC719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901FC-F42F-4EE0-8E72-E4DBB581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1A66-C20A-430A-B301-C3839D3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9436-1AB0-439F-84B2-4F37C8D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F6FF-16AD-4F77-B47E-18B2BBB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0BE9-2E11-4A8D-AAE1-E3DF72EE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F877-D6EB-4202-B5EE-338B9265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7748E-1677-428A-835A-D90B7BA39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56EBE-3333-4026-8CF1-1B53697D5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236D-4428-4C13-881E-3097D3B32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7D9BE-0560-40D6-B614-CC0CF470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04AA1-E151-49EB-A686-2AACD96E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365D-F3CB-4747-B75B-01D16DA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737F-6132-4A1F-A835-F58F57A9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FC493-2452-4A43-B7EF-E4336EA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C0714-1F14-4D14-A1C1-18833664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1391-2A78-459E-A996-984DEF85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D0C60-FEE2-4AD1-861D-16DBDE1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BC140-C786-4230-9065-0E25D395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562B6-A14F-429C-A323-872C44E1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358-3687-41E3-9973-82488441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AB90-3589-4E91-8DC8-0C24888D5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14B2-8D49-44B5-A6F7-EA983CA89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1478-A126-45BF-B16C-421B5D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F88F-3877-40CF-80AE-D7390A32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C379-C772-4BBB-A3A3-FA662B2B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2223-293F-48D7-AD50-1DC3897A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AB0F-0FEA-45C7-8408-1B67AE45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8E528-5EEE-4428-82DE-FFE47D35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86F8-B14F-4384-9E8B-79B8C4AD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41DA-870D-4AE7-81A5-B1E8369E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C0EB-22B9-4C35-B3AB-91E88512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3CC86-0BBE-46DB-BA37-A9F4C6B2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793E-949A-40E6-B6AF-E23A68F9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3320-6282-46B8-9E9A-4E9ABF71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3188-33BA-4E7E-8534-F2C721042AC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3CD-91AA-4B26-AC3D-BAC8357D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E3E6-A784-41AB-836E-622F331C3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8C69-2119-46B4-A47E-2A3CB8BD8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2504-6921-747B-7351-57C2FE0FF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Activemq</a:t>
            </a:r>
            <a:r>
              <a:rPr lang="en-GB" dirty="0"/>
              <a:t> - Artemis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9F3B-5E67-89BF-421A-148B0630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4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6414-2312-EB65-46CE-212614FB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Durable Queue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A462-C4DC-247C-2F73-6AABCC9C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45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65ADD-8214-1BF9-A6C1-43C28D7D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 dirty="0" err="1"/>
              <a:t>VirtualTopic</a:t>
            </a:r>
            <a:endParaRPr lang="en-IN" sz="48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CFCF-33B1-CDC2-7C9B-DBF0FB6B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11480"/>
            <a:ext cx="6912865" cy="1554480"/>
          </a:xfrm>
        </p:spPr>
        <p:txBody>
          <a:bodyPr anchor="ctr">
            <a:normAutofit/>
          </a:bodyPr>
          <a:lstStyle/>
          <a:p>
            <a:r>
              <a:rPr lang="en-GB" sz="2000" b="0" i="0" dirty="0">
                <a:effectLst/>
                <a:latin typeface="arial" panose="020B0604020202020204" pitchFamily="34" charset="0"/>
              </a:rPr>
              <a:t>Virtual topics are </a:t>
            </a:r>
            <a:r>
              <a:rPr lang="en-GB" sz="2000" b="1" i="0" dirty="0">
                <a:effectLst/>
                <a:latin typeface="arial" panose="020B0604020202020204" pitchFamily="34" charset="0"/>
              </a:rPr>
              <a:t>a combination of topics and queues</a:t>
            </a:r>
            <a:r>
              <a:rPr lang="en-GB" sz="2000" b="0" i="0" dirty="0">
                <a:effectLst/>
                <a:latin typeface="arial" panose="020B0604020202020204" pitchFamily="34" charset="0"/>
              </a:rPr>
              <a:t>. Producers will write messages to a topic while listeners will consume from their own queue. ActiveMQ will copy and duplicate each message from the topic to the actual consumer queues.</a:t>
            </a:r>
          </a:p>
          <a:p>
            <a:endParaRPr lang="en-IN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D19AAA-EBE1-FAA1-C78D-CA6CBBC6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591979"/>
            <a:ext cx="10917936" cy="33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3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0058-3B9E-90F2-29F4-D067B75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This combination of topics and queues has some advantages over conventional topics:</a:t>
            </a:r>
            <a:br>
              <a:rPr lang="en-GB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D705-DD27-6CDE-14BF-AEFCAC4A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Even if a consumer is offline, no messages will be lost. ActiveMQ will copy all messages to the registered queues. As soon as a consumer comes back online, he can handle the messages stored on his queue.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If a consumer cannot handle a message, it will put on a dead letter queue. The consumer can be fixed and the message can be put back on his own dedicated queue without affecting the other consumer (as a topic would do).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We can register multiple instances of a consumer on a queue to implement a load balancing mechanism.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46D-E50C-36D0-5916-9C5069BC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09C6-C6F9-681A-0F73-FEB83E7B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from("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VirtualTopic.Orders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") .log("Received a message - ${body}");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from("timer:mytimer1?period=3000")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setBody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(constant("HELLO from Camel topic!"))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.to("Consumer.A.VirtualTopic.Orders","Consumer.B.VirtualTopic.Orders");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733A-3744-C78C-E816-433A8558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80B2-E4F9-9AD4-3FF8-FE54DF7E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E7781"/>
                </a:solidFill>
                <a:effectLst/>
                <a:latin typeface="ui-monospace"/>
              </a:rPr>
              <a:t>conf/activemq.xml to use port 61617 </a:t>
            </a:r>
            <a:endParaRPr lang="en-GB" dirty="0">
              <a:solidFill>
                <a:srgbClr val="6E7781"/>
              </a:solidFill>
              <a:latin typeface="ui-monospace"/>
            </a:endParaRPr>
          </a:p>
          <a:p>
            <a:r>
              <a:rPr lang="en-GB" dirty="0"/>
              <a:t> Camel/Spring Boot version mappings (for past reference):</a:t>
            </a:r>
          </a:p>
          <a:p>
            <a:r>
              <a:rPr lang="en-GB" dirty="0"/>
              <a:t>          Camel 2.23.2 =&gt; Spring Boot 2.1.0.RELEASE</a:t>
            </a:r>
          </a:p>
          <a:p>
            <a:r>
              <a:rPr lang="en-GB" dirty="0"/>
              <a:t>          Camel 3.0.0 =&gt; Spring Boot 2.2.1.RELEASE</a:t>
            </a:r>
          </a:p>
          <a:p>
            <a:r>
              <a:rPr lang="en-GB" dirty="0"/>
              <a:t>       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40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6A69-5BC2-308A-652C-9CB49E06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1" y="1"/>
            <a:ext cx="11780521" cy="661182"/>
          </a:xfrm>
        </p:spPr>
        <p:txBody>
          <a:bodyPr>
            <a:normAutofit fontScale="90000"/>
          </a:bodyPr>
          <a:lstStyle/>
          <a:p>
            <a:r>
              <a:rPr lang="en-GB" dirty="0"/>
              <a:t>Installation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7BAF-43F2-8555-6D6D-820F5CBE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942536"/>
            <a:ext cx="11780521" cy="5739618"/>
          </a:xfrm>
        </p:spPr>
        <p:txBody>
          <a:bodyPr>
            <a:noAutofit/>
          </a:bodyPr>
          <a:lstStyle/>
          <a:p>
            <a:r>
              <a:rPr lang="en-IN" sz="1400" dirty="0"/>
              <a:t>D:\soft\artemis\apache-artemis-2.19.1\bin</a:t>
            </a:r>
          </a:p>
          <a:p>
            <a:r>
              <a:rPr lang="en-IN" sz="1400" dirty="0"/>
              <a:t>First create broker instance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./</a:t>
            </a:r>
            <a:r>
              <a:rPr lang="en-IN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artemis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create serverinstance1</a:t>
            </a:r>
            <a:endParaRPr lang="en-IN" sz="1400" dirty="0"/>
          </a:p>
          <a:p>
            <a:r>
              <a:rPr lang="en-IN" sz="1400" dirty="0">
                <a:latin typeface="Consolas" panose="020B0609020204030204" pitchFamily="49" charset="0"/>
              </a:rPr>
              <a:t>"D:\soft\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artemis\apache-artemis-2.19.1\bin\serverinstance1\bin\artemis" run</a:t>
            </a:r>
            <a:endParaRPr lang="en-IN" sz="1400" dirty="0"/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 you can setup the broker as Windows service and run it in the background:</a:t>
            </a:r>
          </a:p>
          <a:p>
            <a:endParaRPr lang="en-IN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"D:\soft\artemis\apache-artemis-2.19.1\bin\serverinstance1\bin\artemis-service.exe" install</a:t>
            </a: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"D:\soft\artemis\apache-artemis-2.19.1\bin\serverinstance1\bin\artemis-service.exe" start</a:t>
            </a:r>
          </a:p>
          <a:p>
            <a:endParaRPr lang="en-IN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To stop the windows service:</a:t>
            </a: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"D:\soft\artemis\apache-artemis-2.19.1\bin\serverinstance1\bin\artemis-service.exe" stop</a:t>
            </a:r>
          </a:p>
          <a:p>
            <a:endParaRPr lang="en-IN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To uninstall the windows service</a:t>
            </a:r>
          </a:p>
          <a:p>
            <a: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"D:\soft\artemis\apache-artemis-2.19.1\bin\serverinstance1\bin\artemis-service.exe" uninstall</a:t>
            </a:r>
          </a:p>
          <a:p>
            <a:endParaRPr lang="en-IN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0273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37B-2A3D-D7BF-E21D-A2067424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JMS - Messaging APIs and protocols</a:t>
            </a:r>
            <a:br>
              <a:rPr lang="en-I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EB45-AB57-59C1-9337-F57590B8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Java Message Service (JMS)</a:t>
            </a:r>
          </a:p>
          <a:p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Both producer and consumer are supported</a:t>
            </a:r>
            <a:endParaRPr lang="en-IN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component allows messages to be sent to (or consumed from) a </a:t>
            </a:r>
            <a:r>
              <a:rPr lang="en-GB" b="0" i="0" u="none" strike="noStrike" dirty="0">
                <a:solidFill>
                  <a:srgbClr val="585AC2"/>
                </a:solidFill>
                <a:effectLst/>
                <a:latin typeface="Open Sans" panose="020B0606030504020204" pitchFamily="34" charset="0"/>
                <a:hlinkClick r:id="rId2"/>
              </a:rPr>
              <a:t>JMS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Queue or Topic. 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uses Spring’s JMS support for declarative transactions, including Spring’s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JmsTemplate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for sending and 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MessageListenerContainer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for consuming.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&lt;dependency&gt;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&lt;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groupId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org.apache.camel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groupId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&lt;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artifactId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&gt;camel-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jms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artifactId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&lt;version&gt;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x.x.x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&lt;/version&gt;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&lt;!-- use the same version as your Camel core version --&gt;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&lt;/dependency&gt;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&lt;dependency&gt;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&lt;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groupId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org.apache.camel.springboot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groupId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&lt;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artifactId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&gt;camel-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jms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-starter&lt;/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artifactId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&lt;version&gt;</a:t>
            </a:r>
            <a:r>
              <a:rPr lang="en-IN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x.x.x</a:t>
            </a: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&lt;/version&gt;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&lt;!-- use the same version as your Camel core version --&gt;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&lt;/dependency&gt;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3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B173-E6C5-5AAD-0225-1434556E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18255"/>
            <a:ext cx="11099409" cy="896145"/>
          </a:xfrm>
        </p:spPr>
        <p:txBody>
          <a:bodyPr/>
          <a:lstStyle/>
          <a:p>
            <a:r>
              <a:rPr lang="en-GB" dirty="0"/>
              <a:t>Queue/topic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FF73-63FF-4ED4-7325-E522C597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14400"/>
            <a:ext cx="11788726" cy="5925345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Queue represent PTP domain and Topic represent Pub/Sub domain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 point-to-point (PTP) product or application is built around the concept of message queues, senders, and receivers.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Each message is addressed to a specific queue, and receiving clients extract messages from the queue(s) established to hold their messages.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Queues retain all messages sent to them until the messages are consumed or until the messages expire.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a </a:t>
            </a:r>
            <a:r>
              <a:rPr lang="en-GB" b="0" i="0" dirty="0">
                <a:effectLst/>
                <a:latin typeface="Open Sans" panose="020B0606030504020204" pitchFamily="34" charset="0"/>
              </a:rPr>
              <a:t>publish/subscribe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(pub/sub) product or application, clients address messages to a topic.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Publishers and subscribers are generally anonymous and may dynamically publish or subscribe to the content hierarchy.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system takes care of distributing the messages arriving from a topic's multiple publishers to its multiple subscribers.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Topics retain messages only as long as it takes to distribute them to current subscribers.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8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48C0-B1E4-238C-0290-27DCD2E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  <a:t>URI FORMAT</a:t>
            </a:r>
            <a:b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D0-6CBE-89D2-1CAB-9774BD33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jms</a:t>
            </a:r>
            <a:r>
              <a:rPr lang="fr-FR" dirty="0"/>
              <a:t>:[queue:|topic:]</a:t>
            </a:r>
            <a:r>
              <a:rPr lang="fr-FR" dirty="0" err="1"/>
              <a:t>destinationName</a:t>
            </a:r>
            <a:r>
              <a:rPr lang="fr-FR" dirty="0"/>
              <a:t>[?options]</a:t>
            </a:r>
          </a:p>
          <a:p>
            <a:r>
              <a:rPr lang="en-GB" dirty="0" err="1"/>
              <a:t>jms:FOO.BAR</a:t>
            </a:r>
            <a:endParaRPr lang="en-GB" dirty="0"/>
          </a:p>
          <a:p>
            <a:r>
              <a:rPr lang="en-GB" dirty="0"/>
              <a:t>You can include the optional queue: prefix, if you prefer:</a:t>
            </a:r>
          </a:p>
          <a:p>
            <a:r>
              <a:rPr lang="en-GB" dirty="0" err="1"/>
              <a:t>jms:queue:FOO.BAR</a:t>
            </a:r>
            <a:endParaRPr lang="en-GB" dirty="0"/>
          </a:p>
          <a:p>
            <a:r>
              <a:rPr lang="en-IN" dirty="0" err="1"/>
              <a:t>jms:topic:Stocks.Prices</a:t>
            </a:r>
            <a:endParaRPr lang="en-IN" dirty="0"/>
          </a:p>
          <a:p>
            <a:r>
              <a:rPr lang="en-GB" dirty="0"/>
              <a:t>You append query options to the URI by using the following format, ?option=</a:t>
            </a:r>
            <a:r>
              <a:rPr lang="en-GB" dirty="0" err="1"/>
              <a:t>value&amp;option</a:t>
            </a:r>
            <a:r>
              <a:rPr lang="en-GB" dirty="0"/>
              <a:t>=value&amp;…​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35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957C-4E29-61E2-B3A6-2468CBC8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C9AF-BEC3-A008-4A3F-CE2D09AB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ENDPOINT OPTIONS</a:t>
            </a:r>
          </a:p>
          <a:p>
            <a:r>
              <a:rPr lang="en-IN" dirty="0"/>
              <a:t>The ActiveMQ endpoint is configured using URI syntax:</a:t>
            </a:r>
          </a:p>
          <a:p>
            <a:r>
              <a:rPr lang="en-IN" dirty="0" err="1"/>
              <a:t>A.B.Queue</a:t>
            </a:r>
            <a:endParaRPr lang="en-IN" dirty="0"/>
          </a:p>
          <a:p>
            <a:r>
              <a:rPr lang="en-IN" dirty="0" err="1"/>
              <a:t>activemq:destinationType:destinationName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83B088-402D-FEFA-329D-F122947B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24421"/>
              </p:ext>
            </p:extLst>
          </p:nvPr>
        </p:nvGraphicFramePr>
        <p:xfrm>
          <a:off x="1983765" y="4001294"/>
          <a:ext cx="6677024" cy="2651760"/>
        </p:xfrm>
        <a:graphic>
          <a:graphicData uri="http://schemas.openxmlformats.org/drawingml/2006/table">
            <a:tbl>
              <a:tblPr/>
              <a:tblGrid>
                <a:gridCol w="1669256">
                  <a:extLst>
                    <a:ext uri="{9D8B030D-6E8A-4147-A177-3AD203B41FA5}">
                      <a16:colId xmlns:a16="http://schemas.microsoft.com/office/drawing/2014/main" val="1324301196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2496940969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227262776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1564999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Default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3813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3813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destinationType</a:t>
                      </a:r>
                      <a:r>
                        <a:rPr lang="en-IN">
                          <a:effectLst/>
                        </a:rPr>
                        <a:t> (common)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The kind of destination to use.</a:t>
                      </a:r>
                    </a:p>
                    <a:p>
                      <a:pPr algn="l" fontAlgn="t"/>
                      <a:r>
                        <a:rPr lang="en-GB" dirty="0">
                          <a:effectLst/>
                        </a:rPr>
                        <a:t>Enum values: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queue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topic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temp-queue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temp-topic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T w="23813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is queue</a:t>
                      </a:r>
                      <a:endParaRPr lang="en-IN" dirty="0"/>
                    </a:p>
                  </a:txBody>
                  <a:tcPr>
                    <a:lnT w="23813" cap="flat" cmpd="sng" algn="ctr">
                      <a:solidFill>
                        <a:srgbClr val="4F5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81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5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C018-7F85-4730-06CE-CE8E9053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541E-8B05-EFF1-1C61-6850BEB2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6909"/>
                </a:solidFill>
                <a:effectLst/>
                <a:latin typeface="Open Sans" panose="020B0606030504020204" pitchFamily="34" charset="0"/>
              </a:rPr>
              <a:t>What are Components?</a:t>
            </a:r>
          </a:p>
          <a:p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Component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act as an endpoint factory using which we can interact with external systems.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Camel provides a large number of components using which we can interact with externals systems.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 have to transfer a data from one JMS Queue to another JMS Queue so we make use of the JMS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94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9330-68B5-B789-B002-CA83256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323557"/>
            <a:ext cx="11058378" cy="58534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com.learncamel.route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org.apache.camel.Exchange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org.apache.camel.Processor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org.apache.camel.builder.RouteBuilder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JMSRouteBuilder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RouteBuilder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from(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jmsComponent:queue:codeusingjava-inputqueue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).process(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Processor() {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process(Exchange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exchange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exchange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getBody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}).to(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jmsComponent:queue:codeusingjava-outputqueue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01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27477</TotalTime>
  <Words>1003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Georgia</vt:lpstr>
      <vt:lpstr>inherit</vt:lpstr>
      <vt:lpstr>Lucida Console</vt:lpstr>
      <vt:lpstr>Open Sans</vt:lpstr>
      <vt:lpstr>ui-monospace</vt:lpstr>
      <vt:lpstr>Office Theme</vt:lpstr>
      <vt:lpstr>Activemq - Artemis</vt:lpstr>
      <vt:lpstr>PowerPoint Presentation</vt:lpstr>
      <vt:lpstr>Installation </vt:lpstr>
      <vt:lpstr>JMS - Messaging APIs and protocols </vt:lpstr>
      <vt:lpstr>Queue/topic</vt:lpstr>
      <vt:lpstr>URI FORMAT </vt:lpstr>
      <vt:lpstr>PowerPoint Presentation</vt:lpstr>
      <vt:lpstr>PowerPoint Presentation</vt:lpstr>
      <vt:lpstr>PowerPoint Presentation</vt:lpstr>
      <vt:lpstr>Durable Queue</vt:lpstr>
      <vt:lpstr>VirtualTopic</vt:lpstr>
      <vt:lpstr>This combination of topics and queues has some advantages over conventional topics: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 Gupta</dc:creator>
  <cp:lastModifiedBy>Sawan Kumar</cp:lastModifiedBy>
  <cp:revision>425</cp:revision>
  <dcterms:created xsi:type="dcterms:W3CDTF">2021-10-25T01:14:38Z</dcterms:created>
  <dcterms:modified xsi:type="dcterms:W3CDTF">2023-03-16T05:39:46Z</dcterms:modified>
</cp:coreProperties>
</file>