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9" r:id="rId5"/>
    <p:sldId id="261" r:id="rId6"/>
    <p:sldId id="258" r:id="rId7"/>
    <p:sldId id="260" r:id="rId8"/>
    <p:sldId id="257" r:id="rId9"/>
    <p:sldId id="262" r:id="rId10"/>
    <p:sldId id="263" r:id="rId11"/>
    <p:sldId id="264" r:id="rId12"/>
    <p:sldId id="268" r:id="rId13"/>
    <p:sldId id="265" r:id="rId14"/>
  </p:sldIdLst>
  <p:sldSz cx="12192000" cy="6858000"/>
  <p:notesSz cx="6858000" cy="9144000"/>
  <p:defaultTextStyle>
    <a:defPPr>
      <a:defRPr lang="th-TH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Calibri" panose="020F0502020204030204" pitchFamily="34" charset="0"/>
        <a:ea typeface="+mn-ea"/>
        <a:cs typeface="Cordia New" panose="020B0304020202020204" pitchFamily="34" charset="-34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Calibri" panose="020F0502020204030204" pitchFamily="34" charset="0"/>
        <a:ea typeface="+mn-ea"/>
        <a:cs typeface="Cordia New" panose="020B0304020202020204" pitchFamily="34" charset="-34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Calibri" panose="020F0502020204030204" pitchFamily="34" charset="0"/>
        <a:ea typeface="+mn-ea"/>
        <a:cs typeface="Cordia New" panose="020B0304020202020204" pitchFamily="34" charset="-34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Calibri" panose="020F0502020204030204" pitchFamily="34" charset="0"/>
        <a:ea typeface="+mn-ea"/>
        <a:cs typeface="Cordia New" panose="020B0304020202020204" pitchFamily="34" charset="-34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Calibri" panose="020F0502020204030204" pitchFamily="34" charset="0"/>
        <a:ea typeface="+mn-ea"/>
        <a:cs typeface="Cordia New" panose="020B0304020202020204" pitchFamily="34" charset="-34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Calibri" panose="020F0502020204030204" pitchFamily="34" charset="0"/>
        <a:ea typeface="+mn-ea"/>
        <a:cs typeface="Cordia New" panose="020B0304020202020204" pitchFamily="34" charset="-34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Calibri" panose="020F0502020204030204" pitchFamily="34" charset="0"/>
        <a:ea typeface="+mn-ea"/>
        <a:cs typeface="Cordia New" panose="020B0304020202020204" pitchFamily="34" charset="-34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Calibri" panose="020F0502020204030204" pitchFamily="34" charset="0"/>
        <a:ea typeface="+mn-ea"/>
        <a:cs typeface="Cordia New" panose="020B0304020202020204" pitchFamily="34" charset="-34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Calibri" panose="020F0502020204030204" pitchFamily="34" charset="0"/>
        <a:ea typeface="+mn-ea"/>
        <a:cs typeface="Cordia New" panose="020B0304020202020204" pitchFamily="34" charset="-34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A6D"/>
    <a:srgbClr val="004D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สไลด์ชื่อเรื่อ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C892585-4F3A-E164-EF1B-8B70B07946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0550" y="381000"/>
            <a:ext cx="2098675" cy="231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9335" y="2694820"/>
            <a:ext cx="11892037" cy="2362200"/>
          </a:xfrm>
        </p:spPr>
        <p:txBody>
          <a:bodyPr anchor="b">
            <a:normAutofit/>
          </a:bodyPr>
          <a:lstStyle>
            <a:lvl1pPr algn="r">
              <a:defRPr sz="4400" b="1">
                <a:solidFill>
                  <a:schemeClr val="accent4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9334" y="5057020"/>
            <a:ext cx="11892037" cy="1665514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accent4">
                    <a:lumMod val="60000"/>
                    <a:lumOff val="4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145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686" y="1481130"/>
            <a:ext cx="11582400" cy="2852737"/>
          </a:xfrm>
        </p:spPr>
        <p:txBody>
          <a:bodyPr anchor="b">
            <a:normAutofit/>
          </a:bodyPr>
          <a:lstStyle>
            <a:lvl1pPr algn="ctr">
              <a:defRPr sz="4400" b="1">
                <a:solidFill>
                  <a:schemeClr val="accent4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5686" y="4360855"/>
            <a:ext cx="11582400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4">
                    <a:lumMod val="40000"/>
                    <a:lumOff val="6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92157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>
            <a:extLst>
              <a:ext uri="{FF2B5EF4-FFF2-40B4-BE49-F238E27FC236}">
                <a16:creationId xmlns:a16="http://schemas.microsoft.com/office/drawing/2014/main" id="{28F32380-C234-98BB-045D-8770667FBE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740000">
            <a:off x="9564688" y="4687888"/>
            <a:ext cx="2543175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04802" y="108855"/>
            <a:ext cx="9938656" cy="990600"/>
          </a:xfrm>
        </p:spPr>
        <p:txBody>
          <a:bodyPr>
            <a:normAutofit/>
          </a:bodyPr>
          <a:lstStyle>
            <a:lvl1pPr algn="l">
              <a:defRPr sz="3600" b="1">
                <a:solidFill>
                  <a:srgbClr val="004D45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04802" y="1197430"/>
            <a:ext cx="9329056" cy="4979534"/>
          </a:xfrm>
        </p:spPr>
        <p:txBody>
          <a:bodyPr/>
          <a:lstStyle>
            <a:lvl1pPr>
              <a:defRPr>
                <a:solidFill>
                  <a:srgbClr val="007A6D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  <a:lvl2pPr>
              <a:defRPr>
                <a:solidFill>
                  <a:srgbClr val="007A6D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2pPr>
            <a:lvl3pPr>
              <a:defRPr>
                <a:solidFill>
                  <a:srgbClr val="007A6D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3pPr>
            <a:lvl4pPr>
              <a:defRPr>
                <a:solidFill>
                  <a:srgbClr val="007A6D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4pPr>
            <a:lvl5pPr>
              <a:defRPr>
                <a:solidFill>
                  <a:srgbClr val="007A6D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ตัวแทนวันที่ 1">
            <a:extLst>
              <a:ext uri="{FF2B5EF4-FFF2-40B4-BE49-F238E27FC236}">
                <a16:creationId xmlns:a16="http://schemas.microsoft.com/office/drawing/2014/main" id="{E321123E-0B8D-A1DB-B78C-2A54A189B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13BFD9-BF56-414B-AAC8-266D14198D0B}" type="datetimeFigureOut">
              <a:rPr lang="th-TH"/>
              <a:pPr>
                <a:defRPr/>
              </a:pPr>
              <a:t>28/09/66</a:t>
            </a:fld>
            <a:endParaRPr lang="th-TH"/>
          </a:p>
        </p:txBody>
      </p:sp>
      <p:sp>
        <p:nvSpPr>
          <p:cNvPr id="6" name="ตัวแทนท้ายกระดาษ 2">
            <a:extLst>
              <a:ext uri="{FF2B5EF4-FFF2-40B4-BE49-F238E27FC236}">
                <a16:creationId xmlns:a16="http://schemas.microsoft.com/office/drawing/2014/main" id="{6E5530CB-08F9-1736-C54E-BF0970721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7" name="ตัวแทนหมายเลขสไลด์ 9">
            <a:extLst>
              <a:ext uri="{FF2B5EF4-FFF2-40B4-BE49-F238E27FC236}">
                <a16:creationId xmlns:a16="http://schemas.microsoft.com/office/drawing/2014/main" id="{E714AA37-01FD-E5B8-5989-B377D6653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1AD3A2-A5A2-43EA-A1CB-F64B8BC9972F}" type="slidenum">
              <a:rPr lang="th-TH"/>
              <a:pPr>
                <a:defRPr/>
              </a:pPr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35737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ชื่อเรื่องและเนื้อหา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1">
            <a:extLst>
              <a:ext uri="{FF2B5EF4-FFF2-40B4-BE49-F238E27FC236}">
                <a16:creationId xmlns:a16="http://schemas.microsoft.com/office/drawing/2014/main" id="{0B6249AE-84B3-4DE1-AC04-0D93469B31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120000">
            <a:off x="9565482" y="1389856"/>
            <a:ext cx="2541588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04802" y="108855"/>
            <a:ext cx="9938656" cy="990600"/>
          </a:xfrm>
        </p:spPr>
        <p:txBody>
          <a:bodyPr>
            <a:normAutofit/>
          </a:bodyPr>
          <a:lstStyle>
            <a:lvl1pPr algn="r">
              <a:defRPr sz="3600" b="1">
                <a:solidFill>
                  <a:srgbClr val="FFC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04802" y="1197430"/>
            <a:ext cx="9329056" cy="4979534"/>
          </a:xfrm>
        </p:spPr>
        <p:txBody>
          <a:bodyPr/>
          <a:lstStyle>
            <a:lvl1pPr>
              <a:defRPr>
                <a:solidFill>
                  <a:schemeClr val="accent4">
                    <a:lumMod val="60000"/>
                    <a:lumOff val="4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  <a:lvl2pPr>
              <a:defRPr>
                <a:solidFill>
                  <a:schemeClr val="accent4">
                    <a:lumMod val="60000"/>
                    <a:lumOff val="4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2pPr>
            <a:lvl3pPr>
              <a:defRPr>
                <a:solidFill>
                  <a:schemeClr val="accent4">
                    <a:lumMod val="60000"/>
                    <a:lumOff val="4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3pPr>
            <a:lvl4pPr>
              <a:defRPr>
                <a:solidFill>
                  <a:schemeClr val="accent4">
                    <a:lumMod val="60000"/>
                    <a:lumOff val="4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4pPr>
            <a:lvl5pPr>
              <a:defRPr>
                <a:solidFill>
                  <a:schemeClr val="accent4">
                    <a:lumMod val="60000"/>
                    <a:lumOff val="4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5DF3307F-CB2B-2729-2D9B-E7F1E4ECF3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4800" y="6356350"/>
            <a:ext cx="2743200" cy="365125"/>
          </a:xfrm>
        </p:spPr>
        <p:txBody>
          <a:bodyPr/>
          <a:lstStyle>
            <a:lvl1pPr>
              <a:defRPr smtClean="0">
                <a:solidFill>
                  <a:schemeClr val="accent4">
                    <a:lumMod val="20000"/>
                    <a:lumOff val="8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pPr>
              <a:defRPr/>
            </a:pPr>
            <a:fld id="{54CBA98E-6A10-443A-9E94-0183E503F416}" type="datetimeFigureOut">
              <a:rPr lang="th-TH"/>
              <a:pPr>
                <a:defRPr/>
              </a:pPr>
              <a:t>28/09/66</a:t>
            </a:fld>
            <a:endParaRPr lang="th-TH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FDD6613E-B818-320C-2C6D-0DDDDEC60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052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accent4">
                    <a:lumMod val="20000"/>
                    <a:lumOff val="8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C3BCA99-5031-C897-5A97-BD80510B0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1893888" cy="365125"/>
          </a:xfrm>
        </p:spPr>
        <p:txBody>
          <a:bodyPr/>
          <a:lstStyle>
            <a:lvl1pPr>
              <a:defRPr smtClean="0">
                <a:solidFill>
                  <a:schemeClr val="accent4">
                    <a:lumMod val="20000"/>
                    <a:lumOff val="8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pPr>
              <a:defRPr/>
            </a:pPr>
            <a:fld id="{A516445B-55AB-436D-AF97-B2DA8A6F85CA}" type="slidenum">
              <a:rPr lang="th-TH"/>
              <a:pPr>
                <a:defRPr/>
              </a:pPr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359098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6">
            <a:extLst>
              <a:ext uri="{FF2B5EF4-FFF2-40B4-BE49-F238E27FC236}">
                <a16:creationId xmlns:a16="http://schemas.microsoft.com/office/drawing/2014/main" id="{A58C04C8-4028-A293-1F97-9DCD650E7D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480000">
            <a:off x="-123825" y="1422400"/>
            <a:ext cx="2543175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286000" y="108855"/>
            <a:ext cx="9655629" cy="990600"/>
          </a:xfrm>
        </p:spPr>
        <p:txBody>
          <a:bodyPr>
            <a:normAutofit/>
          </a:bodyPr>
          <a:lstStyle>
            <a:lvl1pPr algn="l">
              <a:defRPr sz="3600" b="1">
                <a:solidFill>
                  <a:srgbClr val="FFC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2285999" y="1197430"/>
            <a:ext cx="9655629" cy="4979534"/>
          </a:xfrm>
        </p:spPr>
        <p:txBody>
          <a:bodyPr/>
          <a:lstStyle>
            <a:lvl1pPr>
              <a:defRPr>
                <a:solidFill>
                  <a:schemeClr val="accent4">
                    <a:lumMod val="60000"/>
                    <a:lumOff val="4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  <a:lvl2pPr>
              <a:defRPr>
                <a:solidFill>
                  <a:schemeClr val="accent4">
                    <a:lumMod val="60000"/>
                    <a:lumOff val="4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2pPr>
            <a:lvl3pPr>
              <a:defRPr>
                <a:solidFill>
                  <a:schemeClr val="accent4">
                    <a:lumMod val="60000"/>
                    <a:lumOff val="4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3pPr>
            <a:lvl4pPr>
              <a:defRPr>
                <a:solidFill>
                  <a:schemeClr val="accent4">
                    <a:lumMod val="60000"/>
                    <a:lumOff val="4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4pPr>
            <a:lvl5pPr>
              <a:defRPr>
                <a:solidFill>
                  <a:schemeClr val="accent4">
                    <a:lumMod val="60000"/>
                    <a:lumOff val="4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24C0EAC9-6F00-A981-9962-4502BA41BA6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286000" y="6356350"/>
            <a:ext cx="2743200" cy="365125"/>
          </a:xfrm>
        </p:spPr>
        <p:txBody>
          <a:bodyPr/>
          <a:lstStyle>
            <a:lvl1pPr>
              <a:defRPr smtClean="0">
                <a:solidFill>
                  <a:schemeClr val="accent4">
                    <a:lumMod val="20000"/>
                    <a:lumOff val="8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pPr>
              <a:defRPr/>
            </a:pPr>
            <a:fld id="{E2BB5C4D-CFDA-40EF-9BE2-979CD1309403}" type="datetimeFigureOut">
              <a:rPr lang="th-TH"/>
              <a:pPr>
                <a:defRPr/>
              </a:pPr>
              <a:t>28/09/66</a:t>
            </a:fld>
            <a:endParaRPr lang="th-TH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ADA2FDEA-D678-D2EE-4499-935BD3492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864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accent4">
                    <a:lumMod val="20000"/>
                    <a:lumOff val="8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E82C711-E7CA-0A9C-7A6F-76222ACD6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58400" y="6356350"/>
            <a:ext cx="1893888" cy="365125"/>
          </a:xfrm>
        </p:spPr>
        <p:txBody>
          <a:bodyPr/>
          <a:lstStyle>
            <a:lvl1pPr>
              <a:defRPr smtClean="0">
                <a:solidFill>
                  <a:schemeClr val="accent4">
                    <a:lumMod val="20000"/>
                    <a:lumOff val="8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pPr>
              <a:defRPr/>
            </a:pPr>
            <a:fld id="{CA00D98C-D62C-4021-B1B4-5A8A6BE5B217}" type="slidenum">
              <a:rPr lang="th-TH"/>
              <a:pPr>
                <a:defRPr/>
              </a:pPr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695369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1">
            <a:extLst>
              <a:ext uri="{FF2B5EF4-FFF2-40B4-BE49-F238E27FC236}">
                <a16:creationId xmlns:a16="http://schemas.microsoft.com/office/drawing/2014/main" id="{4B6437A4-426B-BAF4-EADB-B917F6DB16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680000">
            <a:off x="-10318" y="4560094"/>
            <a:ext cx="2541587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286000" y="108855"/>
            <a:ext cx="9655629" cy="990600"/>
          </a:xfrm>
        </p:spPr>
        <p:txBody>
          <a:bodyPr>
            <a:normAutofit/>
          </a:bodyPr>
          <a:lstStyle>
            <a:lvl1pPr algn="l">
              <a:defRPr sz="3600" b="1">
                <a:solidFill>
                  <a:srgbClr val="004D45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2285999" y="1197430"/>
            <a:ext cx="9655629" cy="4979534"/>
          </a:xfrm>
        </p:spPr>
        <p:txBody>
          <a:bodyPr/>
          <a:lstStyle>
            <a:lvl1pPr>
              <a:defRPr>
                <a:solidFill>
                  <a:srgbClr val="007A6D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  <a:lvl2pPr>
              <a:defRPr>
                <a:solidFill>
                  <a:srgbClr val="007A6D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2pPr>
            <a:lvl3pPr>
              <a:defRPr>
                <a:solidFill>
                  <a:srgbClr val="007A6D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3pPr>
            <a:lvl4pPr>
              <a:defRPr>
                <a:solidFill>
                  <a:srgbClr val="007A6D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4pPr>
            <a:lvl5pPr>
              <a:defRPr>
                <a:solidFill>
                  <a:srgbClr val="007A6D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7AD4811D-0CC8-744C-90C4-288BF0D54BC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286000" y="6356350"/>
            <a:ext cx="2743200" cy="365125"/>
          </a:xfrm>
        </p:spPr>
        <p:txBody>
          <a:bodyPr/>
          <a:lstStyle>
            <a:lvl1pPr>
              <a:defRPr smtClean="0">
                <a:solidFill>
                  <a:srgbClr val="004D45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pPr>
              <a:defRPr/>
            </a:pPr>
            <a:fld id="{E85CA366-9A47-4D37-9D7D-1951D0C851A6}" type="datetimeFigureOut">
              <a:rPr lang="th-TH"/>
              <a:pPr>
                <a:defRPr/>
              </a:pPr>
              <a:t>28/09/66</a:t>
            </a:fld>
            <a:endParaRPr lang="th-TH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CE36D7DA-E35C-FB21-D322-B39421C15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86400" y="6356350"/>
            <a:ext cx="4114800" cy="365125"/>
          </a:xfrm>
        </p:spPr>
        <p:txBody>
          <a:bodyPr/>
          <a:lstStyle>
            <a:lvl1pPr>
              <a:defRPr>
                <a:solidFill>
                  <a:srgbClr val="004D45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704B4D8-FC1B-369B-36F4-B27CCC9F6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58400" y="6356350"/>
            <a:ext cx="1893888" cy="365125"/>
          </a:xfrm>
        </p:spPr>
        <p:txBody>
          <a:bodyPr/>
          <a:lstStyle>
            <a:lvl1pPr>
              <a:defRPr smtClean="0">
                <a:solidFill>
                  <a:srgbClr val="004D45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pPr>
              <a:defRPr/>
            </a:pPr>
            <a:fld id="{BEA2A8D2-BEB7-4A49-9A96-48F7907E14D8}" type="slidenum">
              <a:rPr lang="th-TH"/>
              <a:pPr>
                <a:defRPr/>
              </a:pPr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222937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เนื้อหา 2 ส่วน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51714" y="272143"/>
            <a:ext cx="6350001" cy="6379027"/>
          </a:xfrm>
        </p:spPr>
        <p:txBody>
          <a:bodyPr anchor="ctr"/>
          <a:lstStyle>
            <a:lvl1pPr algn="l">
              <a:defRPr>
                <a:solidFill>
                  <a:srgbClr val="007A6D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  <a:lvl2pPr algn="l">
              <a:defRPr>
                <a:solidFill>
                  <a:srgbClr val="007A6D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2pPr>
            <a:lvl3pPr algn="l">
              <a:defRPr>
                <a:solidFill>
                  <a:srgbClr val="007A6D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3pPr>
            <a:lvl4pPr algn="l">
              <a:defRPr>
                <a:solidFill>
                  <a:srgbClr val="007A6D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4pPr>
            <a:lvl5pPr algn="l">
              <a:defRPr>
                <a:solidFill>
                  <a:srgbClr val="007A6D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06829" y="685800"/>
            <a:ext cx="4528457" cy="5491163"/>
          </a:xfrm>
        </p:spPr>
        <p:txBody>
          <a:bodyPr>
            <a:normAutofit/>
          </a:bodyPr>
          <a:lstStyle>
            <a:lvl1pPr algn="r">
              <a:defRPr sz="3600" b="1">
                <a:solidFill>
                  <a:srgbClr val="FFC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258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CD9AD119-B3D9-3490-A809-19F2D0AB05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th-TH" altLang="en-US"/>
              <a:t>คลิกเพื่อแก้ไขสไตล์ชื่อเรื่องต้นแบบ</a:t>
            </a:r>
            <a:endParaRPr lang="en-US" altLang="en-US"/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E4294B8C-14E3-39C7-816B-13C7DDBF80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h-TH" altLang="en-US"/>
              <a:t>คลิกเพื่อแก้ไขสไตล์ของข้อความต้นแบบ</a:t>
            </a:r>
          </a:p>
          <a:p>
            <a:pPr lvl="1"/>
            <a:r>
              <a:rPr lang="th-TH" altLang="en-US"/>
              <a:t>ระดับที่สอง</a:t>
            </a:r>
          </a:p>
          <a:p>
            <a:pPr lvl="2"/>
            <a:r>
              <a:rPr lang="th-TH" altLang="en-US"/>
              <a:t>ระดับที่สาม</a:t>
            </a:r>
          </a:p>
          <a:p>
            <a:pPr lvl="3"/>
            <a:r>
              <a:rPr lang="th-TH" altLang="en-US"/>
              <a:t>ระดับที่สี่</a:t>
            </a:r>
          </a:p>
          <a:p>
            <a:pPr lvl="4"/>
            <a:r>
              <a:rPr lang="th-TH" altLang="en-US"/>
              <a:t>ระดับที่ห้า</a:t>
            </a:r>
            <a:endParaRPr lang="en-US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755A02-B8F3-1EA8-CBDD-6D3BB20D15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b="0" i="0" smtClean="0">
                <a:solidFill>
                  <a:srgbClr val="004D45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pPr>
              <a:defRPr/>
            </a:pPr>
            <a:fld id="{1EE15968-D173-4C01-90C9-48F9DC7004D9}" type="datetimeFigureOut">
              <a:rPr lang="th-TH"/>
              <a:pPr>
                <a:defRPr/>
              </a:pPr>
              <a:t>28/09/66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7CED5B-5D8C-8CE1-5320-E5C6F8571F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0" i="0" dirty="0">
                <a:solidFill>
                  <a:srgbClr val="004D45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674970-FABC-30F7-BA9D-5497B11A1D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b="0" i="0" smtClean="0">
                <a:solidFill>
                  <a:srgbClr val="004D45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pPr>
              <a:defRPr/>
            </a:pPr>
            <a:fld id="{13B60027-F510-42FB-8C6E-E18A5744B31B}" type="slidenum">
              <a:rPr lang="th-TH"/>
              <a:pPr>
                <a:defRPr/>
              </a:pPr>
              <a:t>‹#›</a:t>
            </a:fld>
            <a:endParaRPr lang="th-T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cs typeface="Angsana New" panose="02020603050405020304" pitchFamily="18" charset="-34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cs typeface="Angsana New" panose="02020603050405020304" pitchFamily="18" charset="-34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cs typeface="Angsana New" panose="02020603050405020304" pitchFamily="18" charset="-34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cs typeface="Angsana New" panose="02020603050405020304" pitchFamily="18" charset="-34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cs typeface="Angsana New" panose="02020603050405020304" pitchFamily="18" charset="-34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cs typeface="Angsana New" panose="02020603050405020304" pitchFamily="18" charset="-34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cs typeface="Angsana New" panose="02020603050405020304" pitchFamily="18" charset="-34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cs typeface="Angsana New" panose="02020603050405020304" pitchFamily="18" charset="-34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oonklang/dart-tutorial/blob/main/3.Functions%20In%20Dart/Function%20In%20Dart.md#syntax-%E0%B8%82%E0%B8%AD%E0%B8%87-dart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github.com/soonklang/dart-tutorial/blob/main/3.Functions%20In%20Dart/Function%20In%20Dart.md#%E0%B8%AD%E0%B8%B0%E0%B9%84%E0%B8%A3%E0%B8%84%E0%B8%B7%E0%B8%AD-lowercamelcase" TargetMode="Externa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4F0ADB68-CF9B-7CFC-1780-D1F910AE19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9863" y="2695575"/>
            <a:ext cx="11891962" cy="2362200"/>
          </a:xfrm>
        </p:spPr>
        <p:txBody>
          <a:bodyPr rtlCol="0"/>
          <a:lstStyle/>
          <a:p>
            <a:pPr algn="ctr" fontAlgn="auto">
              <a:spcAft>
                <a:spcPts val="0"/>
              </a:spcAft>
              <a:defRPr/>
            </a:pPr>
            <a:r>
              <a:rPr lang="en-US" b="1" i="0" u="sng" dirty="0">
                <a:solidFill>
                  <a:srgbClr val="E6EDF3"/>
                </a:solidFill>
                <a:effectLst/>
                <a:latin typeface="-apple-system"/>
              </a:rPr>
              <a:t>FUNCTIONS IN </a:t>
            </a:r>
            <a:r>
              <a:rPr lang="en-US" b="1" i="0" u="sng" dirty="0">
                <a:solidFill>
                  <a:srgbClr val="0070C0"/>
                </a:solidFill>
                <a:effectLst/>
                <a:latin typeface="-apple-system"/>
              </a:rPr>
              <a:t>DART</a:t>
            </a:r>
            <a:br>
              <a:rPr lang="en-US" b="1" i="0" dirty="0">
                <a:solidFill>
                  <a:srgbClr val="E6EDF3"/>
                </a:solidFill>
                <a:effectLst/>
                <a:latin typeface="-apple-system"/>
              </a:rPr>
            </a:br>
            <a:endParaRPr lang="th-TH" dirty="0"/>
          </a:p>
        </p:txBody>
      </p:sp>
      <p:sp>
        <p:nvSpPr>
          <p:cNvPr id="3" name="ชื่อเรื่องรอง 2">
            <a:extLst>
              <a:ext uri="{FF2B5EF4-FFF2-40B4-BE49-F238E27FC236}">
                <a16:creationId xmlns:a16="http://schemas.microsoft.com/office/drawing/2014/main" id="{19C831A8-EF63-D554-3134-2B0191F0C1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9863" y="5057775"/>
            <a:ext cx="11891962" cy="1665288"/>
          </a:xfrm>
        </p:spPr>
        <p:txBody>
          <a:bodyPr rtlCol="0"/>
          <a:lstStyle/>
          <a:p>
            <a:pPr algn="ctr" fontAlgn="auto">
              <a:spcAft>
                <a:spcPts val="0"/>
              </a:spcAft>
              <a:defRPr/>
            </a:pPr>
            <a:r>
              <a:rPr lang="en-US" dirty="0">
                <a:latin typeface="-apple-system"/>
              </a:rPr>
              <a:t>By group 3th</a:t>
            </a:r>
            <a:endParaRPr lang="th-TH" dirty="0">
              <a:latin typeface="-apple-system"/>
            </a:endParaRPr>
          </a:p>
        </p:txBody>
      </p:sp>
      <p:pic>
        <p:nvPicPr>
          <p:cNvPr id="4" name="Picture 5" descr="Functions | Dart">
            <a:extLst>
              <a:ext uri="{FF2B5EF4-FFF2-40B4-BE49-F238E27FC236}">
                <a16:creationId xmlns:a16="http://schemas.microsoft.com/office/drawing/2014/main" id="{2553CB16-E5AF-693D-2CF7-783A5AB81B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4894" y="1576767"/>
            <a:ext cx="4431570" cy="2488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5" descr="What is a Function?">
            <a:extLst>
              <a:ext uri="{FF2B5EF4-FFF2-40B4-BE49-F238E27FC236}">
                <a16:creationId xmlns:a16="http://schemas.microsoft.com/office/drawing/2014/main" id="{BE1DCD86-4062-AD62-D615-BC3B8051AC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854"/>
          <a:stretch/>
        </p:blipFill>
        <p:spPr bwMode="auto">
          <a:xfrm>
            <a:off x="2707394" y="2253565"/>
            <a:ext cx="2857500" cy="1175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4C8D9580-5B56-7C1C-782B-E82353E055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109538"/>
            <a:ext cx="9939338" cy="990600"/>
          </a:xfrm>
        </p:spPr>
        <p:txBody>
          <a:bodyPr/>
          <a:lstStyle/>
          <a:p>
            <a:pPr algn="ctr"/>
            <a:r>
              <a:rPr lang="en-US" altLang="en-US" dirty="0">
                <a:solidFill>
                  <a:schemeClr val="tx1"/>
                </a:solidFill>
              </a:rPr>
              <a:t>Function Parameters Vs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B1583F-A01C-6F83-AB2E-8EB66653EF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196975"/>
            <a:ext cx="9329738" cy="4979988"/>
          </a:xfrm>
        </p:spPr>
        <p:txBody>
          <a:bodyPr rtlCol="0">
            <a:normAutofit lnSpcReduction="10000"/>
          </a:bodyPr>
          <a:lstStyle/>
          <a:p>
            <a:pPr fontAlgn="auto">
              <a:spcAft>
                <a:spcPts val="0"/>
              </a:spcAft>
              <a:defRPr/>
            </a:pPr>
            <a:endParaRPr lang="th-TH" dirty="0"/>
          </a:p>
          <a:p>
            <a:pPr fontAlgn="auto">
              <a:spcAft>
                <a:spcPts val="0"/>
              </a:spcAft>
              <a:defRPr/>
            </a:pPr>
            <a:endParaRPr lang="th-TH" dirty="0"/>
          </a:p>
          <a:p>
            <a:pPr fontAlgn="auto">
              <a:spcAft>
                <a:spcPts val="0"/>
              </a:spcAft>
              <a:defRPr/>
            </a:pPr>
            <a:endParaRPr lang="th-TH" dirty="0"/>
          </a:p>
          <a:p>
            <a:pPr fontAlgn="auto">
              <a:spcAft>
                <a:spcPts val="0"/>
              </a:spcAft>
              <a:defRPr/>
            </a:pPr>
            <a:endParaRPr lang="th-TH" dirty="0"/>
          </a:p>
          <a:p>
            <a:pPr fontAlgn="auto">
              <a:spcAft>
                <a:spcPts val="0"/>
              </a:spcAft>
              <a:defRPr/>
            </a:pPr>
            <a:endParaRPr lang="th-TH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E6EDF3"/>
                </a:solidFill>
                <a:effectLst/>
              </a:rPr>
              <a:t>arguments </a:t>
            </a:r>
            <a:r>
              <a:rPr lang="th-TH" b="0" i="0" dirty="0">
                <a:solidFill>
                  <a:srgbClr val="E6EDF3"/>
                </a:solidFill>
                <a:effectLst/>
              </a:rPr>
              <a:t>คือส</a:t>
            </a:r>
            <a:r>
              <a:rPr lang="th-TH" dirty="0">
                <a:solidFill>
                  <a:srgbClr val="E6EDF3"/>
                </a:solidFill>
              </a:rPr>
              <a:t>ิ่</a:t>
            </a:r>
            <a:r>
              <a:rPr lang="th-TH" b="0" i="0" dirty="0">
                <a:solidFill>
                  <a:srgbClr val="E6EDF3"/>
                </a:solidFill>
                <a:effectLst/>
              </a:rPr>
              <a:t>งที่เป็นเหมือนข้อมูลเข้าให้กับ </a:t>
            </a:r>
            <a:r>
              <a:rPr lang="en-US" b="0" i="0" dirty="0">
                <a:solidFill>
                  <a:srgbClr val="E6EDF3"/>
                </a:solidFill>
                <a:effectLst/>
              </a:rPr>
              <a:t>Function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th-TH" b="0" i="0" dirty="0">
                <a:solidFill>
                  <a:srgbClr val="E6EDF3"/>
                </a:solidFill>
                <a:effectLst/>
              </a:rPr>
              <a:t>ในที่นี้ </a:t>
            </a:r>
            <a:r>
              <a:rPr lang="en-US" b="0" i="0" dirty="0">
                <a:solidFill>
                  <a:srgbClr val="E6EDF3"/>
                </a:solidFill>
                <a:effectLst/>
              </a:rPr>
              <a:t>add(int num1, int num2), num1 </a:t>
            </a:r>
            <a:r>
              <a:rPr lang="th-TH" b="0" i="0" dirty="0">
                <a:solidFill>
                  <a:srgbClr val="E6EDF3"/>
                </a:solidFill>
                <a:effectLst/>
              </a:rPr>
              <a:t>และ </a:t>
            </a:r>
            <a:r>
              <a:rPr lang="en-US" b="0" i="0" dirty="0">
                <a:solidFill>
                  <a:srgbClr val="E6EDF3"/>
                </a:solidFill>
                <a:effectLst/>
              </a:rPr>
              <a:t>num2 </a:t>
            </a:r>
            <a:r>
              <a:rPr lang="th-TH" b="0" i="0" dirty="0">
                <a:solidFill>
                  <a:srgbClr val="E6EDF3"/>
                </a:solidFill>
                <a:effectLst/>
              </a:rPr>
              <a:t>เป็น </a:t>
            </a:r>
            <a:r>
              <a:rPr lang="en-US" b="0" i="0" dirty="0">
                <a:solidFill>
                  <a:srgbClr val="E6EDF3"/>
                </a:solidFill>
                <a:effectLst/>
              </a:rPr>
              <a:t>parameters </a:t>
            </a:r>
            <a:r>
              <a:rPr lang="th-TH" b="0" i="0" dirty="0">
                <a:solidFill>
                  <a:srgbClr val="E6EDF3"/>
                </a:solidFill>
                <a:effectLst/>
              </a:rPr>
              <a:t>และใน </a:t>
            </a:r>
            <a:r>
              <a:rPr lang="en-US" b="0" i="0" dirty="0">
                <a:solidFill>
                  <a:srgbClr val="E6EDF3"/>
                </a:solidFill>
                <a:effectLst/>
              </a:rPr>
              <a:t>add(10, 20), 10 </a:t>
            </a:r>
            <a:r>
              <a:rPr lang="th-TH" b="0" i="0" dirty="0">
                <a:solidFill>
                  <a:srgbClr val="E6EDF3"/>
                </a:solidFill>
                <a:effectLst/>
              </a:rPr>
              <a:t>และ 20 คือ </a:t>
            </a:r>
            <a:r>
              <a:rPr lang="en-US" b="0" i="0" dirty="0">
                <a:solidFill>
                  <a:srgbClr val="E6EDF3"/>
                </a:solidFill>
                <a:effectLst/>
              </a:rPr>
              <a:t>arguments.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E6EDF3"/>
                </a:solidFill>
                <a:effectLst/>
              </a:rPr>
              <a:t>Parameter </a:t>
            </a:r>
            <a:r>
              <a:rPr lang="th-TH" b="0" i="0" dirty="0">
                <a:solidFill>
                  <a:srgbClr val="E6EDF3"/>
                </a:solidFill>
                <a:effectLst/>
              </a:rPr>
              <a:t>คือชื่อและ </a:t>
            </a:r>
            <a:r>
              <a:rPr lang="en-US" b="0" i="0" dirty="0">
                <a:solidFill>
                  <a:srgbClr val="E6EDF3"/>
                </a:solidFill>
                <a:effectLst/>
              </a:rPr>
              <a:t>data type </a:t>
            </a:r>
            <a:r>
              <a:rPr lang="th-TH" b="0" i="0" dirty="0">
                <a:solidFill>
                  <a:srgbClr val="E6EDF3"/>
                </a:solidFill>
                <a:effectLst/>
              </a:rPr>
              <a:t>ที่คุณอยากจะให้เป็นข้อมูลเข้าของ </a:t>
            </a:r>
            <a:r>
              <a:rPr lang="en-US" b="0" i="0" dirty="0">
                <a:solidFill>
                  <a:srgbClr val="E6EDF3"/>
                </a:solidFill>
                <a:effectLst/>
              </a:rPr>
              <a:t>function. 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th-TH" b="1" i="0" dirty="0">
                <a:solidFill>
                  <a:srgbClr val="E6EDF3"/>
                </a:solidFill>
                <a:effectLst/>
              </a:rPr>
              <a:t>ข้อควรจำ</a:t>
            </a:r>
            <a:r>
              <a:rPr lang="th-TH" b="0" i="0" dirty="0">
                <a:solidFill>
                  <a:srgbClr val="E6EDF3"/>
                </a:solidFill>
                <a:effectLst/>
              </a:rPr>
              <a:t> สำคัญ: ใน </a:t>
            </a:r>
            <a:r>
              <a:rPr lang="en-US" b="0" i="0" dirty="0">
                <a:solidFill>
                  <a:srgbClr val="E6EDF3"/>
                </a:solidFill>
                <a:effectLst/>
              </a:rPr>
              <a:t>dart, </a:t>
            </a:r>
            <a:r>
              <a:rPr lang="th-TH" b="0" i="0" dirty="0">
                <a:solidFill>
                  <a:srgbClr val="E6EDF3"/>
                </a:solidFill>
                <a:effectLst/>
              </a:rPr>
              <a:t>ถ้าคุณไม่เขียน </a:t>
            </a:r>
            <a:r>
              <a:rPr lang="en-US" b="0" i="0" dirty="0">
                <a:solidFill>
                  <a:srgbClr val="E6EDF3"/>
                </a:solidFill>
                <a:effectLst/>
              </a:rPr>
              <a:t>return type </a:t>
            </a:r>
            <a:r>
              <a:rPr lang="th-TH" b="0" i="0" dirty="0">
                <a:solidFill>
                  <a:srgbClr val="E6EDF3"/>
                </a:solidFill>
                <a:effectLst/>
              </a:rPr>
              <a:t>ของ </a:t>
            </a:r>
            <a:r>
              <a:rPr lang="en-US" b="0" i="0" dirty="0">
                <a:solidFill>
                  <a:srgbClr val="E6EDF3"/>
                </a:solidFill>
                <a:effectLst/>
              </a:rPr>
              <a:t>function. </a:t>
            </a:r>
            <a:r>
              <a:rPr lang="th-TH" b="0" i="0" dirty="0">
                <a:solidFill>
                  <a:srgbClr val="E6EDF3"/>
                </a:solidFill>
                <a:effectLst/>
              </a:rPr>
              <a:t>มันก็จะยังสามารถทำงานได้อยู่ดี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B1E9A2-3B59-EE49-8DEF-31A867A9FE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3043" y="968132"/>
            <a:ext cx="7182852" cy="2514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610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Content Placeholder 4">
            <a:extLst>
              <a:ext uri="{FF2B5EF4-FFF2-40B4-BE49-F238E27FC236}">
                <a16:creationId xmlns:a16="http://schemas.microsoft.com/office/drawing/2014/main" id="{D08C5402-5A61-BF63-1F47-AAA317820938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>
          <a:xfrm>
            <a:off x="5635625" y="2308665"/>
            <a:ext cx="6350000" cy="2240670"/>
          </a:xfrm>
        </p:spPr>
        <p:txBody>
          <a:bodyPr/>
          <a:lstStyle/>
          <a:p>
            <a:r>
              <a:rPr lang="th-TH" b="0" i="0" dirty="0">
                <a:solidFill>
                  <a:schemeClr val="tx1"/>
                </a:solidFill>
                <a:effectLst/>
                <a:latin typeface="-apple-system"/>
              </a:rPr>
              <a:t>หลีกเลี่ยงการเขียนโค้ดซ้ำๆ</a:t>
            </a:r>
          </a:p>
          <a:p>
            <a:r>
              <a:rPr lang="th-TH" b="0" i="0" dirty="0">
                <a:solidFill>
                  <a:schemeClr val="tx1"/>
                </a:solidFill>
                <a:effectLst/>
                <a:latin typeface="-apple-system"/>
              </a:rPr>
              <a:t>ทำให้สามารถแยกโค้ดที่ดูซับซ้อนเป็นส่วนย่อยๆได้</a:t>
            </a:r>
            <a:endParaRPr lang="en-US" b="0" i="0" dirty="0">
              <a:solidFill>
                <a:schemeClr val="tx1"/>
              </a:solidFill>
              <a:effectLst/>
              <a:latin typeface="-apple-system"/>
            </a:endParaRPr>
          </a:p>
          <a:p>
            <a:r>
              <a:rPr lang="th-TH" b="0" i="0" dirty="0">
                <a:solidFill>
                  <a:schemeClr val="tx1"/>
                </a:solidFill>
                <a:effectLst/>
                <a:latin typeface="-apple-system"/>
              </a:rPr>
              <a:t>ทำให้โค้ดสามารถอ่านได้ง่าย</a:t>
            </a:r>
            <a:endParaRPr lang="en-US" b="0" i="0" dirty="0">
              <a:solidFill>
                <a:schemeClr val="tx1"/>
              </a:solidFill>
              <a:effectLst/>
              <a:latin typeface="-apple-system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-apple-system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-apple-system"/>
            </a:endParaRPr>
          </a:p>
          <a:p>
            <a:pPr marL="0" indent="0">
              <a:buNone/>
            </a:pPr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   </a:t>
            </a:r>
            <a:endParaRPr lang="th-TH" b="0" i="0" dirty="0">
              <a:solidFill>
                <a:schemeClr val="tx1"/>
              </a:solidFill>
              <a:effectLst/>
              <a:latin typeface="-apple-system"/>
            </a:endParaRPr>
          </a:p>
          <a:p>
            <a:endParaRPr lang="th-TH" b="0" i="0" dirty="0">
              <a:solidFill>
                <a:srgbClr val="E6EDF3"/>
              </a:solidFill>
              <a:effectLst/>
              <a:latin typeface="-apple-system"/>
            </a:endParaRPr>
          </a:p>
          <a:p>
            <a:endParaRPr lang="en-US" altLang="en-US" dirty="0"/>
          </a:p>
        </p:txBody>
      </p:sp>
      <p:sp>
        <p:nvSpPr>
          <p:cNvPr id="10243" name="Title 3">
            <a:extLst>
              <a:ext uri="{FF2B5EF4-FFF2-40B4-BE49-F238E27FC236}">
                <a16:creationId xmlns:a16="http://schemas.microsoft.com/office/drawing/2014/main" id="{0E32DBA0-7269-4734-7861-2C12B10132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6375" y="685800"/>
            <a:ext cx="4529138" cy="5491163"/>
          </a:xfrm>
        </p:spPr>
        <p:txBody>
          <a:bodyPr>
            <a:normAutofit fontScale="90000"/>
          </a:bodyPr>
          <a:lstStyle/>
          <a:p>
            <a:pPr algn="l"/>
            <a:r>
              <a:rPr lang="th-TH" b="0" i="0" dirty="0">
                <a:solidFill>
                  <a:srgbClr val="E6EDF3"/>
                </a:solidFill>
                <a:effectLst/>
                <a:latin typeface="-apple-system"/>
              </a:rPr>
              <a:t>ใน </a:t>
            </a:r>
            <a:r>
              <a:rPr lang="en-US" b="0" i="0" dirty="0">
                <a:solidFill>
                  <a:srgbClr val="E6EDF3"/>
                </a:solidFill>
                <a:effectLst/>
                <a:latin typeface="-apple-system"/>
              </a:rPr>
              <a:t>tutorial </a:t>
            </a:r>
            <a:r>
              <a:rPr lang="th-TH" b="0" i="0" dirty="0">
                <a:solidFill>
                  <a:srgbClr val="E6EDF3"/>
                </a:solidFill>
                <a:effectLst/>
                <a:latin typeface="-apple-system"/>
              </a:rPr>
              <a:t>นี้เราจะมาสอนคุณเกี่ยวกับ </a:t>
            </a:r>
            <a:r>
              <a:rPr lang="en-US" b="0" i="0" dirty="0">
                <a:solidFill>
                  <a:srgbClr val="E6EDF3"/>
                </a:solidFill>
                <a:effectLst/>
                <a:latin typeface="-apple-system"/>
              </a:rPr>
              <a:t>Function </a:t>
            </a:r>
            <a:r>
              <a:rPr lang="th-TH" b="0" i="0" dirty="0">
                <a:solidFill>
                  <a:srgbClr val="E6EDF3"/>
                </a:solidFill>
                <a:effectLst/>
                <a:latin typeface="-apple-system"/>
              </a:rPr>
              <a:t>ใน ภาษา </a:t>
            </a:r>
            <a:r>
              <a:rPr lang="en-US" b="0" i="0" dirty="0">
                <a:solidFill>
                  <a:srgbClr val="E6EDF3"/>
                </a:solidFill>
                <a:effectLst/>
                <a:latin typeface="-apple-system"/>
              </a:rPr>
              <a:t>Dart </a:t>
            </a:r>
            <a:r>
              <a:rPr lang="th-TH" b="0" i="0" dirty="0">
                <a:solidFill>
                  <a:srgbClr val="E6EDF3"/>
                </a:solidFill>
                <a:effectLst/>
                <a:latin typeface="-apple-system"/>
              </a:rPr>
              <a:t>โดย </a:t>
            </a:r>
            <a:r>
              <a:rPr lang="en-US" b="0" i="0" dirty="0">
                <a:solidFill>
                  <a:srgbClr val="E6EDF3"/>
                </a:solidFill>
                <a:effectLst/>
                <a:latin typeface="-apple-system"/>
              </a:rPr>
              <a:t>Function </a:t>
            </a:r>
            <a:r>
              <a:rPr lang="th-TH" b="0" i="0" dirty="0">
                <a:solidFill>
                  <a:srgbClr val="E6EDF3"/>
                </a:solidFill>
                <a:effectLst/>
                <a:latin typeface="-apple-system"/>
              </a:rPr>
              <a:t>คือชุดของคำสั่งเพื่อที่จะทำงานบางสิ่งให้สำเร็จ มักจะถูกสร้างมาเมื่อบางคำสั่งถูกเรียกใช้ซ้ำๆในโปรแกรม </a:t>
            </a:r>
            <a:r>
              <a:rPr lang="en-US" b="0" i="0" dirty="0">
                <a:solidFill>
                  <a:srgbClr val="E6EDF3"/>
                </a:solidFill>
                <a:effectLst/>
                <a:latin typeface="-apple-system"/>
              </a:rPr>
              <a:t>Function </a:t>
            </a:r>
            <a:r>
              <a:rPr lang="th-TH" b="0" i="0" dirty="0">
                <a:solidFill>
                  <a:srgbClr val="E6EDF3"/>
                </a:solidFill>
                <a:effectLst/>
                <a:latin typeface="-apple-system"/>
              </a:rPr>
              <a:t>จะช่วยให้โค้ดในโปรแกรมมี </a:t>
            </a:r>
            <a:r>
              <a:rPr lang="en-US" b="0" i="0" dirty="0">
                <a:solidFill>
                  <a:srgbClr val="E6EDF3"/>
                </a:solidFill>
                <a:effectLst/>
                <a:latin typeface="-apple-system"/>
              </a:rPr>
              <a:t>Reusability </a:t>
            </a:r>
            <a:r>
              <a:rPr lang="th-TH" b="0" i="0" dirty="0">
                <a:solidFill>
                  <a:srgbClr val="E6EDF3"/>
                </a:solidFill>
                <a:effectLst/>
                <a:latin typeface="-apple-system"/>
              </a:rPr>
              <a:t>เพิ่มมากขึ้น</a:t>
            </a:r>
            <a:br>
              <a:rPr lang="th-TH" b="0" i="0" dirty="0">
                <a:solidFill>
                  <a:srgbClr val="E6EDF3"/>
                </a:solidFill>
                <a:effectLst/>
                <a:latin typeface="-apple-system"/>
              </a:rPr>
            </a:br>
            <a:r>
              <a:rPr lang="th-TH" b="1" i="0" dirty="0">
                <a:solidFill>
                  <a:srgbClr val="E6EDF3"/>
                </a:solidFill>
                <a:effectLst/>
                <a:latin typeface="-apple-system"/>
              </a:rPr>
              <a:t>ข้อควรจำ</a:t>
            </a:r>
            <a:r>
              <a:rPr lang="th-TH" b="0" i="0" dirty="0">
                <a:solidFill>
                  <a:srgbClr val="E6EDF3"/>
                </a:solidFill>
                <a:effectLst/>
                <a:latin typeface="-apple-system"/>
              </a:rPr>
              <a:t> สำคัญ: จุดประสงค์หลักของ </a:t>
            </a:r>
            <a:r>
              <a:rPr lang="en-US" b="0" i="0" dirty="0">
                <a:solidFill>
                  <a:srgbClr val="E6EDF3"/>
                </a:solidFill>
                <a:effectLst/>
                <a:latin typeface="-apple-system"/>
              </a:rPr>
              <a:t>Function </a:t>
            </a:r>
            <a:r>
              <a:rPr lang="th-TH" b="0" i="0" dirty="0">
                <a:solidFill>
                  <a:srgbClr val="E6EDF3"/>
                </a:solidFill>
                <a:effectLst/>
                <a:latin typeface="-apple-system"/>
              </a:rPr>
              <a:t>คืออย่าใช้คำสั่งเดิมซ้ำๆ</a:t>
            </a:r>
            <a:br>
              <a:rPr lang="th-TH" b="0" i="0" dirty="0">
                <a:solidFill>
                  <a:srgbClr val="E6EDF3"/>
                </a:solidFill>
                <a:effectLst/>
                <a:latin typeface="-apple-system"/>
              </a:rPr>
            </a:br>
            <a:br>
              <a:rPr lang="en-US" b="1" i="0" dirty="0">
                <a:solidFill>
                  <a:srgbClr val="E6EDF3"/>
                </a:solidFill>
                <a:effectLst/>
                <a:latin typeface="-apple-system"/>
              </a:rPr>
            </a:br>
            <a:endParaRPr lang="en-US" altLang="en-US" dirty="0"/>
          </a:p>
        </p:txBody>
      </p:sp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B5DAEA4A-0B2D-C927-5FB8-CF9AC12E6EB9}"/>
              </a:ext>
            </a:extLst>
          </p:cNvPr>
          <p:cNvSpPr txBox="1">
            <a:spLocks/>
          </p:cNvSpPr>
          <p:nvPr/>
        </p:nvSpPr>
        <p:spPr bwMode="auto">
          <a:xfrm>
            <a:off x="6096000" y="273522"/>
            <a:ext cx="5061164" cy="1177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92500"/>
          </a:bodyPr>
          <a:lstStyle>
            <a:lvl1pPr algn="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kern="1200">
                <a:solidFill>
                  <a:srgbClr val="FFC000"/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Angsana New" panose="02020603050405020304" pitchFamily="18" charset="-34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Angsana New" panose="02020603050405020304" pitchFamily="18" charset="-34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Angsana New" panose="02020603050405020304" pitchFamily="18" charset="-34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Angsana New" panose="02020603050405020304" pitchFamily="18" charset="-34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Angsana New" panose="02020603050405020304" pitchFamily="18" charset="-34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Angsana New" panose="02020603050405020304" pitchFamily="18" charset="-34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Angsana New" panose="02020603050405020304" pitchFamily="18" charset="-34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Angsana New" panose="02020603050405020304" pitchFamily="18" charset="-34"/>
              </a:defRPr>
            </a:lvl9pPr>
          </a:lstStyle>
          <a:p>
            <a:pPr algn="ctr" fontAlgn="auto">
              <a:spcAft>
                <a:spcPts val="0"/>
              </a:spcAft>
              <a:defRPr/>
            </a:pPr>
            <a:r>
              <a:rPr lang="th-TH" u="sng" dirty="0">
                <a:solidFill>
                  <a:schemeClr val="tx1"/>
                </a:solidFill>
                <a:latin typeface="-apple-system"/>
              </a:rPr>
              <a:t>ประโยชน์ </a:t>
            </a:r>
            <a:r>
              <a:rPr lang="en-US" u="sng" dirty="0">
                <a:solidFill>
                  <a:schemeClr val="tx1"/>
                </a:solidFill>
                <a:latin typeface="-apple-system"/>
              </a:rPr>
              <a:t>FUNCTIONS </a:t>
            </a:r>
            <a:r>
              <a:rPr lang="th-TH" u="sng" dirty="0">
                <a:solidFill>
                  <a:schemeClr val="tx1"/>
                </a:solidFill>
                <a:latin typeface="-apple-system"/>
              </a:rPr>
              <a:t>ใน </a:t>
            </a:r>
            <a:r>
              <a:rPr lang="en-US" u="sng" dirty="0">
                <a:solidFill>
                  <a:srgbClr val="0070C0"/>
                </a:solidFill>
                <a:latin typeface="-apple-system"/>
              </a:rPr>
              <a:t>Dart</a:t>
            </a:r>
            <a:br>
              <a:rPr lang="en-US" dirty="0">
                <a:solidFill>
                  <a:srgbClr val="E6EDF3"/>
                </a:solidFill>
                <a:latin typeface="-apple-system"/>
              </a:rPr>
            </a:br>
            <a:endParaRPr lang="th-TH" dirty="0"/>
          </a:p>
        </p:txBody>
      </p:sp>
      <p:pic>
        <p:nvPicPr>
          <p:cNvPr id="10245" name="Picture 5" descr="Functions | Dart">
            <a:extLst>
              <a:ext uri="{FF2B5EF4-FFF2-40B4-BE49-F238E27FC236}">
                <a16:creationId xmlns:a16="http://schemas.microsoft.com/office/drawing/2014/main" id="{7D50FB3D-A72A-4780-875D-DC590A8A96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669019"/>
            <a:ext cx="4431570" cy="2488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ชื่อเรื่อง 1">
            <a:extLst>
              <a:ext uri="{FF2B5EF4-FFF2-40B4-BE49-F238E27FC236}">
                <a16:creationId xmlns:a16="http://schemas.microsoft.com/office/drawing/2014/main" id="{97C95C27-A4C7-4E02-B15D-9775339A7B7D}"/>
              </a:ext>
            </a:extLst>
          </p:cNvPr>
          <p:cNvSpPr txBox="1">
            <a:spLocks/>
          </p:cNvSpPr>
          <p:nvPr/>
        </p:nvSpPr>
        <p:spPr bwMode="auto">
          <a:xfrm>
            <a:off x="6195906" y="3751003"/>
            <a:ext cx="5061164" cy="1177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kern="1200">
                <a:solidFill>
                  <a:srgbClr val="FFC000"/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Angsana New" panose="02020603050405020304" pitchFamily="18" charset="-34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Angsana New" panose="02020603050405020304" pitchFamily="18" charset="-34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Angsana New" panose="02020603050405020304" pitchFamily="18" charset="-34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Angsana New" panose="02020603050405020304" pitchFamily="18" charset="-34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Angsana New" panose="02020603050405020304" pitchFamily="18" charset="-34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Angsana New" panose="02020603050405020304" pitchFamily="18" charset="-34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Angsana New" panose="02020603050405020304" pitchFamily="18" charset="-34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Angsana New" panose="02020603050405020304" pitchFamily="18" charset="-34"/>
              </a:defRPr>
            </a:lvl9pPr>
          </a:lstStyle>
          <a:p>
            <a:pPr algn="ctr"/>
            <a:r>
              <a:rPr lang="en-US" b="1" i="0" u="sng" dirty="0">
                <a:solidFill>
                  <a:schemeClr val="tx1"/>
                </a:solidFill>
                <a:effectLst/>
                <a:latin typeface="-apple-syste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Syntax </a:t>
            </a:r>
            <a:r>
              <a:rPr lang="th-TH" b="1" i="0" u="sng" dirty="0">
                <a:solidFill>
                  <a:schemeClr val="tx1"/>
                </a:solidFill>
                <a:effectLst/>
                <a:latin typeface="-apple-syste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ของ </a:t>
            </a:r>
            <a:r>
              <a:rPr lang="en-US" b="1" i="0" u="sng" dirty="0">
                <a:solidFill>
                  <a:srgbClr val="0070C0"/>
                </a:solidFill>
                <a:effectLst/>
                <a:latin typeface="-apple-syste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Dart</a:t>
            </a:r>
            <a:endParaRPr lang="en-US" b="1" i="0" dirty="0">
              <a:solidFill>
                <a:srgbClr val="0070C0"/>
              </a:solidFill>
              <a:effectLst/>
              <a:latin typeface="-apple-system"/>
            </a:endParaRPr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9B7B0F7B-6FDF-1B6D-522A-6DB39C9296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1488" y="4436862"/>
            <a:ext cx="6350000" cy="2240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228600" indent="-228600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007A6D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1pPr>
            <a:lvl2pPr marL="6858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rgbClr val="007A6D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2pPr>
            <a:lvl3pPr marL="11430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rgbClr val="007A6D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3pPr>
            <a:lvl4pPr marL="16002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rgbClr val="007A6D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4pPr>
            <a:lvl5pPr marL="20574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rgbClr val="007A6D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>
              <a:solidFill>
                <a:schemeClr val="tx1"/>
              </a:solidFill>
              <a:latin typeface="-apple-system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solidFill>
                <a:schemeClr val="tx1"/>
              </a:solidFill>
              <a:latin typeface="-apple-system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/>
                </a:solidFill>
                <a:latin typeface="-apple-system"/>
              </a:rPr>
              <a:t>   </a:t>
            </a:r>
            <a:endParaRPr lang="th-TH" dirty="0">
              <a:solidFill>
                <a:schemeClr val="tx1"/>
              </a:solidFill>
              <a:latin typeface="-apple-system"/>
            </a:endParaRPr>
          </a:p>
          <a:p>
            <a:endParaRPr lang="th-TH" dirty="0">
              <a:solidFill>
                <a:srgbClr val="E6EDF3"/>
              </a:solidFill>
              <a:latin typeface="-apple-system"/>
            </a:endParaRPr>
          </a:p>
          <a:p>
            <a:endParaRPr lang="en-US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524147E-3EB5-D6E1-6FC7-1C39279616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8189" y="4928756"/>
            <a:ext cx="6177436" cy="125688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B001B6C-BEB4-DC06-6DDE-6B35E76A2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913" y="1481138"/>
            <a:ext cx="11582400" cy="2852737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b="1" i="0" u="sng" dirty="0">
                <a:solidFill>
                  <a:srgbClr val="E6EDF3"/>
                </a:solidFill>
                <a:effectLst/>
                <a:latin typeface="-apple-system"/>
              </a:rPr>
              <a:t>SYNTAX OF </a:t>
            </a:r>
            <a:br>
              <a:rPr lang="en-US" b="1" i="0" u="sng" dirty="0">
                <a:solidFill>
                  <a:srgbClr val="E6EDF3"/>
                </a:solidFill>
                <a:effectLst/>
                <a:latin typeface="-apple-system"/>
              </a:rPr>
            </a:br>
            <a:r>
              <a:rPr lang="en-US" b="1" i="0" u="sng" dirty="0">
                <a:solidFill>
                  <a:srgbClr val="E6EDF3"/>
                </a:solidFill>
                <a:effectLst/>
                <a:latin typeface="-apple-system"/>
              </a:rPr>
              <a:t>FUNCTIONS IN </a:t>
            </a:r>
            <a:r>
              <a:rPr lang="en-US" b="1" i="0" u="sng" dirty="0">
                <a:solidFill>
                  <a:srgbClr val="0070C0"/>
                </a:solidFill>
                <a:effectLst/>
                <a:latin typeface="-apple-system"/>
              </a:rPr>
              <a:t>DART</a:t>
            </a:r>
            <a:endParaRPr lang="th-TH" dirty="0"/>
          </a:p>
        </p:txBody>
      </p:sp>
      <p:pic>
        <p:nvPicPr>
          <p:cNvPr id="2" name="Picture 5" descr="Functions | Dart">
            <a:extLst>
              <a:ext uri="{FF2B5EF4-FFF2-40B4-BE49-F238E27FC236}">
                <a16:creationId xmlns:a16="http://schemas.microsoft.com/office/drawing/2014/main" id="{2B8AB788-2D3C-A2CF-8932-C368355F39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1027" y="3809221"/>
            <a:ext cx="4431570" cy="2488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9" name="Picture 5" descr="What is a Function?">
            <a:extLst>
              <a:ext uri="{FF2B5EF4-FFF2-40B4-BE49-F238E27FC236}">
                <a16:creationId xmlns:a16="http://schemas.microsoft.com/office/drawing/2014/main" id="{B33612B3-81E1-0127-58DD-9DD76BDE16B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854"/>
          <a:stretch/>
        </p:blipFill>
        <p:spPr bwMode="auto">
          <a:xfrm>
            <a:off x="2373527" y="4549862"/>
            <a:ext cx="2857500" cy="1175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3">
            <a:extLst>
              <a:ext uri="{FF2B5EF4-FFF2-40B4-BE49-F238E27FC236}">
                <a16:creationId xmlns:a16="http://schemas.microsoft.com/office/drawing/2014/main" id="{266918A7-3994-AA23-0141-9B50943B4E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109538"/>
            <a:ext cx="9939338" cy="990600"/>
          </a:xfrm>
        </p:spPr>
        <p:txBody>
          <a:bodyPr/>
          <a:lstStyle/>
          <a:p>
            <a:pPr algn="ctr"/>
            <a:r>
              <a:rPr lang="en-US" altLang="en-US" dirty="0"/>
              <a:t>How to write a Function in </a:t>
            </a:r>
            <a:r>
              <a:rPr lang="en-US" altLang="en-US" dirty="0">
                <a:solidFill>
                  <a:srgbClr val="0070C0"/>
                </a:solidFill>
              </a:rPr>
              <a:t>Dart</a:t>
            </a:r>
          </a:p>
        </p:txBody>
      </p:sp>
      <p:sp>
        <p:nvSpPr>
          <p:cNvPr id="12291" name="Content Placeholder 4">
            <a:extLst>
              <a:ext uri="{FF2B5EF4-FFF2-40B4-BE49-F238E27FC236}">
                <a16:creationId xmlns:a16="http://schemas.microsoft.com/office/drawing/2014/main" id="{5E81BDD7-6C9C-6D93-12E9-54832D81D30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04800" y="1196975"/>
            <a:ext cx="9329738" cy="4979988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endParaRPr lang="en-US" b="1" i="0" dirty="0">
              <a:solidFill>
                <a:schemeClr val="tx1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tx1"/>
              </a:solidFill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tx1"/>
                </a:solidFill>
                <a:effectLst/>
              </a:rPr>
              <a:t>Return Type</a:t>
            </a:r>
            <a:r>
              <a:rPr lang="en-US" b="0" i="0" dirty="0">
                <a:solidFill>
                  <a:schemeClr val="tx1"/>
                </a:solidFill>
                <a:effectLst/>
              </a:rPr>
              <a:t> : </a:t>
            </a:r>
            <a:r>
              <a:rPr lang="th-TH" b="0" i="0" dirty="0">
                <a:solidFill>
                  <a:schemeClr val="tx1"/>
                </a:solidFill>
                <a:effectLst/>
              </a:rPr>
              <a:t>เป็นตัวกำหนดประเภทข้อมูลออกของ </a:t>
            </a:r>
            <a:r>
              <a:rPr lang="en-US" b="0" i="0" dirty="0">
                <a:solidFill>
                  <a:schemeClr val="tx1"/>
                </a:solidFill>
                <a:effectLst/>
              </a:rPr>
              <a:t>function </a:t>
            </a:r>
            <a:r>
              <a:rPr lang="th-TH" b="0" i="0" dirty="0">
                <a:solidFill>
                  <a:schemeClr val="tx1"/>
                </a:solidFill>
                <a:effectLst/>
              </a:rPr>
              <a:t>สามารถเป็น </a:t>
            </a:r>
            <a:r>
              <a:rPr lang="en-US" b="0" i="0" dirty="0">
                <a:solidFill>
                  <a:schemeClr val="tx1"/>
                </a:solidFill>
                <a:effectLst/>
              </a:rPr>
              <a:t>void, String, int, double </a:t>
            </a:r>
            <a:r>
              <a:rPr lang="th-TH" b="0" i="0" dirty="0">
                <a:solidFill>
                  <a:schemeClr val="tx1"/>
                </a:solidFill>
                <a:effectLst/>
              </a:rPr>
              <a:t>หรืออื่นๆ ถ้า </a:t>
            </a:r>
            <a:r>
              <a:rPr lang="en-US" b="0" i="0" dirty="0">
                <a:solidFill>
                  <a:schemeClr val="tx1"/>
                </a:solidFill>
                <a:effectLst/>
              </a:rPr>
              <a:t>function </a:t>
            </a:r>
            <a:r>
              <a:rPr lang="th-TH" b="0" i="0" dirty="0">
                <a:solidFill>
                  <a:schemeClr val="tx1"/>
                </a:solidFill>
                <a:effectLst/>
              </a:rPr>
              <a:t>ไม่ได้ </a:t>
            </a:r>
            <a:r>
              <a:rPr lang="en-US" b="0" i="0" dirty="0">
                <a:solidFill>
                  <a:schemeClr val="tx1"/>
                </a:solidFill>
                <a:effectLst/>
              </a:rPr>
              <a:t>return </a:t>
            </a:r>
            <a:r>
              <a:rPr lang="th-TH" b="0" i="0" dirty="0">
                <a:solidFill>
                  <a:schemeClr val="tx1"/>
                </a:solidFill>
                <a:effectLst/>
              </a:rPr>
              <a:t>อะไรเลยเราสามารถใช้ </a:t>
            </a:r>
            <a:r>
              <a:rPr lang="en-US" b="0" i="0" dirty="0">
                <a:solidFill>
                  <a:schemeClr val="tx1"/>
                </a:solidFill>
                <a:effectLst/>
              </a:rPr>
              <a:t>void </a:t>
            </a:r>
            <a:r>
              <a:rPr lang="th-TH" b="0" i="0" dirty="0">
                <a:solidFill>
                  <a:schemeClr val="tx1"/>
                </a:solidFill>
                <a:effectLst/>
              </a:rPr>
              <a:t>ได้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tx1"/>
                </a:solidFill>
                <a:effectLst/>
              </a:rPr>
              <a:t>Function Name</a:t>
            </a:r>
            <a:r>
              <a:rPr lang="en-US" b="0" i="0" dirty="0">
                <a:solidFill>
                  <a:schemeClr val="tx1"/>
                </a:solidFill>
                <a:effectLst/>
              </a:rPr>
              <a:t> : </a:t>
            </a:r>
            <a:r>
              <a:rPr lang="th-TH" b="0" i="0" dirty="0">
                <a:solidFill>
                  <a:schemeClr val="tx1"/>
                </a:solidFill>
                <a:effectLst/>
              </a:rPr>
              <a:t>คือชื่อของ </a:t>
            </a:r>
            <a:r>
              <a:rPr lang="en-US" b="0" i="0" dirty="0">
                <a:solidFill>
                  <a:schemeClr val="tx1"/>
                </a:solidFill>
                <a:effectLst/>
              </a:rPr>
              <a:t>Function </a:t>
            </a:r>
            <a:r>
              <a:rPr lang="th-TH" b="0" i="0" dirty="0">
                <a:solidFill>
                  <a:schemeClr val="tx1"/>
                </a:solidFill>
                <a:effectLst/>
              </a:rPr>
              <a:t>เราจะสามารถตั้งชื่อเป็นอะไรก็ได้ ถ้าเราทำตามกฎการตั้งชื่อที่ชื่อว่า </a:t>
            </a:r>
            <a:r>
              <a:rPr lang="en-US" b="0" i="0" dirty="0" err="1">
                <a:solidFill>
                  <a:schemeClr val="tx1"/>
                </a:solidFill>
                <a:effectLst/>
              </a:rPr>
              <a:t>lowerCamelCase</a:t>
            </a:r>
            <a:r>
              <a:rPr lang="en-US" b="0" i="0" dirty="0">
                <a:solidFill>
                  <a:schemeClr val="tx1"/>
                </a:solidFill>
                <a:effectLst/>
              </a:rPr>
              <a:t> </a:t>
            </a:r>
            <a:r>
              <a:rPr lang="th-TH" b="0" i="0" dirty="0">
                <a:solidFill>
                  <a:schemeClr val="tx1"/>
                </a:solidFill>
                <a:effectLst/>
              </a:rPr>
              <a:t>อย่างเช่น </a:t>
            </a:r>
            <a:r>
              <a:rPr lang="en-US" b="0" i="0" dirty="0">
                <a:solidFill>
                  <a:schemeClr val="tx1"/>
                </a:solidFill>
                <a:effectLst/>
              </a:rPr>
              <a:t>void </a:t>
            </a:r>
            <a:r>
              <a:rPr lang="en-US" b="0" i="0" dirty="0" err="1">
                <a:solidFill>
                  <a:schemeClr val="tx1"/>
                </a:solidFill>
                <a:effectLst/>
              </a:rPr>
              <a:t>printName</a:t>
            </a:r>
            <a:r>
              <a:rPr lang="en-US" b="0" i="0" dirty="0">
                <a:solidFill>
                  <a:schemeClr val="tx1"/>
                </a:solidFill>
                <a:effectLst/>
              </a:rPr>
              <a:t>()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tx1"/>
                </a:solidFill>
                <a:effectLst/>
              </a:rPr>
              <a:t>Parameters</a:t>
            </a:r>
            <a:r>
              <a:rPr lang="en-US" b="0" i="0" dirty="0">
                <a:solidFill>
                  <a:schemeClr val="tx1"/>
                </a:solidFill>
                <a:effectLst/>
              </a:rPr>
              <a:t> : Parameter </a:t>
            </a:r>
            <a:r>
              <a:rPr lang="th-TH" b="0" i="0" dirty="0">
                <a:solidFill>
                  <a:schemeClr val="tx1"/>
                </a:solidFill>
                <a:effectLst/>
              </a:rPr>
              <a:t>คือข้อมูลเข้าของ </a:t>
            </a:r>
            <a:r>
              <a:rPr lang="en-US" b="0" i="0" dirty="0">
                <a:solidFill>
                  <a:schemeClr val="tx1"/>
                </a:solidFill>
                <a:effectLst/>
              </a:rPr>
              <a:t>function </a:t>
            </a:r>
            <a:r>
              <a:rPr lang="th-TH" b="0" i="0" dirty="0">
                <a:solidFill>
                  <a:schemeClr val="tx1"/>
                </a:solidFill>
                <a:effectLst/>
              </a:rPr>
              <a:t>โดยเราจะสามารถกำหนดประเภทของข้อมูลและชื่อข้อมูลได้ในวงเล็บ () ชื่อนั้นควรตั้งตามกฎ </a:t>
            </a:r>
            <a:r>
              <a:rPr lang="en-US" b="0" i="0" dirty="0" err="1">
                <a:solidFill>
                  <a:schemeClr val="tx1"/>
                </a:solidFill>
                <a:effectLst/>
              </a:rPr>
              <a:t>lowerCamelCase</a:t>
            </a:r>
            <a:r>
              <a:rPr lang="en-US" b="0" i="0" dirty="0">
                <a:solidFill>
                  <a:schemeClr val="tx1"/>
                </a:solidFill>
                <a:effectLst/>
              </a:rPr>
              <a:t> </a:t>
            </a:r>
            <a:r>
              <a:rPr lang="th-TH" b="0" i="0" dirty="0">
                <a:solidFill>
                  <a:schemeClr val="tx1"/>
                </a:solidFill>
                <a:effectLst/>
              </a:rPr>
              <a:t>ด้วยเหมือนกัน</a:t>
            </a:r>
            <a:endParaRPr lang="en-US" b="0" i="0" dirty="0">
              <a:solidFill>
                <a:schemeClr val="tx1"/>
              </a:solidFill>
              <a:effectLst/>
            </a:endParaRPr>
          </a:p>
          <a:p>
            <a:pPr marL="0" indent="0">
              <a:buNone/>
            </a:pPr>
            <a:r>
              <a:rPr lang="th-TH" b="0" i="0" dirty="0">
                <a:solidFill>
                  <a:schemeClr val="tx1"/>
                </a:solidFill>
                <a:effectLst/>
              </a:rPr>
              <a:t>สำหรับ </a:t>
            </a:r>
            <a:r>
              <a:rPr lang="en-US" b="0" i="0" dirty="0">
                <a:solidFill>
                  <a:schemeClr val="tx1"/>
                </a:solidFill>
                <a:effectLst/>
              </a:rPr>
              <a:t>functions </a:t>
            </a:r>
            <a:r>
              <a:rPr lang="th-TH" b="0" i="0" dirty="0">
                <a:solidFill>
                  <a:schemeClr val="tx1"/>
                </a:solidFill>
                <a:effectLst/>
              </a:rPr>
              <a:t>ที่มีแค่คำสั่งเดียว เราสามารถเขียนให้สั้นลงได้อีกแบบเช่น</a:t>
            </a:r>
            <a:endParaRPr lang="en-US" altLang="en-US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8B656F-7BD6-4200-E068-B39BBE24F0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1215" y="897088"/>
            <a:ext cx="6146507" cy="12505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747F7BC-0086-0287-B2A6-1CFAEC5D2B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70" y="5396122"/>
            <a:ext cx="5229955" cy="69542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4C8D9580-5B56-7C1C-782B-E82353E055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939338" cy="990600"/>
          </a:xfrm>
        </p:spPr>
        <p:txBody>
          <a:bodyPr>
            <a:normAutofit fontScale="90000"/>
          </a:bodyPr>
          <a:lstStyle/>
          <a:p>
            <a:pPr algn="ctr"/>
            <a:br>
              <a:rPr lang="en-US" b="1" i="0" u="none" strike="noStrike" dirty="0">
                <a:solidFill>
                  <a:schemeClr val="tx1"/>
                </a:solidFill>
                <a:effectLst/>
                <a:latin typeface="-apple-system"/>
              </a:rPr>
            </a:br>
            <a:br>
              <a:rPr lang="en-US" b="1" i="0" u="none" strike="noStrike" dirty="0">
                <a:solidFill>
                  <a:schemeClr val="tx1"/>
                </a:solidFill>
                <a:effectLst/>
                <a:latin typeface="-apple-system"/>
              </a:rPr>
            </a:br>
            <a:r>
              <a:rPr lang="en-US" b="1" i="0" u="none" strike="noStrike" dirty="0">
                <a:solidFill>
                  <a:schemeClr val="tx1"/>
                </a:solidFill>
                <a:effectLst/>
                <a:latin typeface="-apple-system"/>
              </a:rPr>
              <a:t>Anonymous </a:t>
            </a:r>
            <a:r>
              <a:rPr lang="en-US" b="1" i="0" u="none" strike="noStrike" dirty="0">
                <a:solidFill>
                  <a:schemeClr val="bg1"/>
                </a:solidFill>
                <a:effectLst/>
                <a:latin typeface="-apple-system"/>
              </a:rPr>
              <a:t>functions</a:t>
            </a:r>
            <a:br>
              <a:rPr lang="en-US" b="1" i="0" dirty="0">
                <a:solidFill>
                  <a:srgbClr val="E6EDF3"/>
                </a:solidFill>
                <a:effectLst/>
                <a:latin typeface="-apple-system"/>
              </a:rPr>
            </a:br>
            <a:br>
              <a:rPr lang="en-US" b="1" i="0" dirty="0">
                <a:solidFill>
                  <a:srgbClr val="E6EDF3"/>
                </a:solidFill>
                <a:effectLst/>
                <a:latin typeface="-apple-system"/>
              </a:rPr>
            </a:br>
            <a:endParaRPr lang="en-US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B1583F-A01C-6F83-AB2E-8EB66653EF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196975"/>
            <a:ext cx="9329738" cy="4979988"/>
          </a:xfrm>
        </p:spPr>
        <p:txBody>
          <a:bodyPr rtlCol="0">
            <a:normAutofit/>
          </a:bodyPr>
          <a:lstStyle/>
          <a:p>
            <a:pPr marL="0" indent="0" fontAlgn="auto">
              <a:spcAft>
                <a:spcPts val="0"/>
              </a:spcAft>
              <a:buNone/>
              <a:defRPr/>
            </a:pPr>
            <a:r>
              <a:rPr lang="th-TH" b="0" i="0" dirty="0">
                <a:solidFill>
                  <a:srgbClr val="E6EDF3"/>
                </a:solidFill>
                <a:effectLst/>
              </a:rPr>
              <a:t>ใน </a:t>
            </a:r>
            <a:r>
              <a:rPr lang="en-US" b="0" i="0" dirty="0">
                <a:solidFill>
                  <a:srgbClr val="E6EDF3"/>
                </a:solidFill>
                <a:effectLst/>
              </a:rPr>
              <a:t>Dart </a:t>
            </a:r>
            <a:r>
              <a:rPr lang="th-TH" b="0" i="0" dirty="0">
                <a:solidFill>
                  <a:srgbClr val="E6EDF3"/>
                </a:solidFill>
                <a:effectLst/>
              </a:rPr>
              <a:t>เราจะสามารถสร้าง </a:t>
            </a:r>
            <a:r>
              <a:rPr lang="en-US" b="0" i="0" dirty="0">
                <a:solidFill>
                  <a:srgbClr val="E6EDF3"/>
                </a:solidFill>
                <a:effectLst/>
              </a:rPr>
              <a:t>Anonymous functions </a:t>
            </a:r>
            <a:r>
              <a:rPr lang="th-TH" b="0" i="0" dirty="0">
                <a:solidFill>
                  <a:srgbClr val="E6EDF3"/>
                </a:solidFill>
                <a:effectLst/>
              </a:rPr>
              <a:t>หรือบางครั้งถูกเรียกว่า </a:t>
            </a:r>
            <a:r>
              <a:rPr lang="en-US" b="0" i="0" dirty="0">
                <a:solidFill>
                  <a:srgbClr val="E6EDF3"/>
                </a:solidFill>
                <a:effectLst/>
              </a:rPr>
              <a:t>lambda functions </a:t>
            </a:r>
            <a:r>
              <a:rPr lang="th-TH" b="0" i="0" dirty="0">
                <a:solidFill>
                  <a:srgbClr val="E6EDF3"/>
                </a:solidFill>
                <a:effectLst/>
              </a:rPr>
              <a:t>หรือ </a:t>
            </a:r>
            <a:r>
              <a:rPr lang="en-US" b="0" i="0" dirty="0">
                <a:solidFill>
                  <a:srgbClr val="E6EDF3"/>
                </a:solidFill>
                <a:effectLst/>
              </a:rPr>
              <a:t>closure functions </a:t>
            </a:r>
            <a:r>
              <a:rPr lang="th-TH" b="0" i="0" dirty="0">
                <a:solidFill>
                  <a:srgbClr val="E6EDF3"/>
                </a:solidFill>
                <a:effectLst/>
              </a:rPr>
              <a:t>โดยเราจะมีตัวอย่างเป็น โค้ดที่มี </a:t>
            </a:r>
            <a:r>
              <a:rPr lang="en-US" b="0" i="0" dirty="0">
                <a:solidFill>
                  <a:srgbClr val="E6EDF3"/>
                </a:solidFill>
                <a:effectLst/>
              </a:rPr>
              <a:t>item </a:t>
            </a:r>
            <a:r>
              <a:rPr lang="th-TH" b="0" i="0" dirty="0">
                <a:solidFill>
                  <a:srgbClr val="E6EDF3"/>
                </a:solidFill>
                <a:effectLst/>
              </a:rPr>
              <a:t>เป็นตัว </a:t>
            </a:r>
            <a:r>
              <a:rPr lang="en-US" b="0" i="0" dirty="0">
                <a:solidFill>
                  <a:srgbClr val="E6EDF3"/>
                </a:solidFill>
                <a:effectLst/>
              </a:rPr>
              <a:t>parameter </a:t>
            </a:r>
            <a:r>
              <a:rPr lang="th-TH" b="0" i="0" dirty="0">
                <a:solidFill>
                  <a:srgbClr val="E6EDF3"/>
                </a:solidFill>
                <a:effectLst/>
              </a:rPr>
              <a:t>ส่งไปเปลี่ยนเป็นตัวอักษรใหญ่ จากในส่งให้ </a:t>
            </a:r>
            <a:r>
              <a:rPr lang="en-US" b="0" i="0" dirty="0">
                <a:solidFill>
                  <a:srgbClr val="E6EDF3"/>
                </a:solidFill>
                <a:effectLst/>
              </a:rPr>
              <a:t>Anonymous function </a:t>
            </a:r>
            <a:r>
              <a:rPr lang="th-TH" b="0" i="0" dirty="0">
                <a:solidFill>
                  <a:srgbClr val="E6EDF3"/>
                </a:solidFill>
                <a:effectLst/>
              </a:rPr>
              <a:t>แสดงคำๆนั้นออกมาพร้อมกับความยาวของข้อความ</a:t>
            </a:r>
            <a:endParaRPr lang="en-US" b="0" i="0" dirty="0">
              <a:solidFill>
                <a:srgbClr val="E6EDF3"/>
              </a:solidFill>
              <a:effectLst/>
            </a:endParaRPr>
          </a:p>
          <a:p>
            <a:pPr marL="0" indent="0" fontAlgn="auto">
              <a:spcAft>
                <a:spcPts val="0"/>
              </a:spcAft>
              <a:buNone/>
              <a:defRPr/>
            </a:pPr>
            <a:endParaRPr lang="en-US" dirty="0">
              <a:solidFill>
                <a:srgbClr val="E6EDF3"/>
              </a:solidFill>
            </a:endParaRPr>
          </a:p>
          <a:p>
            <a:pPr marL="0" indent="0" fontAlgn="auto">
              <a:spcAft>
                <a:spcPts val="0"/>
              </a:spcAft>
              <a:buNone/>
              <a:defRPr/>
            </a:pPr>
            <a:endParaRPr lang="en-US" b="0" i="0" dirty="0">
              <a:solidFill>
                <a:srgbClr val="E6EDF3"/>
              </a:solidFill>
              <a:effectLst/>
            </a:endParaRPr>
          </a:p>
          <a:p>
            <a:pPr marL="0" indent="0" fontAlgn="auto">
              <a:spcAft>
                <a:spcPts val="0"/>
              </a:spcAft>
              <a:buNone/>
              <a:defRPr/>
            </a:pPr>
            <a:endParaRPr lang="en-US" dirty="0">
              <a:solidFill>
                <a:srgbClr val="E6EDF3"/>
              </a:solidFill>
            </a:endParaRPr>
          </a:p>
          <a:p>
            <a:pPr marL="0" indent="0" fontAlgn="auto">
              <a:spcAft>
                <a:spcPts val="0"/>
              </a:spcAft>
              <a:buNone/>
              <a:defRPr/>
            </a:pPr>
            <a:endParaRPr lang="en-US" b="0" i="0" dirty="0">
              <a:solidFill>
                <a:srgbClr val="E6EDF3"/>
              </a:solidFill>
              <a:effectLst/>
            </a:endParaRP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dirty="0">
                <a:solidFill>
                  <a:srgbClr val="E6EDF3"/>
                </a:solidFill>
                <a:latin typeface="-apple-system"/>
              </a:rPr>
              <a:t>Output :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endParaRPr lang="en-US" dirty="0">
              <a:solidFill>
                <a:srgbClr val="E6EDF3"/>
              </a:solidFill>
              <a:latin typeface="-apple-system"/>
            </a:endParaRPr>
          </a:p>
          <a:p>
            <a:pPr marL="0" indent="0" fontAlgn="auto">
              <a:spcAft>
                <a:spcPts val="0"/>
              </a:spcAft>
              <a:buNone/>
              <a:defRPr/>
            </a:pPr>
            <a:endParaRPr lang="en-US" b="0" i="0" dirty="0">
              <a:solidFill>
                <a:srgbClr val="E6EDF3"/>
              </a:solidFill>
              <a:effectLst/>
            </a:endParaRPr>
          </a:p>
          <a:p>
            <a:pPr marL="0" indent="0" fontAlgn="auto">
              <a:spcAft>
                <a:spcPts val="0"/>
              </a:spcAft>
              <a:buNone/>
              <a:defRPr/>
            </a:pPr>
            <a:endParaRPr lang="th-TH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422798-55FC-0B85-3349-6FF754DF61A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62"/>
          <a:stretch/>
        </p:blipFill>
        <p:spPr>
          <a:xfrm>
            <a:off x="1606874" y="2858179"/>
            <a:ext cx="6725589" cy="159025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66F91F9-3C0F-D7EF-7D26-B56A2B20CE8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42"/>
          <a:stretch/>
        </p:blipFill>
        <p:spPr>
          <a:xfrm>
            <a:off x="1606874" y="5415290"/>
            <a:ext cx="6721580" cy="76167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3">
            <a:extLst>
              <a:ext uri="{FF2B5EF4-FFF2-40B4-BE49-F238E27FC236}">
                <a16:creationId xmlns:a16="http://schemas.microsoft.com/office/drawing/2014/main" id="{266918A7-3994-AA23-0141-9B50943B4E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109538"/>
            <a:ext cx="9939338" cy="990600"/>
          </a:xfrm>
        </p:spPr>
        <p:txBody>
          <a:bodyPr/>
          <a:lstStyle/>
          <a:p>
            <a:r>
              <a:rPr lang="en-US" b="1" i="0" u="none" strike="noStrike" dirty="0">
                <a:solidFill>
                  <a:schemeClr val="tx1"/>
                </a:solidFill>
                <a:effectLst/>
                <a:latin typeface="-apple-system"/>
              </a:rPr>
              <a:t>Functions in other language</a:t>
            </a:r>
            <a:endParaRPr lang="en-US" altLang="en-US" dirty="0">
              <a:solidFill>
                <a:schemeClr val="tx1"/>
              </a:solidFill>
            </a:endParaRPr>
          </a:p>
        </p:txBody>
      </p:sp>
      <p:sp>
        <p:nvSpPr>
          <p:cNvPr id="12291" name="Content Placeholder 4">
            <a:extLst>
              <a:ext uri="{FF2B5EF4-FFF2-40B4-BE49-F238E27FC236}">
                <a16:creationId xmlns:a16="http://schemas.microsoft.com/office/drawing/2014/main" id="{5E81BDD7-6C9C-6D93-12E9-54832D81D30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04800" y="1196975"/>
            <a:ext cx="9329738" cy="4979988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endParaRPr lang="en-US" b="1" i="0" dirty="0">
              <a:solidFill>
                <a:schemeClr val="tx1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Java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tx1"/>
              </a:solidFill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tx1"/>
              </a:solidFill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C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tx1"/>
              </a:solidFill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tx1"/>
              </a:solidFill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Python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tx1"/>
              </a:solidFill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8749269-1094-6062-8484-CE3502AB3D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377" y="2154003"/>
            <a:ext cx="8084828" cy="88594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304FBE7-9C42-328F-D244-38A415D34C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377" y="3760614"/>
            <a:ext cx="8084828" cy="8478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55DD8E8-CC7A-2F2F-16D1-B0B8E42256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377" y="5160739"/>
            <a:ext cx="8135485" cy="120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031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4C8D9580-5B56-7C1C-782B-E82353E055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93062"/>
            <a:ext cx="9939338" cy="990600"/>
          </a:xfrm>
        </p:spPr>
        <p:txBody>
          <a:bodyPr/>
          <a:lstStyle/>
          <a:p>
            <a:pPr algn="ctr"/>
            <a:r>
              <a:rPr lang="en-US" altLang="en-US" dirty="0">
                <a:solidFill>
                  <a:schemeClr val="tx1"/>
                </a:solidFill>
              </a:rPr>
              <a:t>Key point of </a:t>
            </a:r>
            <a:r>
              <a:rPr lang="en-US" altLang="en-US" dirty="0">
                <a:solidFill>
                  <a:schemeClr val="bg1"/>
                </a:solidFill>
              </a:rPr>
              <a:t>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B1583F-A01C-6F83-AB2E-8EB66653EF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196975"/>
            <a:ext cx="9329738" cy="4979988"/>
          </a:xfrm>
        </p:spPr>
        <p:txBody>
          <a:bodyPr rtlCol="0"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th-TH" b="0" i="0" dirty="0">
                <a:solidFill>
                  <a:srgbClr val="E6EDF3"/>
                </a:solidFill>
                <a:effectLst/>
              </a:rPr>
              <a:t>ใน </a:t>
            </a:r>
            <a:r>
              <a:rPr lang="en-US" b="0" i="0" dirty="0">
                <a:solidFill>
                  <a:srgbClr val="E6EDF3"/>
                </a:solidFill>
                <a:effectLst/>
              </a:rPr>
              <a:t>Dart function </a:t>
            </a:r>
            <a:r>
              <a:rPr lang="th-TH" b="0" i="0" dirty="0">
                <a:solidFill>
                  <a:srgbClr val="E6EDF3"/>
                </a:solidFill>
                <a:effectLst/>
              </a:rPr>
              <a:t>ก็เป็น </a:t>
            </a:r>
            <a:r>
              <a:rPr lang="en-US" b="0" i="0" dirty="0">
                <a:solidFill>
                  <a:srgbClr val="E6EDF3"/>
                </a:solidFill>
                <a:effectLst/>
              </a:rPr>
              <a:t>object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th-TH" b="0" i="0" dirty="0">
                <a:solidFill>
                  <a:srgbClr val="E6EDF3"/>
                </a:solidFill>
                <a:effectLst/>
              </a:rPr>
              <a:t>ควรจะตั้งชื่อ </a:t>
            </a:r>
            <a:r>
              <a:rPr lang="en-US" b="0" i="0" dirty="0">
                <a:solidFill>
                  <a:srgbClr val="E6EDF3"/>
                </a:solidFill>
                <a:effectLst/>
              </a:rPr>
              <a:t>function </a:t>
            </a:r>
            <a:r>
              <a:rPr lang="th-TH" b="0" i="0" dirty="0">
                <a:solidFill>
                  <a:srgbClr val="E6EDF3"/>
                </a:solidFill>
                <a:effectLst/>
              </a:rPr>
              <a:t>ตามกฎ </a:t>
            </a:r>
            <a:r>
              <a:rPr lang="en-US" b="0" i="0" dirty="0" err="1">
                <a:solidFill>
                  <a:srgbClr val="E6EDF3"/>
                </a:solidFill>
                <a:effectLst/>
              </a:rPr>
              <a:t>lowerCamelCase</a:t>
            </a:r>
            <a:endParaRPr lang="en-US" b="0" i="0" dirty="0">
              <a:solidFill>
                <a:srgbClr val="E6EDF3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th-TH" b="0" i="0" dirty="0">
                <a:solidFill>
                  <a:srgbClr val="E6EDF3"/>
                </a:solidFill>
                <a:effectLst/>
              </a:rPr>
              <a:t>ควรจะตั้งชื่อ </a:t>
            </a:r>
            <a:r>
              <a:rPr lang="en-US" b="0" i="0" dirty="0">
                <a:solidFill>
                  <a:srgbClr val="E6EDF3"/>
                </a:solidFill>
                <a:effectLst/>
              </a:rPr>
              <a:t>function parameter </a:t>
            </a:r>
            <a:r>
              <a:rPr lang="th-TH" b="0" i="0" dirty="0">
                <a:solidFill>
                  <a:srgbClr val="E6EDF3"/>
                </a:solidFill>
                <a:effectLst/>
              </a:rPr>
              <a:t>ตามกฎ </a:t>
            </a:r>
            <a:r>
              <a:rPr lang="en-US" b="0" i="0" dirty="0" err="1">
                <a:solidFill>
                  <a:srgbClr val="E6EDF3"/>
                </a:solidFill>
                <a:effectLst/>
              </a:rPr>
              <a:t>lowerCamelCase</a:t>
            </a:r>
            <a:endParaRPr lang="en-US" b="0" i="0" dirty="0">
              <a:solidFill>
                <a:srgbClr val="E6EDF3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E6EDF3"/>
              </a:solidFill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E6EDF3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E6EDF3"/>
              </a:solidFill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E6EDF3"/>
              </a:solidFill>
              <a:effectLst/>
              <a:latin typeface="-apple-system"/>
            </a:endParaRPr>
          </a:p>
          <a:p>
            <a:pPr marL="0" indent="0">
              <a:buNone/>
            </a:pPr>
            <a:r>
              <a:rPr lang="th-TH" b="1" i="0" u="sng" dirty="0">
                <a:solidFill>
                  <a:schemeClr val="bg1"/>
                </a:solidFill>
                <a:effectLst/>
                <a:latin typeface="-apple-system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อะไรคือ </a:t>
            </a:r>
            <a:r>
              <a:rPr lang="en-US" b="1" i="0" u="sng" dirty="0" err="1">
                <a:solidFill>
                  <a:schemeClr val="tx1"/>
                </a:solidFill>
                <a:effectLst/>
                <a:latin typeface="-apple-system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lowerCamelCase</a:t>
            </a:r>
            <a:endParaRPr lang="en-US" b="1" i="0" u="sng" dirty="0">
              <a:solidFill>
                <a:schemeClr val="tx1"/>
              </a:solidFill>
              <a:effectLst/>
              <a:latin typeface="-apple-system"/>
            </a:endParaRPr>
          </a:p>
          <a:p>
            <a:pPr marL="0" indent="0">
              <a:buNone/>
            </a:pPr>
            <a:r>
              <a:rPr lang="th-TH" b="0" i="0" dirty="0">
                <a:solidFill>
                  <a:srgbClr val="E6EDF3"/>
                </a:solidFill>
                <a:effectLst/>
              </a:rPr>
              <a:t>ชื่อควรจะเริ่มด้วย ตัวอักษรภาษาอังกฤษแบบ </a:t>
            </a:r>
            <a:r>
              <a:rPr lang="en-US" b="0" i="0" dirty="0">
                <a:solidFill>
                  <a:srgbClr val="E6EDF3"/>
                </a:solidFill>
                <a:effectLst/>
              </a:rPr>
              <a:t>lower-case </a:t>
            </a:r>
            <a:r>
              <a:rPr lang="th-TH" b="0" i="0" dirty="0">
                <a:solidFill>
                  <a:srgbClr val="E6EDF3"/>
                </a:solidFill>
                <a:effectLst/>
              </a:rPr>
              <a:t>และ คำที่สองให้เป็น </a:t>
            </a:r>
            <a:r>
              <a:rPr lang="en-US" b="0" i="0" dirty="0">
                <a:solidFill>
                  <a:srgbClr val="E6EDF3"/>
                </a:solidFill>
                <a:effectLst/>
              </a:rPr>
              <a:t>upper-case </a:t>
            </a:r>
            <a:r>
              <a:rPr lang="th-TH" b="0" i="0" dirty="0">
                <a:solidFill>
                  <a:srgbClr val="E6EDF3"/>
                </a:solidFill>
                <a:effectLst/>
              </a:rPr>
              <a:t>เช่น </a:t>
            </a:r>
            <a:r>
              <a:rPr lang="en-US" b="0" i="0" dirty="0">
                <a:solidFill>
                  <a:srgbClr val="E6EDF3"/>
                </a:solidFill>
                <a:effectLst/>
              </a:rPr>
              <a:t>num1, </a:t>
            </a:r>
            <a:r>
              <a:rPr lang="en-US" b="0" i="0" dirty="0" err="1">
                <a:solidFill>
                  <a:srgbClr val="E6EDF3"/>
                </a:solidFill>
                <a:effectLst/>
              </a:rPr>
              <a:t>fullName</a:t>
            </a:r>
            <a:r>
              <a:rPr lang="en-US" b="0" i="0" dirty="0">
                <a:solidFill>
                  <a:srgbClr val="E6EDF3"/>
                </a:solidFill>
                <a:effectLst/>
              </a:rPr>
              <a:t>, </a:t>
            </a:r>
            <a:r>
              <a:rPr lang="en-US" b="0" i="0" dirty="0" err="1">
                <a:solidFill>
                  <a:srgbClr val="E6EDF3"/>
                </a:solidFill>
                <a:effectLst/>
              </a:rPr>
              <a:t>isMarried</a:t>
            </a:r>
            <a:endParaRPr lang="en-US" b="1" i="0" dirty="0">
              <a:solidFill>
                <a:schemeClr val="tx1"/>
              </a:solidFill>
              <a:effectLst/>
            </a:endParaRPr>
          </a:p>
          <a:p>
            <a:pPr marL="0" indent="0" algn="l">
              <a:buNone/>
            </a:pPr>
            <a:endParaRPr lang="en-US" b="0" i="0" dirty="0">
              <a:solidFill>
                <a:srgbClr val="E6EDF3"/>
              </a:solidFill>
              <a:effectLst/>
              <a:latin typeface="-apple-system"/>
            </a:endParaRPr>
          </a:p>
          <a:p>
            <a:pPr fontAlgn="auto">
              <a:spcAft>
                <a:spcPts val="0"/>
              </a:spcAft>
              <a:defRPr/>
            </a:pPr>
            <a:endParaRPr lang="th-TH" dirty="0"/>
          </a:p>
        </p:txBody>
      </p:sp>
      <p:pic>
        <p:nvPicPr>
          <p:cNvPr id="19460" name="Picture 4" descr="Camel case - Wikipedia">
            <a:extLst>
              <a:ext uri="{FF2B5EF4-FFF2-40B4-BE49-F238E27FC236}">
                <a16:creationId xmlns:a16="http://schemas.microsoft.com/office/drawing/2014/main" id="{E8742405-F87E-8EE7-41E2-6FC12ED84E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0421" y="2551863"/>
            <a:ext cx="3084788" cy="2270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60074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3">
            <a:extLst>
              <a:ext uri="{FF2B5EF4-FFF2-40B4-BE49-F238E27FC236}">
                <a16:creationId xmlns:a16="http://schemas.microsoft.com/office/drawing/2014/main" id="{266918A7-3994-AA23-0141-9B50943B4E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109538"/>
            <a:ext cx="9939338" cy="990600"/>
          </a:xfrm>
        </p:spPr>
        <p:txBody>
          <a:bodyPr/>
          <a:lstStyle/>
          <a:p>
            <a:r>
              <a:rPr lang="en-US" altLang="en-US" dirty="0">
                <a:solidFill>
                  <a:schemeClr val="tx1"/>
                </a:solidFill>
              </a:rPr>
              <a:t>Example : </a:t>
            </a:r>
            <a:r>
              <a:rPr lang="en-US" altLang="en-US" dirty="0" err="1">
                <a:solidFill>
                  <a:schemeClr val="tx1"/>
                </a:solidFill>
              </a:rPr>
              <a:t>printName</a:t>
            </a:r>
            <a:r>
              <a:rPr lang="en-US" altLang="en-US" dirty="0">
                <a:solidFill>
                  <a:schemeClr val="tx1"/>
                </a:solidFill>
              </a:rPr>
              <a:t>() Function</a:t>
            </a:r>
          </a:p>
        </p:txBody>
      </p:sp>
      <p:sp>
        <p:nvSpPr>
          <p:cNvPr id="12291" name="Content Placeholder 4">
            <a:extLst>
              <a:ext uri="{FF2B5EF4-FFF2-40B4-BE49-F238E27FC236}">
                <a16:creationId xmlns:a16="http://schemas.microsoft.com/office/drawing/2014/main" id="{5E81BDD7-6C9C-6D93-12E9-54832D81D30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04800" y="1196975"/>
            <a:ext cx="9329738" cy="4979988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tx1"/>
              </a:solidFill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Dart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tx1"/>
              </a:solidFill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tx1"/>
              </a:solidFill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tx1"/>
              </a:solidFill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tx1"/>
              </a:solidFill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Output 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1E1351-8114-9797-0E82-045FB5DB1D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166" y="2187927"/>
            <a:ext cx="8971005" cy="17242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2A8B080-9C85-7DB6-BD44-6D5719B0981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347"/>
          <a:stretch/>
        </p:blipFill>
        <p:spPr>
          <a:xfrm>
            <a:off x="484166" y="5201772"/>
            <a:ext cx="8997585" cy="459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5058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3">
            <a:extLst>
              <a:ext uri="{FF2B5EF4-FFF2-40B4-BE49-F238E27FC236}">
                <a16:creationId xmlns:a16="http://schemas.microsoft.com/office/drawing/2014/main" id="{266918A7-3994-AA23-0141-9B50943B4E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109538"/>
            <a:ext cx="9939338" cy="990600"/>
          </a:xfrm>
        </p:spPr>
        <p:txBody>
          <a:bodyPr/>
          <a:lstStyle/>
          <a:p>
            <a:r>
              <a:rPr lang="en-US" altLang="en-US">
                <a:solidFill>
                  <a:schemeClr val="tx1"/>
                </a:solidFill>
              </a:rPr>
              <a:t>Example : printName() Function</a:t>
            </a:r>
            <a:endParaRPr lang="en-US" altLang="en-US" dirty="0">
              <a:solidFill>
                <a:schemeClr val="tx1"/>
              </a:solidFill>
            </a:endParaRPr>
          </a:p>
        </p:txBody>
      </p:sp>
      <p:sp>
        <p:nvSpPr>
          <p:cNvPr id="12291" name="Content Placeholder 4">
            <a:extLst>
              <a:ext uri="{FF2B5EF4-FFF2-40B4-BE49-F238E27FC236}">
                <a16:creationId xmlns:a16="http://schemas.microsoft.com/office/drawing/2014/main" id="{5E81BDD7-6C9C-6D93-12E9-54832D81D30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04800" y="329406"/>
            <a:ext cx="9329738" cy="4979988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tx1"/>
              </a:solidFill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Java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tx1"/>
              </a:solidFill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tx1"/>
              </a:solidFill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tx1"/>
              </a:solidFill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tx1"/>
              </a:solidFill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C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tx1"/>
              </a:solidFill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tx1"/>
              </a:solidFill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Python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CC8B9AA-9FB2-510B-F6C2-F87BA89990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637" y="1296669"/>
            <a:ext cx="8734158" cy="179469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3378827-4BDD-31DC-D144-EADE5037F7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841" y="3766634"/>
            <a:ext cx="8754697" cy="119247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07EAA0E-EE12-CB43-E5D4-A618F19E53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841" y="5379739"/>
            <a:ext cx="8750191" cy="1209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589715"/>
      </p:ext>
    </p:extLst>
  </p:cSld>
  <p:clrMapOvr>
    <a:masterClrMapping/>
  </p:clrMapOvr>
</p:sld>
</file>

<file path=ppt/theme/theme1.xml><?xml version="1.0" encoding="utf-8"?>
<a:theme xmlns:a="http://schemas.openxmlformats.org/drawingml/2006/main" name="ธีมของ Offic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CSU-Slide-6.pot  -  โหมดความเข้ากันได้" id="{47272704-E330-49C6-93B6-D360492F451F}" vid="{862219D9-58DD-4745-B51B-B8DA038E352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SharedContentType xmlns="Microsoft.SharePoint.Taxonomy.ContentTypeSync" SourceId="5fc7acaa-f919-463b-ae62-f5f9386dcdd5" ContentTypeId="0x0101" PreviousValue="false" LastSyncTimeStamp="2021-07-23T15:19:22.11Z"/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5141BBE9292EA41A4C130F160723B79" ma:contentTypeVersion="10" ma:contentTypeDescription="Create a new document." ma:contentTypeScope="" ma:versionID="15c9e41bea4b3c0c871dca9938042a5d">
  <xsd:schema xmlns:xsd="http://www.w3.org/2001/XMLSchema" xmlns:xs="http://www.w3.org/2001/XMLSchema" xmlns:p="http://schemas.microsoft.com/office/2006/metadata/properties" xmlns:ns2="80332277-3b93-41a6-8c87-7e2d26c20e61" xmlns:ns3="42e85855-fb6a-4813-bb55-4b299851a111" targetNamespace="http://schemas.microsoft.com/office/2006/metadata/properties" ma:root="true" ma:fieldsID="787b0c36830c29b18ac143f40d57dbfb" ns2:_="" ns3:_="">
    <xsd:import namespace="80332277-3b93-41a6-8c87-7e2d26c20e61"/>
    <xsd:import namespace="42e85855-fb6a-4813-bb55-4b299851a111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332277-3b93-41a6-8c87-7e2d26c20e61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5fc7acaa-f919-463b-ae62-f5f9386dcdd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2e85855-fb6a-4813-bb55-4b299851a111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211f6005-7be8-4dc9-bb6d-d1d97f6fd037}" ma:internalName="TaxCatchAll" ma:showField="CatchAllData" ma:web="42e85855-fb6a-4813-bb55-4b299851a11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61DC93C-DCF1-4CA2-AA5C-D3DEE835F5F3}">
  <ds:schemaRefs>
    <ds:schemaRef ds:uri="Microsoft.SharePoint.Taxonomy.ContentTypeSync"/>
  </ds:schemaRefs>
</ds:datastoreItem>
</file>

<file path=customXml/itemProps2.xml><?xml version="1.0" encoding="utf-8"?>
<ds:datastoreItem xmlns:ds="http://schemas.openxmlformats.org/officeDocument/2006/customXml" ds:itemID="{3AFD6F1C-F431-4FE1-8BD4-9AEBE26E301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F99D0B0-FBF5-4687-9D3B-C9408DEDA4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0332277-3b93-41a6-8c87-7e2d26c20e61"/>
    <ds:schemaRef ds:uri="42e85855-fb6a-4813-bb55-4b299851a11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SCSU-Slide-6</Template>
  <TotalTime>125</TotalTime>
  <Words>451</Words>
  <Application>Microsoft Office PowerPoint</Application>
  <PresentationFormat>Widescreen</PresentationFormat>
  <Paragraphs>78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-apple-system</vt:lpstr>
      <vt:lpstr>Arial</vt:lpstr>
      <vt:lpstr>Calibri</vt:lpstr>
      <vt:lpstr>Calibri Light</vt:lpstr>
      <vt:lpstr>TH Sarabun New</vt:lpstr>
      <vt:lpstr>ธีมของ Office</vt:lpstr>
      <vt:lpstr>FUNCTIONS IN DART </vt:lpstr>
      <vt:lpstr>ใน tutorial นี้เราจะมาสอนคุณเกี่ยวกับ Function ใน ภาษา Dart โดย Function คือชุดของคำสั่งเพื่อที่จะทำงานบางสิ่งให้สำเร็จ มักจะถูกสร้างมาเมื่อบางคำสั่งถูกเรียกใช้ซ้ำๆในโปรแกรม Function จะช่วยให้โค้ดในโปรแกรมมี Reusability เพิ่มมากขึ้น ข้อควรจำ สำคัญ: จุดประสงค์หลักของ Function คืออย่าใช้คำสั่งเดิมซ้ำๆ  </vt:lpstr>
      <vt:lpstr>SYNTAX OF  FUNCTIONS IN DART</vt:lpstr>
      <vt:lpstr>How to write a Function in Dart</vt:lpstr>
      <vt:lpstr>  Anonymous functions  </vt:lpstr>
      <vt:lpstr>Functions in other language</vt:lpstr>
      <vt:lpstr>Key point of Function</vt:lpstr>
      <vt:lpstr>Example : printName() Function</vt:lpstr>
      <vt:lpstr>Example : printName() Function</vt:lpstr>
      <vt:lpstr>Function Parameters Vs Arguments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FUNCTIONS IN DART </dc:title>
  <dc:creator>Kitthana Sawankaloke</dc:creator>
  <cp:lastModifiedBy>Kitthana Sawankaloke</cp:lastModifiedBy>
  <cp:revision>2</cp:revision>
  <dcterms:created xsi:type="dcterms:W3CDTF">2023-09-25T11:16:49Z</dcterms:created>
  <dcterms:modified xsi:type="dcterms:W3CDTF">2023-09-28T15:56:36Z</dcterms:modified>
</cp:coreProperties>
</file>