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0" r:id="rId3"/>
    <p:sldId id="261" r:id="rId4"/>
    <p:sldId id="262" r:id="rId5"/>
    <p:sldId id="271" r:id="rId6"/>
    <p:sldId id="264" r:id="rId7"/>
    <p:sldId id="265" r:id="rId8"/>
    <p:sldId id="266" r:id="rId9"/>
    <p:sldId id="267" r:id="rId10"/>
    <p:sldId id="268" r:id="rId11"/>
    <p:sldId id="269" r:id="rId12"/>
    <p:sldId id="270"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varScale="1">
        <p:scale>
          <a:sx n="69" d="100"/>
          <a:sy n="69" d="100"/>
        </p:scale>
        <p:origin x="5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google.co.in/"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054" y="2706255"/>
            <a:ext cx="7740073" cy="1015663"/>
          </a:xfrm>
          <a:prstGeom prst="rect">
            <a:avLst/>
          </a:prstGeom>
          <a:noFill/>
        </p:spPr>
        <p:txBody>
          <a:bodyPr wrap="square" rtlCol="0">
            <a:spAutoFit/>
          </a:bodyPr>
          <a:lstStyle/>
          <a:p>
            <a:r>
              <a:rPr lang="en-US" sz="6000" dirty="0" smtClean="0">
                <a:latin typeface="Arial Black" panose="020B0A04020102020204" pitchFamily="34" charset="0"/>
              </a:rPr>
              <a:t>ATM  MACHINE</a:t>
            </a:r>
            <a:endParaRPr lang="en-US" sz="6000" dirty="0">
              <a:latin typeface="Arial Black" panose="020B0A04020102020204" pitchFamily="34" charset="0"/>
            </a:endParaRPr>
          </a:p>
        </p:txBody>
      </p:sp>
      <p:sp>
        <p:nvSpPr>
          <p:cNvPr id="3" name="TextBox 2"/>
          <p:cNvSpPr txBox="1"/>
          <p:nvPr/>
        </p:nvSpPr>
        <p:spPr>
          <a:xfrm>
            <a:off x="5292437" y="3703109"/>
            <a:ext cx="1893454" cy="461665"/>
          </a:xfrm>
          <a:prstGeom prst="rect">
            <a:avLst/>
          </a:prstGeom>
          <a:noFill/>
        </p:spPr>
        <p:txBody>
          <a:bodyPr wrap="square" rtlCol="0">
            <a:spAutoFit/>
          </a:bodyPr>
          <a:lstStyle/>
          <a:p>
            <a:r>
              <a:rPr lang="en-US" sz="2400" dirty="0" smtClean="0">
                <a:latin typeface="Arial Black" panose="020B0A04020102020204" pitchFamily="34" charset="0"/>
              </a:rPr>
              <a:t>PROJECT</a:t>
            </a:r>
            <a:endParaRPr lang="en-US" sz="2400" dirty="0">
              <a:latin typeface="Arial Black" panose="020B0A04020102020204" pitchFamily="34" charset="0"/>
            </a:endParaRPr>
          </a:p>
        </p:txBody>
      </p:sp>
    </p:spTree>
    <p:extLst>
      <p:ext uri="{BB962C8B-B14F-4D97-AF65-F5344CB8AC3E}">
        <p14:creationId xmlns:p14="http://schemas.microsoft.com/office/powerpoint/2010/main" val="4205386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597" y="1099127"/>
            <a:ext cx="10461873" cy="5295309"/>
          </a:xfrm>
          <a:prstGeom prst="rect">
            <a:avLst/>
          </a:prstGeom>
        </p:spPr>
      </p:pic>
    </p:spTree>
    <p:extLst>
      <p:ext uri="{BB962C8B-B14F-4D97-AF65-F5344CB8AC3E}">
        <p14:creationId xmlns:p14="http://schemas.microsoft.com/office/powerpoint/2010/main" val="1896914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780" y="1173018"/>
            <a:ext cx="10504196" cy="5243677"/>
          </a:xfrm>
          <a:prstGeom prst="rect">
            <a:avLst/>
          </a:prstGeom>
          <a:ln>
            <a:noFill/>
          </a:ln>
          <a:effectLst>
            <a:softEdge rad="112500"/>
          </a:effectLst>
        </p:spPr>
      </p:pic>
    </p:spTree>
    <p:extLst>
      <p:ext uri="{BB962C8B-B14F-4D97-AF65-F5344CB8AC3E}">
        <p14:creationId xmlns:p14="http://schemas.microsoft.com/office/powerpoint/2010/main" val="69610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6982" y="92364"/>
            <a:ext cx="3001819" cy="461665"/>
          </a:xfrm>
          <a:prstGeom prst="rect">
            <a:avLst/>
          </a:prstGeom>
          <a:noFill/>
        </p:spPr>
        <p:txBody>
          <a:bodyPr wrap="square" rtlCol="0">
            <a:spAutoFit/>
          </a:bodyPr>
          <a:lstStyle/>
          <a:p>
            <a:r>
              <a:rPr lang="en-US" sz="2400" b="1" u="sng" dirty="0" smtClean="0"/>
              <a:t>Conclusion</a:t>
            </a:r>
            <a:r>
              <a:rPr lang="en-US" dirty="0" smtClean="0"/>
              <a:t>:</a:t>
            </a:r>
            <a:endParaRPr lang="en-US" dirty="0"/>
          </a:p>
        </p:txBody>
      </p:sp>
      <p:sp>
        <p:nvSpPr>
          <p:cNvPr id="3" name="TextBox 2"/>
          <p:cNvSpPr txBox="1"/>
          <p:nvPr/>
        </p:nvSpPr>
        <p:spPr>
          <a:xfrm>
            <a:off x="2595418" y="1080655"/>
            <a:ext cx="849745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From this presentation, one can observe that </a:t>
            </a:r>
            <a:r>
              <a:rPr lang="en-US" b="1" dirty="0"/>
              <a:t>an ATM system is associated with the </a:t>
            </a:r>
            <a:r>
              <a:rPr lang="en-US" b="1" dirty="0" smtClean="0"/>
              <a:t>bank transactions </a:t>
            </a:r>
            <a:r>
              <a:rPr lang="en-US" b="1" dirty="0"/>
              <a:t>of the </a:t>
            </a:r>
            <a:r>
              <a:rPr lang="en-US" b="1" dirty="0" smtClean="0"/>
              <a:t>consumers</a:t>
            </a:r>
          </a:p>
          <a:p>
            <a:pPr marL="285750" indent="-285750">
              <a:buFont typeface="Arial" panose="020B0604020202020204" pitchFamily="34" charset="0"/>
              <a:buChar char="•"/>
            </a:pPr>
            <a:r>
              <a:rPr lang="en-US" dirty="0"/>
              <a:t>Majorly, the ATM system is utilized for the money associated transactions from </a:t>
            </a:r>
            <a:r>
              <a:rPr lang="en-US" dirty="0" smtClean="0"/>
              <a:t>the consumers</a:t>
            </a:r>
            <a:r>
              <a:rPr lang="en-US" dirty="0"/>
              <a:t>. Consumers make major use of ATM to withdraw money from their </a:t>
            </a:r>
            <a:r>
              <a:rPr lang="en-US" dirty="0" smtClean="0"/>
              <a:t>bank account</a:t>
            </a:r>
            <a:r>
              <a:rPr lang="en-US" dirty="0"/>
              <a:t>.</a:t>
            </a:r>
            <a:endParaRPr lang="en-US" dirty="0"/>
          </a:p>
        </p:txBody>
      </p:sp>
    </p:spTree>
    <p:extLst>
      <p:ext uri="{BB962C8B-B14F-4D97-AF65-F5344CB8AC3E}">
        <p14:creationId xmlns:p14="http://schemas.microsoft.com/office/powerpoint/2010/main" val="3208340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0182" y="221672"/>
            <a:ext cx="2964873" cy="461665"/>
          </a:xfrm>
          <a:prstGeom prst="rect">
            <a:avLst/>
          </a:prstGeom>
          <a:noFill/>
        </p:spPr>
        <p:txBody>
          <a:bodyPr wrap="square" rtlCol="0">
            <a:spAutoFit/>
          </a:bodyPr>
          <a:lstStyle/>
          <a:p>
            <a:r>
              <a:rPr lang="en-US" sz="2400" b="1" u="sng" dirty="0" smtClean="0"/>
              <a:t>References</a:t>
            </a:r>
            <a:r>
              <a:rPr lang="en-US" dirty="0" smtClean="0"/>
              <a:t>:</a:t>
            </a:r>
            <a:endParaRPr lang="en-US" dirty="0"/>
          </a:p>
        </p:txBody>
      </p:sp>
      <p:sp>
        <p:nvSpPr>
          <p:cNvPr id="3" name="TextBox 2"/>
          <p:cNvSpPr txBox="1"/>
          <p:nvPr/>
        </p:nvSpPr>
        <p:spPr>
          <a:xfrm>
            <a:off x="3385127" y="720283"/>
            <a:ext cx="4581236" cy="1477328"/>
          </a:xfrm>
          <a:prstGeom prst="rect">
            <a:avLst/>
          </a:prstGeom>
          <a:noFill/>
        </p:spPr>
        <p:txBody>
          <a:bodyPr wrap="square" rtlCol="0">
            <a:spAutoFit/>
          </a:bodyPr>
          <a:lstStyle/>
          <a:p>
            <a:endParaRPr lang="en-US" u="sng" dirty="0"/>
          </a:p>
          <a:p>
            <a:r>
              <a:rPr lang="en-US" u="sng" dirty="0"/>
              <a:t>https://www.youtube.com</a:t>
            </a:r>
          </a:p>
          <a:p>
            <a:r>
              <a:rPr lang="en-US" u="sng" dirty="0"/>
              <a:t>https://www.google.co.in</a:t>
            </a:r>
          </a:p>
          <a:p>
            <a:endParaRPr lang="en-US" u="sng" dirty="0">
              <a:hlinkClick r:id="rId2"/>
            </a:endParaRPr>
          </a:p>
          <a:p>
            <a:endParaRPr lang="en-US" dirty="0"/>
          </a:p>
        </p:txBody>
      </p:sp>
    </p:spTree>
    <p:extLst>
      <p:ext uri="{BB962C8B-B14F-4D97-AF65-F5344CB8AC3E}">
        <p14:creationId xmlns:p14="http://schemas.microsoft.com/office/powerpoint/2010/main" val="264230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0436" y="2835564"/>
            <a:ext cx="7102764" cy="1323439"/>
          </a:xfrm>
          <a:prstGeom prst="rect">
            <a:avLst/>
          </a:prstGeom>
          <a:noFill/>
        </p:spPr>
        <p:txBody>
          <a:bodyPr wrap="square" rtlCol="0">
            <a:spAutoFit/>
          </a:bodyPr>
          <a:lstStyle/>
          <a:p>
            <a:r>
              <a:rPr lang="en-US" sz="8000" b="1" dirty="0" smtClean="0">
                <a:latin typeface="Algerian" panose="04020705040A02060702" pitchFamily="82" charset="0"/>
              </a:rPr>
              <a:t>THANK</a:t>
            </a:r>
            <a:r>
              <a:rPr lang="en-US" dirty="0" smtClean="0"/>
              <a:t>    </a:t>
            </a:r>
            <a:r>
              <a:rPr lang="en-US" sz="8000" b="1" dirty="0" smtClean="0">
                <a:latin typeface="Algerian" panose="04020705040A02060702" pitchFamily="82" charset="0"/>
              </a:rPr>
              <a:t>YOU</a:t>
            </a:r>
            <a:r>
              <a:rPr lang="en-US" sz="8000" b="1" dirty="0" smtClean="0">
                <a:latin typeface="Britannic Bold" panose="020B0903060703020204" pitchFamily="34" charset="0"/>
              </a:rPr>
              <a:t> </a:t>
            </a:r>
            <a:r>
              <a:rPr lang="en-US" dirty="0" smtClean="0"/>
              <a:t>   </a:t>
            </a:r>
            <a:r>
              <a:rPr lang="en-US" sz="8000" b="1" dirty="0" smtClean="0">
                <a:latin typeface="Algerian" panose="04020705040A02060702" pitchFamily="82" charset="0"/>
              </a:rPr>
              <a:t>!!</a:t>
            </a:r>
            <a:endParaRPr lang="en-US" sz="8000" b="1" dirty="0">
              <a:latin typeface="Algerian" panose="04020705040A02060702" pitchFamily="82" charset="0"/>
            </a:endParaRPr>
          </a:p>
        </p:txBody>
      </p:sp>
    </p:spTree>
    <p:extLst>
      <p:ext uri="{BB962C8B-B14F-4D97-AF65-F5344CB8AC3E}">
        <p14:creationId xmlns:p14="http://schemas.microsoft.com/office/powerpoint/2010/main" val="121803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u="sng" dirty="0" smtClean="0">
                <a:latin typeface="Arial Black" panose="020B0A04020102020204" pitchFamily="34" charset="0"/>
              </a:rPr>
              <a:t>INTRODUCTION</a:t>
            </a:r>
            <a:r>
              <a:rPr lang="en-US" dirty="0" smtClean="0"/>
              <a:t>:</a:t>
            </a:r>
            <a:endParaRPr lang="en-US" dirty="0"/>
          </a:p>
        </p:txBody>
      </p:sp>
      <p:sp>
        <p:nvSpPr>
          <p:cNvPr id="3" name="Content Placeholder 2"/>
          <p:cNvSpPr>
            <a:spLocks noGrp="1"/>
          </p:cNvSpPr>
          <p:nvPr>
            <p:ph idx="1"/>
          </p:nvPr>
        </p:nvSpPr>
        <p:spPr>
          <a:xfrm>
            <a:off x="2700048" y="1810327"/>
            <a:ext cx="8915400" cy="3777622"/>
          </a:xfrm>
        </p:spPr>
        <p:txBody>
          <a:bodyPr>
            <a:normAutofit lnSpcReduction="10000"/>
          </a:bodyPr>
          <a:lstStyle/>
          <a:p>
            <a:r>
              <a:rPr lang="en-US" dirty="0" smtClean="0"/>
              <a:t>The  </a:t>
            </a:r>
            <a:r>
              <a:rPr lang="en-US" dirty="0" smtClean="0">
                <a:latin typeface="Arial Black" panose="020B0A04020102020204" pitchFamily="34" charset="0"/>
              </a:rPr>
              <a:t>“  THE ATM MACHINE PROJECT ” (</a:t>
            </a:r>
            <a:r>
              <a:rPr lang="en-US" dirty="0" smtClean="0"/>
              <a:t>Fast Transaction ATM machine </a:t>
            </a:r>
            <a:r>
              <a:rPr lang="en-US" dirty="0" smtClean="0">
                <a:latin typeface="Arial Black" panose="020B0A04020102020204" pitchFamily="34" charset="0"/>
              </a:rPr>
              <a:t>)</a:t>
            </a:r>
            <a:endParaRPr lang="en-US" dirty="0" smtClean="0"/>
          </a:p>
          <a:p>
            <a:pPr marL="0" indent="0">
              <a:buNone/>
            </a:pPr>
            <a:r>
              <a:rPr lang="en-US" dirty="0" smtClean="0"/>
              <a:t>      is developed to user for easily get the details about the ATM machine and </a:t>
            </a:r>
          </a:p>
          <a:p>
            <a:pPr marL="0" indent="0">
              <a:buNone/>
            </a:pPr>
            <a:r>
              <a:rPr lang="en-US" dirty="0"/>
              <a:t> </a:t>
            </a:r>
            <a:r>
              <a:rPr lang="en-US" dirty="0" smtClean="0"/>
              <a:t>     to transact the money.</a:t>
            </a:r>
          </a:p>
          <a:p>
            <a:r>
              <a:rPr lang="en-US" dirty="0" smtClean="0"/>
              <a:t>The main aim of “</a:t>
            </a:r>
            <a:r>
              <a:rPr lang="en-US" b="1" dirty="0" smtClean="0"/>
              <a:t>ATM</a:t>
            </a:r>
            <a:r>
              <a:rPr lang="en-US" dirty="0" smtClean="0"/>
              <a:t> </a:t>
            </a:r>
            <a:r>
              <a:rPr lang="en-US" b="1" dirty="0" smtClean="0"/>
              <a:t>MACHINE</a:t>
            </a:r>
            <a:r>
              <a:rPr lang="en-US" dirty="0" smtClean="0"/>
              <a:t> </a:t>
            </a:r>
            <a:r>
              <a:rPr lang="en-US" b="1" dirty="0" smtClean="0"/>
              <a:t>PROJECT</a:t>
            </a:r>
            <a:r>
              <a:rPr lang="en-US" dirty="0" smtClean="0"/>
              <a:t>” An automated teller machine(ATM) shows customer to perform banking transaction anywhere and at anytime without the need of human teller.</a:t>
            </a:r>
          </a:p>
          <a:p>
            <a:r>
              <a:rPr lang="en-US" dirty="0" smtClean="0"/>
              <a:t>By using Debit or ATM card at an ATM individuals can withdraw cash from checking and saving accounts ,make a deposit or transfer money from one account to another or perform other functions.</a:t>
            </a:r>
          </a:p>
          <a:p>
            <a:r>
              <a:rPr lang="en-US" dirty="0" smtClean="0"/>
              <a:t>You can get cash advances using a credit card at an ATM.</a:t>
            </a:r>
          </a:p>
          <a:p>
            <a:pPr marL="0" indent="0">
              <a:buNone/>
            </a:pPr>
            <a:r>
              <a:rPr lang="en-US" dirty="0"/>
              <a:t> </a:t>
            </a:r>
            <a:r>
              <a:rPr lang="en-US" dirty="0" smtClean="0"/>
              <a:t>     </a:t>
            </a:r>
          </a:p>
        </p:txBody>
      </p:sp>
    </p:spTree>
    <p:extLst>
      <p:ext uri="{BB962C8B-B14F-4D97-AF65-F5344CB8AC3E}">
        <p14:creationId xmlns:p14="http://schemas.microsoft.com/office/powerpoint/2010/main" val="265509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3963" y="519538"/>
            <a:ext cx="4405746" cy="62391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Oval 2"/>
          <p:cNvSpPr/>
          <p:nvPr/>
        </p:nvSpPr>
        <p:spPr>
          <a:xfrm>
            <a:off x="4708238" y="768926"/>
            <a:ext cx="2877126" cy="646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Login</a:t>
            </a:r>
            <a:endParaRPr lang="en-US" dirty="0"/>
          </a:p>
        </p:txBody>
      </p:sp>
      <p:sp>
        <p:nvSpPr>
          <p:cNvPr id="4" name="Oval 3"/>
          <p:cNvSpPr/>
          <p:nvPr/>
        </p:nvSpPr>
        <p:spPr>
          <a:xfrm>
            <a:off x="4708236" y="1588567"/>
            <a:ext cx="2877126" cy="60960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Current Account</a:t>
            </a:r>
            <a:endParaRPr lang="en-US" dirty="0"/>
          </a:p>
        </p:txBody>
      </p:sp>
      <p:sp>
        <p:nvSpPr>
          <p:cNvPr id="6" name="TextBox 5"/>
          <p:cNvSpPr txBox="1"/>
          <p:nvPr/>
        </p:nvSpPr>
        <p:spPr>
          <a:xfrm>
            <a:off x="5213925" y="3462"/>
            <a:ext cx="2207491" cy="378691"/>
          </a:xfrm>
          <a:prstGeom prst="rect">
            <a:avLst/>
          </a:prstGeom>
          <a:noFill/>
        </p:spPr>
        <p:txBody>
          <a:bodyPr wrap="square" rtlCol="0">
            <a:spAutoFit/>
          </a:bodyPr>
          <a:lstStyle/>
          <a:p>
            <a:r>
              <a:rPr lang="en-US" b="1" dirty="0" smtClean="0"/>
              <a:t>ATM</a:t>
            </a:r>
            <a:r>
              <a:rPr lang="en-US" dirty="0" smtClean="0"/>
              <a:t> </a:t>
            </a:r>
            <a:r>
              <a:rPr lang="en-US" b="1" dirty="0" smtClean="0"/>
              <a:t>MACHINE</a:t>
            </a:r>
            <a:endParaRPr lang="en-US" b="1" dirty="0"/>
          </a:p>
        </p:txBody>
      </p:sp>
      <p:sp>
        <p:nvSpPr>
          <p:cNvPr id="7" name="Oval 6"/>
          <p:cNvSpPr/>
          <p:nvPr/>
        </p:nvSpPr>
        <p:spPr>
          <a:xfrm>
            <a:off x="4708236" y="2397988"/>
            <a:ext cx="2877125" cy="6188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Saving Account</a:t>
            </a:r>
            <a:endParaRPr lang="en-US" dirty="0"/>
          </a:p>
        </p:txBody>
      </p:sp>
      <p:sp>
        <p:nvSpPr>
          <p:cNvPr id="8" name="Oval 7"/>
          <p:cNvSpPr/>
          <p:nvPr/>
        </p:nvSpPr>
        <p:spPr>
          <a:xfrm>
            <a:off x="4708236" y="3244268"/>
            <a:ext cx="2877125" cy="57265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View Balance</a:t>
            </a:r>
            <a:endParaRPr lang="en-US" dirty="0"/>
          </a:p>
        </p:txBody>
      </p:sp>
      <p:sp>
        <p:nvSpPr>
          <p:cNvPr id="9" name="Oval 8"/>
          <p:cNvSpPr/>
          <p:nvPr/>
        </p:nvSpPr>
        <p:spPr>
          <a:xfrm>
            <a:off x="4708237" y="4070862"/>
            <a:ext cx="2877124" cy="6027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Deposit funds</a:t>
            </a:r>
            <a:endParaRPr lang="en-US" dirty="0"/>
          </a:p>
        </p:txBody>
      </p:sp>
      <p:sp>
        <p:nvSpPr>
          <p:cNvPr id="10" name="Oval 9"/>
          <p:cNvSpPr/>
          <p:nvPr/>
        </p:nvSpPr>
        <p:spPr>
          <a:xfrm>
            <a:off x="4708236" y="4964477"/>
            <a:ext cx="2877125" cy="60496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Withdraw funds</a:t>
            </a:r>
            <a:endParaRPr lang="en-US" dirty="0"/>
          </a:p>
        </p:txBody>
      </p:sp>
      <p:sp>
        <p:nvSpPr>
          <p:cNvPr id="11" name="Oval 10"/>
          <p:cNvSpPr/>
          <p:nvPr/>
        </p:nvSpPr>
        <p:spPr>
          <a:xfrm>
            <a:off x="4708237" y="5781920"/>
            <a:ext cx="2877125" cy="56346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Mini Statement</a:t>
            </a:r>
            <a:endParaRPr lang="en-US" dirty="0"/>
          </a:p>
        </p:txBody>
      </p:sp>
      <p:sp>
        <p:nvSpPr>
          <p:cNvPr id="12" name="Rectangle 11"/>
          <p:cNvSpPr/>
          <p:nvPr/>
        </p:nvSpPr>
        <p:spPr>
          <a:xfrm>
            <a:off x="9642764" y="2309092"/>
            <a:ext cx="1440872" cy="23645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ATM MACHINE</a:t>
            </a:r>
            <a:endParaRPr lang="en-US" dirty="0"/>
          </a:p>
        </p:txBody>
      </p:sp>
      <p:sp>
        <p:nvSpPr>
          <p:cNvPr id="13" name="Oval 12"/>
          <p:cNvSpPr/>
          <p:nvPr/>
        </p:nvSpPr>
        <p:spPr>
          <a:xfrm>
            <a:off x="2216727" y="2353043"/>
            <a:ext cx="757382" cy="66378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5" name="Straight Connector 14"/>
          <p:cNvCxnSpPr/>
          <p:nvPr/>
        </p:nvCxnSpPr>
        <p:spPr>
          <a:xfrm>
            <a:off x="2595418" y="3016825"/>
            <a:ext cx="0" cy="1564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95418" y="3417455"/>
            <a:ext cx="489527" cy="2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216727" y="3438818"/>
            <a:ext cx="378691" cy="221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595418" y="4442691"/>
            <a:ext cx="378691" cy="23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216727" y="4421327"/>
            <a:ext cx="378691" cy="25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029527" y="1118463"/>
            <a:ext cx="1678709" cy="2409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140363" y="1998114"/>
            <a:ext cx="1567873" cy="1585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140363" y="2774460"/>
            <a:ext cx="1567873" cy="816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8" idx="2"/>
          </p:cNvCxnSpPr>
          <p:nvPr/>
        </p:nvCxnSpPr>
        <p:spPr>
          <a:xfrm flipV="1">
            <a:off x="3140363" y="3530595"/>
            <a:ext cx="1567873" cy="8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140363" y="3660486"/>
            <a:ext cx="1567873" cy="711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10" idx="2"/>
          </p:cNvCxnSpPr>
          <p:nvPr/>
        </p:nvCxnSpPr>
        <p:spPr>
          <a:xfrm>
            <a:off x="3140363" y="3660486"/>
            <a:ext cx="1567873" cy="1606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1" idx="2"/>
          </p:cNvCxnSpPr>
          <p:nvPr/>
        </p:nvCxnSpPr>
        <p:spPr>
          <a:xfrm>
            <a:off x="3072242" y="3646444"/>
            <a:ext cx="1635995" cy="2417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2" idx="1"/>
          </p:cNvCxnSpPr>
          <p:nvPr/>
        </p:nvCxnSpPr>
        <p:spPr>
          <a:xfrm flipH="1" flipV="1">
            <a:off x="7585361" y="1118463"/>
            <a:ext cx="2057403" cy="2372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2" idx="1"/>
          </p:cNvCxnSpPr>
          <p:nvPr/>
        </p:nvCxnSpPr>
        <p:spPr>
          <a:xfrm flipH="1" flipV="1">
            <a:off x="7585361" y="1893368"/>
            <a:ext cx="2057403" cy="1597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2" idx="1"/>
            <a:endCxn id="7" idx="6"/>
          </p:cNvCxnSpPr>
          <p:nvPr/>
        </p:nvCxnSpPr>
        <p:spPr>
          <a:xfrm flipH="1" flipV="1">
            <a:off x="7585361" y="2707407"/>
            <a:ext cx="2057403" cy="783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2" idx="1"/>
            <a:endCxn id="8" idx="6"/>
          </p:cNvCxnSpPr>
          <p:nvPr/>
        </p:nvCxnSpPr>
        <p:spPr>
          <a:xfrm flipH="1">
            <a:off x="7585361" y="3491346"/>
            <a:ext cx="2057403" cy="39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2" idx="1"/>
          </p:cNvCxnSpPr>
          <p:nvPr/>
        </p:nvCxnSpPr>
        <p:spPr>
          <a:xfrm flipH="1">
            <a:off x="7585361" y="3491346"/>
            <a:ext cx="2057403" cy="88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2" idx="1"/>
          </p:cNvCxnSpPr>
          <p:nvPr/>
        </p:nvCxnSpPr>
        <p:spPr>
          <a:xfrm flipH="1">
            <a:off x="7585361" y="3491346"/>
            <a:ext cx="2057403" cy="1775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2" idx="1"/>
          </p:cNvCxnSpPr>
          <p:nvPr/>
        </p:nvCxnSpPr>
        <p:spPr>
          <a:xfrm flipH="1">
            <a:off x="7585361" y="3491346"/>
            <a:ext cx="2057403" cy="2572305"/>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11200" y="54076"/>
            <a:ext cx="2724728" cy="369332"/>
          </a:xfrm>
          <a:prstGeom prst="rect">
            <a:avLst/>
          </a:prstGeom>
          <a:noFill/>
        </p:spPr>
        <p:txBody>
          <a:bodyPr wrap="square" rtlCol="0">
            <a:spAutoFit/>
          </a:bodyPr>
          <a:lstStyle/>
          <a:p>
            <a:r>
              <a:rPr lang="en-US" b="1" u="sng" dirty="0" smtClean="0"/>
              <a:t>Use</a:t>
            </a:r>
            <a:r>
              <a:rPr lang="en-US" dirty="0" smtClean="0"/>
              <a:t> </a:t>
            </a:r>
            <a:r>
              <a:rPr lang="en-US" b="1" u="sng" dirty="0" smtClean="0"/>
              <a:t>Case</a:t>
            </a:r>
            <a:r>
              <a:rPr lang="en-US" dirty="0" smtClean="0"/>
              <a:t> </a:t>
            </a:r>
            <a:r>
              <a:rPr lang="en-US" b="1" u="sng" dirty="0" smtClean="0"/>
              <a:t>Diagram</a:t>
            </a:r>
            <a:r>
              <a:rPr lang="en-US" dirty="0" smtClean="0"/>
              <a:t>:</a:t>
            </a:r>
            <a:endParaRPr lang="en-US" dirty="0"/>
          </a:p>
        </p:txBody>
      </p:sp>
      <p:sp>
        <p:nvSpPr>
          <p:cNvPr id="65" name="TextBox 64"/>
          <p:cNvSpPr txBox="1"/>
          <p:nvPr/>
        </p:nvSpPr>
        <p:spPr>
          <a:xfrm flipH="1">
            <a:off x="2000826" y="1788363"/>
            <a:ext cx="1567873" cy="369332"/>
          </a:xfrm>
          <a:prstGeom prst="rect">
            <a:avLst/>
          </a:prstGeom>
          <a:noFill/>
        </p:spPr>
        <p:txBody>
          <a:bodyPr wrap="square" rtlCol="0">
            <a:spAutoFit/>
          </a:bodyPr>
          <a:lstStyle/>
          <a:p>
            <a:r>
              <a:rPr lang="en-US" b="1" dirty="0" smtClean="0"/>
              <a:t>Customer</a:t>
            </a:r>
            <a:endParaRPr lang="en-US" b="1" dirty="0"/>
          </a:p>
        </p:txBody>
      </p:sp>
      <p:sp>
        <p:nvSpPr>
          <p:cNvPr id="66" name="TextBox 65"/>
          <p:cNvSpPr txBox="1"/>
          <p:nvPr/>
        </p:nvSpPr>
        <p:spPr>
          <a:xfrm>
            <a:off x="9959103" y="1738690"/>
            <a:ext cx="1006764" cy="369332"/>
          </a:xfrm>
          <a:prstGeom prst="rect">
            <a:avLst/>
          </a:prstGeom>
          <a:noFill/>
        </p:spPr>
        <p:txBody>
          <a:bodyPr wrap="square" rtlCol="0">
            <a:spAutoFit/>
          </a:bodyPr>
          <a:lstStyle/>
          <a:p>
            <a:r>
              <a:rPr lang="en-US" b="1" dirty="0" smtClean="0"/>
              <a:t>ATM</a:t>
            </a:r>
            <a:endParaRPr lang="en-US" b="1" dirty="0"/>
          </a:p>
        </p:txBody>
      </p:sp>
    </p:spTree>
    <p:extLst>
      <p:ext uri="{BB962C8B-B14F-4D97-AF65-F5344CB8AC3E}">
        <p14:creationId xmlns:p14="http://schemas.microsoft.com/office/powerpoint/2010/main" val="60658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364" y="64655"/>
            <a:ext cx="2724727" cy="369332"/>
          </a:xfrm>
          <a:prstGeom prst="rect">
            <a:avLst/>
          </a:prstGeom>
          <a:noFill/>
        </p:spPr>
        <p:txBody>
          <a:bodyPr wrap="square" rtlCol="0">
            <a:spAutoFit/>
          </a:bodyPr>
          <a:lstStyle/>
          <a:p>
            <a:r>
              <a:rPr lang="en-US" b="1" u="sng" dirty="0" smtClean="0"/>
              <a:t>ER-Diagram</a:t>
            </a:r>
            <a:r>
              <a:rPr lang="en-US" dirty="0" smtClean="0"/>
              <a:t>:</a:t>
            </a:r>
            <a:endParaRPr lang="en-US" dirty="0"/>
          </a:p>
        </p:txBody>
      </p:sp>
      <p:sp>
        <p:nvSpPr>
          <p:cNvPr id="3" name="Rectangle 2"/>
          <p:cNvSpPr/>
          <p:nvPr/>
        </p:nvSpPr>
        <p:spPr>
          <a:xfrm>
            <a:off x="2235200" y="1745673"/>
            <a:ext cx="1385455" cy="655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ATM</a:t>
            </a:r>
            <a:endParaRPr lang="en-US" dirty="0"/>
          </a:p>
        </p:txBody>
      </p:sp>
      <p:sp>
        <p:nvSpPr>
          <p:cNvPr id="6" name="Rectangle 5"/>
          <p:cNvSpPr/>
          <p:nvPr/>
        </p:nvSpPr>
        <p:spPr>
          <a:xfrm>
            <a:off x="4913284" y="1745673"/>
            <a:ext cx="1828800" cy="655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 Login</a:t>
            </a:r>
            <a:endParaRPr lang="en-US" dirty="0"/>
          </a:p>
        </p:txBody>
      </p:sp>
      <p:cxnSp>
        <p:nvCxnSpPr>
          <p:cNvPr id="8" name="Straight Arrow Connector 7"/>
          <p:cNvCxnSpPr>
            <a:stCxn id="3" idx="3"/>
            <a:endCxn id="6" idx="1"/>
          </p:cNvCxnSpPr>
          <p:nvPr/>
        </p:nvCxnSpPr>
        <p:spPr>
          <a:xfrm>
            <a:off x="3620655" y="2073564"/>
            <a:ext cx="12926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flipH="1">
            <a:off x="7813501" y="1745673"/>
            <a:ext cx="1598354" cy="655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 Account</a:t>
            </a:r>
            <a:endParaRPr lang="en-US" dirty="0"/>
          </a:p>
        </p:txBody>
      </p:sp>
      <p:cxnSp>
        <p:nvCxnSpPr>
          <p:cNvPr id="13" name="Straight Arrow Connector 12"/>
          <p:cNvCxnSpPr>
            <a:stCxn id="6" idx="3"/>
            <a:endCxn id="11" idx="3"/>
          </p:cNvCxnSpPr>
          <p:nvPr/>
        </p:nvCxnSpPr>
        <p:spPr>
          <a:xfrm>
            <a:off x="6742084" y="2073564"/>
            <a:ext cx="107141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7522787" y="350982"/>
            <a:ext cx="2179782" cy="77585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View</a:t>
            </a:r>
            <a:r>
              <a:rPr lang="en-US" dirty="0" smtClean="0"/>
              <a:t> </a:t>
            </a:r>
            <a:r>
              <a:rPr lang="en-US" dirty="0" smtClean="0">
                <a:solidFill>
                  <a:schemeClr val="tx1"/>
                </a:solidFill>
              </a:rPr>
              <a:t>Balance</a:t>
            </a:r>
            <a:endParaRPr lang="en-US" dirty="0">
              <a:solidFill>
                <a:schemeClr val="tx1"/>
              </a:solidFill>
            </a:endParaRPr>
          </a:p>
        </p:txBody>
      </p:sp>
      <p:sp>
        <p:nvSpPr>
          <p:cNvPr id="15" name="Oval 14"/>
          <p:cNvSpPr/>
          <p:nvPr/>
        </p:nvSpPr>
        <p:spPr>
          <a:xfrm>
            <a:off x="9892145" y="895926"/>
            <a:ext cx="2124364" cy="6742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Deposit</a:t>
            </a:r>
            <a:r>
              <a:rPr lang="en-US" dirty="0" smtClean="0"/>
              <a:t> </a:t>
            </a:r>
            <a:r>
              <a:rPr lang="en-US" dirty="0" smtClean="0">
                <a:solidFill>
                  <a:schemeClr val="tx1"/>
                </a:solidFill>
              </a:rPr>
              <a:t>Funds</a:t>
            </a:r>
            <a:endParaRPr lang="en-US" dirty="0">
              <a:solidFill>
                <a:schemeClr val="tx1"/>
              </a:solidFill>
            </a:endParaRPr>
          </a:p>
        </p:txBody>
      </p:sp>
      <p:sp>
        <p:nvSpPr>
          <p:cNvPr id="16" name="Oval 15"/>
          <p:cNvSpPr/>
          <p:nvPr/>
        </p:nvSpPr>
        <p:spPr>
          <a:xfrm>
            <a:off x="7481223" y="3020291"/>
            <a:ext cx="2262909" cy="73429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Mini Statement</a:t>
            </a:r>
            <a:endParaRPr lang="en-US" dirty="0">
              <a:solidFill>
                <a:schemeClr val="tx1"/>
              </a:solidFill>
            </a:endParaRPr>
          </a:p>
        </p:txBody>
      </p:sp>
      <p:sp>
        <p:nvSpPr>
          <p:cNvPr id="17" name="Oval 16"/>
          <p:cNvSpPr/>
          <p:nvPr/>
        </p:nvSpPr>
        <p:spPr>
          <a:xfrm>
            <a:off x="9892145" y="2549237"/>
            <a:ext cx="2124364" cy="7481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Withdraw</a:t>
            </a:r>
            <a:r>
              <a:rPr lang="en-US" dirty="0" smtClean="0"/>
              <a:t> </a:t>
            </a:r>
            <a:r>
              <a:rPr lang="en-US" dirty="0" smtClean="0">
                <a:solidFill>
                  <a:schemeClr val="tx1"/>
                </a:solidFill>
              </a:rPr>
              <a:t>Funds</a:t>
            </a:r>
            <a:endParaRPr lang="en-US" dirty="0">
              <a:solidFill>
                <a:schemeClr val="tx1"/>
              </a:solidFill>
            </a:endParaRPr>
          </a:p>
        </p:txBody>
      </p:sp>
      <p:cxnSp>
        <p:nvCxnSpPr>
          <p:cNvPr id="19" name="Straight Arrow Connector 18"/>
          <p:cNvCxnSpPr>
            <a:stCxn id="11" idx="0"/>
            <a:endCxn id="14" idx="4"/>
          </p:cNvCxnSpPr>
          <p:nvPr/>
        </p:nvCxnSpPr>
        <p:spPr>
          <a:xfrm flipV="1">
            <a:off x="8612678" y="1126836"/>
            <a:ext cx="0" cy="618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1" idx="1"/>
            <a:endCxn id="15" idx="3"/>
          </p:cNvCxnSpPr>
          <p:nvPr/>
        </p:nvCxnSpPr>
        <p:spPr>
          <a:xfrm flipV="1">
            <a:off x="9411855" y="1471439"/>
            <a:ext cx="791396" cy="6021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1" idx="1"/>
            <a:endCxn id="17" idx="1"/>
          </p:cNvCxnSpPr>
          <p:nvPr/>
        </p:nvCxnSpPr>
        <p:spPr>
          <a:xfrm>
            <a:off x="9411855" y="2073564"/>
            <a:ext cx="791396" cy="585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1" idx="2"/>
            <a:endCxn id="16" idx="0"/>
          </p:cNvCxnSpPr>
          <p:nvPr/>
        </p:nvCxnSpPr>
        <p:spPr>
          <a:xfrm>
            <a:off x="8612678" y="2401454"/>
            <a:ext cx="0" cy="618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900121" y="3886836"/>
            <a:ext cx="1828800" cy="674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Saving Account</a:t>
            </a:r>
            <a:endParaRPr lang="en-US" dirty="0"/>
          </a:p>
        </p:txBody>
      </p:sp>
      <p:cxnSp>
        <p:nvCxnSpPr>
          <p:cNvPr id="40" name="Straight Arrow Connector 39"/>
          <p:cNvCxnSpPr>
            <a:endCxn id="34" idx="0"/>
          </p:cNvCxnSpPr>
          <p:nvPr/>
        </p:nvCxnSpPr>
        <p:spPr>
          <a:xfrm flipH="1">
            <a:off x="5814521" y="2401454"/>
            <a:ext cx="45720" cy="14853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2235199" y="2970545"/>
            <a:ext cx="2290617" cy="67509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solidFill>
                  <a:schemeClr val="tx1"/>
                </a:solidFill>
              </a:rPr>
              <a:t>View</a:t>
            </a:r>
            <a:r>
              <a:rPr lang="en-US" dirty="0" smtClean="0"/>
              <a:t> </a:t>
            </a:r>
            <a:r>
              <a:rPr lang="en-US" b="1" dirty="0" smtClean="0">
                <a:solidFill>
                  <a:schemeClr val="tx1"/>
                </a:solidFill>
              </a:rPr>
              <a:t>Balance</a:t>
            </a:r>
            <a:endParaRPr lang="en-US" b="1" dirty="0">
              <a:solidFill>
                <a:schemeClr val="tx1"/>
              </a:solidFill>
            </a:endParaRPr>
          </a:p>
        </p:txBody>
      </p:sp>
      <p:sp>
        <p:nvSpPr>
          <p:cNvPr id="43" name="Oval 42"/>
          <p:cNvSpPr/>
          <p:nvPr/>
        </p:nvSpPr>
        <p:spPr>
          <a:xfrm>
            <a:off x="2235200" y="4432618"/>
            <a:ext cx="2290617" cy="7758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solidFill>
                  <a:schemeClr val="tx1"/>
                </a:solidFill>
              </a:rPr>
              <a:t>Deposit</a:t>
            </a:r>
            <a:r>
              <a:rPr lang="en-US" dirty="0" smtClean="0"/>
              <a:t> </a:t>
            </a:r>
            <a:r>
              <a:rPr lang="en-US" b="1" dirty="0" smtClean="0">
                <a:solidFill>
                  <a:schemeClr val="tx1"/>
                </a:solidFill>
              </a:rPr>
              <a:t>Funds</a:t>
            </a:r>
            <a:endParaRPr lang="en-US" b="1" dirty="0">
              <a:solidFill>
                <a:schemeClr val="tx1"/>
              </a:solidFill>
            </a:endParaRPr>
          </a:p>
        </p:txBody>
      </p:sp>
      <p:sp>
        <p:nvSpPr>
          <p:cNvPr id="44" name="Oval 43"/>
          <p:cNvSpPr/>
          <p:nvPr/>
        </p:nvSpPr>
        <p:spPr>
          <a:xfrm>
            <a:off x="4664365" y="5523345"/>
            <a:ext cx="2237278" cy="711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solidFill>
                  <a:schemeClr val="tx1"/>
                </a:solidFill>
              </a:rPr>
              <a:t>Withdraw</a:t>
            </a:r>
            <a:r>
              <a:rPr lang="en-US" dirty="0" smtClean="0"/>
              <a:t> </a:t>
            </a:r>
            <a:r>
              <a:rPr lang="en-US" b="1" dirty="0" smtClean="0">
                <a:solidFill>
                  <a:schemeClr val="tx1"/>
                </a:solidFill>
              </a:rPr>
              <a:t>Funds</a:t>
            </a:r>
            <a:endParaRPr lang="en-US" b="1" dirty="0">
              <a:solidFill>
                <a:schemeClr val="tx1"/>
              </a:solidFill>
            </a:endParaRPr>
          </a:p>
        </p:txBody>
      </p:sp>
      <p:sp>
        <p:nvSpPr>
          <p:cNvPr id="46" name="Oval 45"/>
          <p:cNvSpPr/>
          <p:nvPr/>
        </p:nvSpPr>
        <p:spPr>
          <a:xfrm>
            <a:off x="6901644" y="4561091"/>
            <a:ext cx="2621047" cy="7498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solidFill>
                  <a:schemeClr val="tx1"/>
                </a:solidFill>
              </a:rPr>
              <a:t>Mini</a:t>
            </a:r>
            <a:r>
              <a:rPr lang="en-US" dirty="0" smtClean="0"/>
              <a:t> </a:t>
            </a:r>
            <a:r>
              <a:rPr lang="en-US" b="1" dirty="0" smtClean="0">
                <a:solidFill>
                  <a:schemeClr val="tx1"/>
                </a:solidFill>
              </a:rPr>
              <a:t>Statement</a:t>
            </a:r>
            <a:endParaRPr lang="en-US" b="1" dirty="0">
              <a:solidFill>
                <a:schemeClr val="tx1"/>
              </a:solidFill>
            </a:endParaRPr>
          </a:p>
        </p:txBody>
      </p:sp>
      <p:cxnSp>
        <p:nvCxnSpPr>
          <p:cNvPr id="48" name="Straight Arrow Connector 47"/>
          <p:cNvCxnSpPr>
            <a:endCxn id="42" idx="6"/>
          </p:cNvCxnSpPr>
          <p:nvPr/>
        </p:nvCxnSpPr>
        <p:spPr>
          <a:xfrm flipH="1" flipV="1">
            <a:off x="4525816" y="3308091"/>
            <a:ext cx="374305" cy="5787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4" idx="1"/>
            <a:endCxn id="43" idx="7"/>
          </p:cNvCxnSpPr>
          <p:nvPr/>
        </p:nvCxnSpPr>
        <p:spPr>
          <a:xfrm flipH="1">
            <a:off x="4190364" y="4223964"/>
            <a:ext cx="709757" cy="3222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4" idx="2"/>
            <a:endCxn id="44" idx="0"/>
          </p:cNvCxnSpPr>
          <p:nvPr/>
        </p:nvCxnSpPr>
        <p:spPr>
          <a:xfrm flipH="1">
            <a:off x="5783004" y="4561091"/>
            <a:ext cx="31517" cy="9622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34" idx="3"/>
            <a:endCxn id="46" idx="0"/>
          </p:cNvCxnSpPr>
          <p:nvPr/>
        </p:nvCxnSpPr>
        <p:spPr>
          <a:xfrm>
            <a:off x="6728921" y="4223964"/>
            <a:ext cx="1483247" cy="3371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10076873" y="5597236"/>
            <a:ext cx="1256145" cy="443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EXIT</a:t>
            </a:r>
            <a:endParaRPr lang="en-US" dirty="0"/>
          </a:p>
        </p:txBody>
      </p:sp>
      <p:cxnSp>
        <p:nvCxnSpPr>
          <p:cNvPr id="57" name="Straight Connector 56"/>
          <p:cNvCxnSpPr/>
          <p:nvPr/>
        </p:nvCxnSpPr>
        <p:spPr>
          <a:xfrm flipV="1">
            <a:off x="6795884" y="4170216"/>
            <a:ext cx="3913679" cy="537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55" idx="0"/>
          </p:cNvCxnSpPr>
          <p:nvPr/>
        </p:nvCxnSpPr>
        <p:spPr>
          <a:xfrm flipH="1">
            <a:off x="10704946" y="4170216"/>
            <a:ext cx="13852" cy="14270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040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975" y="0"/>
            <a:ext cx="8911687" cy="1280890"/>
          </a:xfrm>
        </p:spPr>
        <p:txBody>
          <a:bodyPr/>
          <a:lstStyle/>
          <a:p>
            <a:r>
              <a:rPr lang="en-US" sz="2000" b="1" dirty="0" smtClean="0"/>
              <a:t>Module</a:t>
            </a:r>
            <a:r>
              <a:rPr lang="en-US" dirty="0" smtClean="0"/>
              <a:t> </a:t>
            </a:r>
            <a:r>
              <a:rPr lang="en-US" sz="2000" b="1" dirty="0" smtClean="0"/>
              <a:t>Implementation</a:t>
            </a:r>
            <a:r>
              <a:rPr lang="en-US" dirty="0"/>
              <a:t>:</a:t>
            </a:r>
            <a:endParaRPr lang="en-US" sz="2000" dirty="0"/>
          </a:p>
        </p:txBody>
      </p:sp>
      <p:sp>
        <p:nvSpPr>
          <p:cNvPr id="3" name="Content Placeholder 2"/>
          <p:cNvSpPr>
            <a:spLocks noGrp="1"/>
          </p:cNvSpPr>
          <p:nvPr>
            <p:ph idx="1"/>
          </p:nvPr>
        </p:nvSpPr>
        <p:spPr>
          <a:xfrm>
            <a:off x="2594736" y="914400"/>
            <a:ext cx="8915400" cy="4572000"/>
          </a:xfrm>
        </p:spPr>
        <p:txBody>
          <a:bodyPr>
            <a:normAutofit fontScale="92500" lnSpcReduction="10000"/>
          </a:bodyPr>
          <a:lstStyle/>
          <a:p>
            <a:r>
              <a:rPr lang="en-US" b="1" dirty="0" smtClean="0"/>
              <a:t>Customer</a:t>
            </a:r>
            <a:r>
              <a:rPr lang="en-US" dirty="0" smtClean="0"/>
              <a:t> </a:t>
            </a:r>
            <a:r>
              <a:rPr lang="en-US" b="1" dirty="0" smtClean="0"/>
              <a:t>Login</a:t>
            </a:r>
            <a:r>
              <a:rPr lang="en-US" dirty="0" smtClean="0"/>
              <a:t>:</a:t>
            </a:r>
            <a:endParaRPr lang="en-US" dirty="0"/>
          </a:p>
          <a:p>
            <a:pPr marL="0" indent="0">
              <a:buNone/>
            </a:pPr>
            <a:r>
              <a:rPr lang="en-US" dirty="0" smtClean="0"/>
              <a:t>                                In ATM machine first user enter the costumer number and next enter the pin number . If costumer or pin number is wrong then its showing result is wrong account details.</a:t>
            </a:r>
          </a:p>
          <a:p>
            <a:r>
              <a:rPr lang="en-US" b="1" dirty="0" smtClean="0"/>
              <a:t>Current Account/Saving Account:</a:t>
            </a:r>
          </a:p>
          <a:p>
            <a:pPr marL="0" indent="0">
              <a:buNone/>
            </a:pPr>
            <a:r>
              <a:rPr lang="en-US" b="1" dirty="0"/>
              <a:t> </a:t>
            </a:r>
            <a:r>
              <a:rPr lang="en-US" b="1" dirty="0" smtClean="0"/>
              <a:t>                              </a:t>
            </a:r>
            <a:r>
              <a:rPr lang="en-US" dirty="0" smtClean="0"/>
              <a:t>If the enter right number then display the message like </a:t>
            </a:r>
            <a:r>
              <a:rPr lang="en-US" b="1" dirty="0" smtClean="0"/>
              <a:t> </a:t>
            </a:r>
            <a:r>
              <a:rPr lang="en-US" dirty="0" smtClean="0"/>
              <a:t>select the account we want to access then the module display from </a:t>
            </a:r>
            <a:r>
              <a:rPr lang="en-US" b="1" dirty="0" smtClean="0"/>
              <a:t>View balance , Deposit funds , Withdraw funds , Mini Statements / summary </a:t>
            </a:r>
            <a:r>
              <a:rPr lang="en-US" dirty="0" smtClean="0"/>
              <a:t>etc.  Then first the </a:t>
            </a:r>
            <a:r>
              <a:rPr lang="en-US" b="1" dirty="0" smtClean="0"/>
              <a:t>view</a:t>
            </a:r>
            <a:r>
              <a:rPr lang="en-US" dirty="0" smtClean="0"/>
              <a:t> </a:t>
            </a:r>
            <a:r>
              <a:rPr lang="en-US" b="1" dirty="0" smtClean="0"/>
              <a:t>balance</a:t>
            </a:r>
            <a:r>
              <a:rPr lang="en-US" dirty="0" smtClean="0"/>
              <a:t> the account balance will be display . and next </a:t>
            </a:r>
            <a:r>
              <a:rPr lang="en-US" b="1" dirty="0" smtClean="0"/>
              <a:t>Deposit</a:t>
            </a:r>
            <a:r>
              <a:rPr lang="en-US" dirty="0" smtClean="0"/>
              <a:t> </a:t>
            </a:r>
            <a:r>
              <a:rPr lang="en-US" b="1" dirty="0" smtClean="0"/>
              <a:t>Funds </a:t>
            </a:r>
            <a:r>
              <a:rPr lang="en-US" dirty="0" smtClean="0"/>
              <a:t>amount we want from current Account or Saving account then amount will be deposited successfully. And next </a:t>
            </a:r>
            <a:r>
              <a:rPr lang="en-US" b="1" dirty="0" smtClean="0"/>
              <a:t>Withdraw Funds </a:t>
            </a:r>
            <a:r>
              <a:rPr lang="en-US" dirty="0" smtClean="0"/>
              <a:t>enter amount we want to withdraw from your account the amount will be greater than account balance then its shows insufficient balance. Then it is less than in account balance is shows withdraw amount successfully. And next </a:t>
            </a:r>
            <a:r>
              <a:rPr lang="en-US" b="1" dirty="0" smtClean="0"/>
              <a:t>Mini Statement </a:t>
            </a:r>
            <a:r>
              <a:rPr lang="en-US" dirty="0" smtClean="0"/>
              <a:t>its showing the message like how many amount are deposited and how many amount are withdraw. Then </a:t>
            </a:r>
            <a:r>
              <a:rPr lang="en-US" b="1" dirty="0" smtClean="0"/>
              <a:t>Exit </a:t>
            </a:r>
            <a:r>
              <a:rPr lang="en-US" dirty="0" smtClean="0"/>
              <a:t>the message display collect your card . Thank you for using this ATM !!</a:t>
            </a:r>
            <a:endParaRPr lang="en-US" b="1" dirty="0" smtClean="0"/>
          </a:p>
          <a:p>
            <a:pPr marL="0" indent="0">
              <a:buNone/>
            </a:pPr>
            <a:r>
              <a:rPr lang="en-US" b="1" dirty="0" smtClean="0"/>
              <a:t>                                </a:t>
            </a:r>
          </a:p>
        </p:txBody>
      </p:sp>
    </p:spTree>
    <p:extLst>
      <p:ext uri="{BB962C8B-B14F-4D97-AF65-F5344CB8AC3E}">
        <p14:creationId xmlns:p14="http://schemas.microsoft.com/office/powerpoint/2010/main" val="3300037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4473" y="110837"/>
            <a:ext cx="1902691" cy="461665"/>
          </a:xfrm>
          <a:prstGeom prst="rect">
            <a:avLst/>
          </a:prstGeom>
          <a:noFill/>
        </p:spPr>
        <p:txBody>
          <a:bodyPr wrap="square" rtlCol="0">
            <a:spAutoFit/>
          </a:bodyPr>
          <a:lstStyle/>
          <a:p>
            <a:r>
              <a:rPr lang="en-US" sz="2400" b="1" u="sng" dirty="0" smtClean="0"/>
              <a:t>Output</a:t>
            </a:r>
            <a:r>
              <a:rPr lang="en-US" dirty="0" smtClean="0"/>
              <a:t>:</a:t>
            </a:r>
            <a:endParaRPr lang="en-US" dirty="0"/>
          </a:p>
        </p:txBody>
      </p:sp>
      <p:sp>
        <p:nvSpPr>
          <p:cNvPr id="4" name="TextBox 3"/>
          <p:cNvSpPr txBox="1"/>
          <p:nvPr/>
        </p:nvSpPr>
        <p:spPr>
          <a:xfrm>
            <a:off x="2262909" y="434109"/>
            <a:ext cx="2447636" cy="369332"/>
          </a:xfrm>
          <a:prstGeom prst="rect">
            <a:avLst/>
          </a:prstGeom>
          <a:noFill/>
        </p:spPr>
        <p:txBody>
          <a:bodyPr wrap="square" rtlCol="0">
            <a:spAutoFit/>
          </a:bodyPr>
          <a:lstStyle/>
          <a:p>
            <a:r>
              <a:rPr lang="en-US" b="1" u="sng" dirty="0" smtClean="0"/>
              <a:t>1:Current</a:t>
            </a:r>
            <a:r>
              <a:rPr lang="en-US" dirty="0" smtClean="0"/>
              <a:t> </a:t>
            </a:r>
            <a:r>
              <a:rPr lang="en-US" b="1" u="sng" dirty="0" smtClean="0"/>
              <a:t>Account</a:t>
            </a:r>
            <a:endParaRPr lang="en-US" b="1"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836" y="1034472"/>
            <a:ext cx="10296819" cy="5280703"/>
          </a:xfrm>
          <a:prstGeom prst="rect">
            <a:avLst/>
          </a:prstGeom>
        </p:spPr>
      </p:pic>
    </p:spTree>
    <p:extLst>
      <p:ext uri="{BB962C8B-B14F-4D97-AF65-F5344CB8AC3E}">
        <p14:creationId xmlns:p14="http://schemas.microsoft.com/office/powerpoint/2010/main" val="124011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177" y="812800"/>
            <a:ext cx="10238918" cy="5218545"/>
          </a:xfrm>
          <a:prstGeom prst="rect">
            <a:avLst/>
          </a:prstGeom>
        </p:spPr>
      </p:pic>
    </p:spTree>
    <p:extLst>
      <p:ext uri="{BB962C8B-B14F-4D97-AF65-F5344CB8AC3E}">
        <p14:creationId xmlns:p14="http://schemas.microsoft.com/office/powerpoint/2010/main" val="352643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983" y="1006764"/>
            <a:ext cx="10339157" cy="4394282"/>
          </a:xfrm>
          <a:prstGeom prst="rect">
            <a:avLst/>
          </a:prstGeom>
        </p:spPr>
      </p:pic>
    </p:spTree>
    <p:extLst>
      <p:ext uri="{BB962C8B-B14F-4D97-AF65-F5344CB8AC3E}">
        <p14:creationId xmlns:p14="http://schemas.microsoft.com/office/powerpoint/2010/main" val="3835531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6072" y="64655"/>
            <a:ext cx="2429163" cy="369332"/>
          </a:xfrm>
          <a:prstGeom prst="rect">
            <a:avLst/>
          </a:prstGeom>
          <a:noFill/>
        </p:spPr>
        <p:txBody>
          <a:bodyPr wrap="square" rtlCol="0">
            <a:spAutoFit/>
          </a:bodyPr>
          <a:lstStyle/>
          <a:p>
            <a:r>
              <a:rPr lang="en-US" b="1" u="sng" dirty="0" smtClean="0"/>
              <a:t>2.Saving</a:t>
            </a:r>
            <a:r>
              <a:rPr lang="en-US" dirty="0" smtClean="0"/>
              <a:t> </a:t>
            </a:r>
            <a:r>
              <a:rPr lang="en-US" b="1" u="sng" dirty="0" smtClean="0"/>
              <a:t>Account</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415" y="1237671"/>
            <a:ext cx="10545093" cy="4909219"/>
          </a:xfrm>
          <a:prstGeom prst="rect">
            <a:avLst/>
          </a:prstGeom>
        </p:spPr>
      </p:pic>
    </p:spTree>
    <p:extLst>
      <p:ext uri="{BB962C8B-B14F-4D97-AF65-F5344CB8AC3E}">
        <p14:creationId xmlns:p14="http://schemas.microsoft.com/office/powerpoint/2010/main" val="16544131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213</TotalTime>
  <Words>388</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Arial Black</vt:lpstr>
      <vt:lpstr>Britannic Bold</vt:lpstr>
      <vt:lpstr>Century Gothic</vt:lpstr>
      <vt:lpstr>Wingdings 3</vt:lpstr>
      <vt:lpstr>Wisp</vt:lpstr>
      <vt:lpstr>PowerPoint Presentation</vt:lpstr>
      <vt:lpstr>INTRODUCTION:</vt:lpstr>
      <vt:lpstr>PowerPoint Presentation</vt:lpstr>
      <vt:lpstr>PowerPoint Presentation</vt:lpstr>
      <vt:lpstr>Module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21</cp:revision>
  <dcterms:created xsi:type="dcterms:W3CDTF">2022-07-30T14:25:54Z</dcterms:created>
  <dcterms:modified xsi:type="dcterms:W3CDTF">2022-07-31T06:16:54Z</dcterms:modified>
</cp:coreProperties>
</file>