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Decalotype Light" pitchFamily="2" charset="77"/>
      <p:regular r:id="rId15"/>
    </p:embeddedFont>
    <p:embeddedFont>
      <p:font typeface="Decalotype Light Bold" pitchFamily="2" charset="77"/>
      <p:regular r:id="rId16"/>
    </p:embeddedFont>
    <p:embeddedFont>
      <p:font typeface="Decalotype Medium" pitchFamily="2" charset="77"/>
      <p:regular r:id="rId17"/>
    </p:embeddedFont>
    <p:embeddedFont>
      <p:font typeface="Decalotype Medium Bold" pitchFamily="2" charset="77"/>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50" autoAdjust="0"/>
  </p:normalViewPr>
  <p:slideViewPr>
    <p:cSldViewPr>
      <p:cViewPr>
        <p:scale>
          <a:sx n="40" d="100"/>
          <a:sy n="40" d="100"/>
        </p:scale>
        <p:origin x="2600" y="1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8288000" cy="10287000"/>
          </a:xfrm>
          <a:prstGeom prst="rect">
            <a:avLst/>
          </a:prstGeom>
        </p:spPr>
      </p:pic>
      <p:grpSp>
        <p:nvGrpSpPr>
          <p:cNvPr id="3" name="Group 3"/>
          <p:cNvGrpSpPr/>
          <p:nvPr/>
        </p:nvGrpSpPr>
        <p:grpSpPr>
          <a:xfrm>
            <a:off x="1028700" y="1168506"/>
            <a:ext cx="16230600" cy="7949987"/>
            <a:chOff x="0" y="0"/>
            <a:chExt cx="21640800" cy="10599983"/>
          </a:xfrm>
        </p:grpSpPr>
        <p:sp>
          <p:nvSpPr>
            <p:cNvPr id="4" name="TextBox 4"/>
            <p:cNvSpPr txBox="1"/>
            <p:nvPr/>
          </p:nvSpPr>
          <p:spPr>
            <a:xfrm>
              <a:off x="0" y="-104775"/>
              <a:ext cx="21640800" cy="3590213"/>
            </a:xfrm>
            <a:prstGeom prst="rect">
              <a:avLst/>
            </a:prstGeom>
          </p:spPr>
          <p:txBody>
            <a:bodyPr lIns="0" tIns="0" rIns="0" bIns="0" rtlCol="0" anchor="t">
              <a:spAutoFit/>
            </a:bodyPr>
            <a:lstStyle/>
            <a:p>
              <a:pPr>
                <a:lnSpc>
                  <a:spcPts val="21612"/>
                </a:lnSpc>
              </a:pPr>
              <a:r>
                <a:rPr lang="en-US" sz="17152">
                  <a:solidFill>
                    <a:srgbClr val="FFD93B"/>
                  </a:solidFill>
                  <a:latin typeface="Decalotype Medium Bold"/>
                </a:rPr>
                <a:t>Mental Health</a:t>
              </a:r>
            </a:p>
          </p:txBody>
        </p:sp>
        <p:sp>
          <p:nvSpPr>
            <p:cNvPr id="5" name="TextBox 5"/>
            <p:cNvSpPr txBox="1"/>
            <p:nvPr/>
          </p:nvSpPr>
          <p:spPr>
            <a:xfrm>
              <a:off x="0" y="3767777"/>
              <a:ext cx="21640800" cy="6832206"/>
            </a:xfrm>
            <a:prstGeom prst="rect">
              <a:avLst/>
            </a:prstGeom>
          </p:spPr>
          <p:txBody>
            <a:bodyPr lIns="0" tIns="0" rIns="0" bIns="0" rtlCol="0" anchor="t">
              <a:spAutoFit/>
            </a:bodyPr>
            <a:lstStyle/>
            <a:p>
              <a:pPr>
                <a:lnSpc>
                  <a:spcPts val="6403"/>
                </a:lnSpc>
              </a:pPr>
              <a:r>
                <a:rPr lang="en-US" sz="4574">
                  <a:solidFill>
                    <a:srgbClr val="FFFFFF"/>
                  </a:solidFill>
                  <a:latin typeface="Decalotype Light Bold"/>
                </a:rPr>
                <a:t>Visualizing the Mental Health Standing of India</a:t>
              </a:r>
            </a:p>
            <a:p>
              <a:pPr>
                <a:lnSpc>
                  <a:spcPts val="6403"/>
                </a:lnSpc>
              </a:pPr>
              <a:endParaRPr lang="en-US" sz="4574">
                <a:solidFill>
                  <a:srgbClr val="FFFFFF"/>
                </a:solidFill>
                <a:latin typeface="Decalotype Light Bold"/>
              </a:endParaRPr>
            </a:p>
            <a:p>
              <a:pPr>
                <a:lnSpc>
                  <a:spcPts val="6683"/>
                </a:lnSpc>
              </a:pPr>
              <a:r>
                <a:rPr lang="en-US" sz="4774">
                  <a:solidFill>
                    <a:srgbClr val="FFD93B"/>
                  </a:solidFill>
                  <a:latin typeface="Decalotype Light"/>
                </a:rPr>
                <a:t>Project Advisor:</a:t>
              </a:r>
              <a:r>
                <a:rPr lang="en-US" sz="4774">
                  <a:solidFill>
                    <a:srgbClr val="FFFFFF"/>
                  </a:solidFill>
                  <a:latin typeface="Decalotype Light"/>
                </a:rPr>
                <a:t> Dr. Saumya Jetley</a:t>
              </a:r>
            </a:p>
            <a:p>
              <a:pPr>
                <a:lnSpc>
                  <a:spcPts val="6683"/>
                </a:lnSpc>
              </a:pPr>
              <a:r>
                <a:rPr lang="en-US" sz="4774">
                  <a:solidFill>
                    <a:srgbClr val="FFD93B"/>
                  </a:solidFill>
                  <a:latin typeface="Decalotype Light Bold"/>
                </a:rPr>
                <a:t>Team 4</a:t>
              </a:r>
            </a:p>
            <a:p>
              <a:pPr>
                <a:lnSpc>
                  <a:spcPts val="3603"/>
                </a:lnSpc>
              </a:pPr>
              <a:r>
                <a:rPr lang="en-US" sz="2574">
                  <a:solidFill>
                    <a:srgbClr val="FFFFFF"/>
                  </a:solidFill>
                  <a:latin typeface="Decalotype Light"/>
                </a:rPr>
                <a:t>Anshika Srivastava</a:t>
              </a:r>
            </a:p>
            <a:p>
              <a:pPr>
                <a:lnSpc>
                  <a:spcPts val="3603"/>
                </a:lnSpc>
              </a:pPr>
              <a:r>
                <a:rPr lang="en-US" sz="2574">
                  <a:solidFill>
                    <a:srgbClr val="FFFFFF"/>
                  </a:solidFill>
                  <a:latin typeface="Decalotype Light"/>
                </a:rPr>
                <a:t>Arjun Sethi</a:t>
              </a:r>
            </a:p>
            <a:p>
              <a:pPr>
                <a:lnSpc>
                  <a:spcPts val="3603"/>
                </a:lnSpc>
              </a:pPr>
              <a:r>
                <a:rPr lang="en-US" sz="2574">
                  <a:solidFill>
                    <a:srgbClr val="FFFFFF"/>
                  </a:solidFill>
                  <a:latin typeface="Decalotype Light"/>
                </a:rPr>
                <a:t>Atharva Sawant</a:t>
              </a:r>
            </a:p>
            <a:p>
              <a:pPr>
                <a:lnSpc>
                  <a:spcPts val="3603"/>
                </a:lnSpc>
                <a:spcBef>
                  <a:spcPct val="0"/>
                </a:spcBef>
              </a:pPr>
              <a:r>
                <a:rPr lang="en-US" sz="2574">
                  <a:solidFill>
                    <a:srgbClr val="FFFFFF"/>
                  </a:solidFill>
                  <a:latin typeface="Decalotype Light"/>
                </a:rPr>
                <a:t>Divita Jain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285" b="42592"/>
          <a:stretch>
            <a:fillRect/>
          </a:stretch>
        </p:blipFill>
        <p:spPr>
          <a:xfrm>
            <a:off x="0" y="9783958"/>
            <a:ext cx="18288000" cy="526854"/>
          </a:xfrm>
          <a:prstGeom prst="rect">
            <a:avLst/>
          </a:prstGeom>
        </p:spPr>
      </p:pic>
      <p:sp>
        <p:nvSpPr>
          <p:cNvPr id="3" name="TextBox 3"/>
          <p:cNvSpPr txBox="1"/>
          <p:nvPr/>
        </p:nvSpPr>
        <p:spPr>
          <a:xfrm>
            <a:off x="463011" y="447675"/>
            <a:ext cx="17305783" cy="1152525"/>
          </a:xfrm>
          <a:prstGeom prst="rect">
            <a:avLst/>
          </a:prstGeom>
        </p:spPr>
        <p:txBody>
          <a:bodyPr lIns="0" tIns="0" rIns="0" bIns="0" rtlCol="0" anchor="t">
            <a:spAutoFit/>
          </a:bodyPr>
          <a:lstStyle/>
          <a:p>
            <a:pPr marL="0" lvl="0" indent="0">
              <a:lnSpc>
                <a:spcPts val="9000"/>
              </a:lnSpc>
            </a:pPr>
            <a:r>
              <a:rPr lang="en-US" sz="7500">
                <a:solidFill>
                  <a:srgbClr val="FFD93B"/>
                </a:solidFill>
                <a:latin typeface="Decalotype Medium"/>
              </a:rPr>
              <a:t>Problem Statement &amp; Motivation</a:t>
            </a:r>
          </a:p>
        </p:txBody>
      </p:sp>
      <p:sp>
        <p:nvSpPr>
          <p:cNvPr id="4" name="TextBox 4"/>
          <p:cNvSpPr txBox="1"/>
          <p:nvPr/>
        </p:nvSpPr>
        <p:spPr>
          <a:xfrm>
            <a:off x="463011" y="2128868"/>
            <a:ext cx="15998069" cy="9173903"/>
          </a:xfrm>
          <a:prstGeom prst="rect">
            <a:avLst/>
          </a:prstGeom>
        </p:spPr>
        <p:txBody>
          <a:bodyPr lIns="0" tIns="0" rIns="0" bIns="0" rtlCol="0" anchor="t">
            <a:spAutoFit/>
          </a:bodyPr>
          <a:lstStyle/>
          <a:p>
            <a:pPr>
              <a:lnSpc>
                <a:spcPts val="5176"/>
              </a:lnSpc>
            </a:pPr>
            <a:r>
              <a:rPr lang="en-US" sz="3697">
                <a:solidFill>
                  <a:srgbClr val="FFFFFF"/>
                </a:solidFill>
                <a:latin typeface="Decalotype Light"/>
              </a:rPr>
              <a:t>Mental Health plays an integral role in every individual’s life as it is responsible for their cognitive capabilities and psychological well-being. Mental Health requires care and perseverance; yet, individuals neglect their mental well-being and solely care for their physical health. And, if not treated, they might attempt a life-threatening action or proceed into a state of depression. </a:t>
            </a:r>
          </a:p>
          <a:p>
            <a:pPr>
              <a:lnSpc>
                <a:spcPts val="5176"/>
              </a:lnSpc>
            </a:pPr>
            <a:endParaRPr lang="en-US" sz="3697">
              <a:solidFill>
                <a:srgbClr val="FFFFFF"/>
              </a:solidFill>
              <a:latin typeface="Decalotype Light"/>
            </a:endParaRPr>
          </a:p>
          <a:p>
            <a:pPr>
              <a:lnSpc>
                <a:spcPts val="5176"/>
              </a:lnSpc>
            </a:pPr>
            <a:r>
              <a:rPr lang="en-US" sz="3697">
                <a:solidFill>
                  <a:srgbClr val="FFFFFF"/>
                </a:solidFill>
                <a:latin typeface="Decalotype Light"/>
              </a:rPr>
              <a:t>According to a 2017 study led by the Indian Council of Medical Research (ICMR),</a:t>
            </a:r>
          </a:p>
          <a:p>
            <a:pPr marL="798339" lvl="1" indent="-399169">
              <a:lnSpc>
                <a:spcPts val="5176"/>
              </a:lnSpc>
              <a:buFont typeface="Arial"/>
              <a:buChar char="•"/>
            </a:pPr>
            <a:r>
              <a:rPr lang="en-US" sz="3697">
                <a:solidFill>
                  <a:srgbClr val="FFFFFF"/>
                </a:solidFill>
                <a:latin typeface="Decalotype Light"/>
              </a:rPr>
              <a:t>1 in 7 individuals in India has experienced mental disorders in their lifetime. </a:t>
            </a:r>
          </a:p>
          <a:p>
            <a:pPr marL="798339" lvl="1" indent="-399169">
              <a:lnSpc>
                <a:spcPts val="5176"/>
              </a:lnSpc>
              <a:buFont typeface="Arial"/>
              <a:buChar char="•"/>
            </a:pPr>
            <a:r>
              <a:rPr lang="en-US" sz="3697">
                <a:solidFill>
                  <a:srgbClr val="FFFFFF"/>
                </a:solidFill>
                <a:latin typeface="Decalotype Light"/>
              </a:rPr>
              <a:t>Depression &amp; Anxiety Disorders are the most common mental disorders impacting 45.7 million &amp; 44.9 million people, respectively. </a:t>
            </a:r>
          </a:p>
          <a:p>
            <a:pPr marL="798339" lvl="1" indent="-399169">
              <a:lnSpc>
                <a:spcPts val="5176"/>
              </a:lnSpc>
              <a:buFont typeface="Arial"/>
              <a:buChar char="•"/>
            </a:pPr>
            <a:r>
              <a:rPr lang="en-US" sz="3697">
                <a:solidFill>
                  <a:srgbClr val="FFFFFF"/>
                </a:solidFill>
                <a:latin typeface="Decalotype Light"/>
              </a:rPr>
              <a:t>There is only 1 trained psychiatrist for every 100,000 people with a mental illness.</a:t>
            </a:r>
          </a:p>
          <a:p>
            <a:pPr>
              <a:lnSpc>
                <a:spcPts val="5176"/>
              </a:lnSpc>
            </a:pPr>
            <a:endParaRPr lang="en-US" sz="3697">
              <a:solidFill>
                <a:srgbClr val="FFFFFF"/>
              </a:solidFill>
              <a:latin typeface="Decalotype Light"/>
            </a:endParaRPr>
          </a:p>
          <a:p>
            <a:pPr>
              <a:lnSpc>
                <a:spcPts val="5176"/>
              </a:lnSpc>
            </a:pPr>
            <a:endParaRPr lang="en-US" sz="3697">
              <a:solidFill>
                <a:srgbClr val="FFFFFF"/>
              </a:solidFill>
              <a:latin typeface="Decalotype Light"/>
            </a:endParaRPr>
          </a:p>
          <a:p>
            <a:pPr>
              <a:lnSpc>
                <a:spcPts val="5176"/>
              </a:lnSpc>
            </a:pPr>
            <a:endParaRPr lang="en-US" sz="3697">
              <a:solidFill>
                <a:srgbClr val="FFFFFF"/>
              </a:solidFill>
              <a:latin typeface="Decalotyp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 y="0"/>
            <a:ext cx="3533707" cy="703097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199263" y="1737456"/>
            <a:ext cx="4088737" cy="854954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420292" y="6813287"/>
            <a:ext cx="5557942" cy="3549914"/>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27176" y="-1"/>
            <a:ext cx="8297824" cy="3246397"/>
          </a:xfrm>
          <a:prstGeom prst="rect">
            <a:avLst/>
          </a:prstGeom>
        </p:spPr>
      </p:pic>
      <p:sp>
        <p:nvSpPr>
          <p:cNvPr id="6" name="TextBox 6"/>
          <p:cNvSpPr txBox="1"/>
          <p:nvPr/>
        </p:nvSpPr>
        <p:spPr>
          <a:xfrm>
            <a:off x="-2292062" y="261326"/>
            <a:ext cx="9193894" cy="1076325"/>
          </a:xfrm>
          <a:prstGeom prst="rect">
            <a:avLst/>
          </a:prstGeom>
        </p:spPr>
        <p:txBody>
          <a:bodyPr lIns="0" tIns="0" rIns="0" bIns="0" rtlCol="0" anchor="t">
            <a:spAutoFit/>
          </a:bodyPr>
          <a:lstStyle/>
          <a:p>
            <a:pPr marL="0" lvl="0" indent="0" algn="ctr">
              <a:lnSpc>
                <a:spcPts val="8250"/>
              </a:lnSpc>
            </a:pPr>
            <a:r>
              <a:rPr lang="en-US" sz="7500">
                <a:solidFill>
                  <a:srgbClr val="FFD93B"/>
                </a:solidFill>
                <a:latin typeface="Decalotype Medium"/>
              </a:rPr>
              <a:t>Objective</a:t>
            </a:r>
          </a:p>
        </p:txBody>
      </p:sp>
      <p:sp>
        <p:nvSpPr>
          <p:cNvPr id="7" name="TextBox 7"/>
          <p:cNvSpPr txBox="1"/>
          <p:nvPr/>
        </p:nvSpPr>
        <p:spPr>
          <a:xfrm>
            <a:off x="1028700" y="1661256"/>
            <a:ext cx="16230600" cy="7727950"/>
          </a:xfrm>
          <a:prstGeom prst="rect">
            <a:avLst/>
          </a:prstGeom>
        </p:spPr>
        <p:txBody>
          <a:bodyPr lIns="0" tIns="0" rIns="0" bIns="0" rtlCol="0" anchor="t">
            <a:spAutoFit/>
          </a:bodyPr>
          <a:lstStyle/>
          <a:p>
            <a:pPr>
              <a:lnSpc>
                <a:spcPts val="5599"/>
              </a:lnSpc>
            </a:pPr>
            <a:r>
              <a:rPr lang="en-US" sz="3999" dirty="0">
                <a:solidFill>
                  <a:srgbClr val="FFFFFF"/>
                </a:solidFill>
                <a:latin typeface="Decalotype Light Bold"/>
              </a:rPr>
              <a:t>Goal 1:</a:t>
            </a:r>
            <a:r>
              <a:rPr lang="en-US" sz="3999" dirty="0">
                <a:solidFill>
                  <a:srgbClr val="FFFFFF"/>
                </a:solidFill>
                <a:latin typeface="Decalotype Light"/>
              </a:rPr>
              <a:t> </a:t>
            </a:r>
          </a:p>
          <a:p>
            <a:pPr>
              <a:lnSpc>
                <a:spcPts val="5599"/>
              </a:lnSpc>
            </a:pPr>
            <a:r>
              <a:rPr lang="en-US" sz="3999" dirty="0">
                <a:solidFill>
                  <a:srgbClr val="FFFFFF"/>
                </a:solidFill>
                <a:latin typeface="Decalotype Light"/>
              </a:rPr>
              <a:t>             To visualize the prevalence of mental health disorders at the state level, with    reflectance on the most affected demographic group.</a:t>
            </a:r>
          </a:p>
          <a:p>
            <a:pPr>
              <a:lnSpc>
                <a:spcPts val="5599"/>
              </a:lnSpc>
            </a:pPr>
            <a:endParaRPr lang="en-US" sz="3999" dirty="0">
              <a:solidFill>
                <a:srgbClr val="FFFFFF"/>
              </a:solidFill>
              <a:latin typeface="Decalotype Light"/>
            </a:endParaRPr>
          </a:p>
          <a:p>
            <a:pPr>
              <a:lnSpc>
                <a:spcPts val="5599"/>
              </a:lnSpc>
            </a:pPr>
            <a:r>
              <a:rPr lang="en-US" sz="3999" dirty="0">
                <a:solidFill>
                  <a:srgbClr val="FFFFFF"/>
                </a:solidFill>
                <a:latin typeface="Decalotype Light Bold"/>
              </a:rPr>
              <a:t>Goal 2:</a:t>
            </a:r>
            <a:r>
              <a:rPr lang="en-US" sz="3999" dirty="0">
                <a:solidFill>
                  <a:srgbClr val="FFFFFF"/>
                </a:solidFill>
                <a:latin typeface="Decalotype Light"/>
              </a:rPr>
              <a:t> </a:t>
            </a:r>
          </a:p>
          <a:p>
            <a:pPr>
              <a:lnSpc>
                <a:spcPts val="5599"/>
              </a:lnSpc>
            </a:pPr>
            <a:r>
              <a:rPr lang="en-US" sz="3999" dirty="0">
                <a:solidFill>
                  <a:srgbClr val="FFFFFF"/>
                </a:solidFill>
                <a:latin typeface="Decalotype Light"/>
              </a:rPr>
              <a:t>              To recognize the most prevalent mental disorder among diverse age groups and gender and find relative prevalence of each mental disorder. </a:t>
            </a:r>
          </a:p>
          <a:p>
            <a:pPr>
              <a:lnSpc>
                <a:spcPts val="5599"/>
              </a:lnSpc>
            </a:pPr>
            <a:endParaRPr lang="en-US" sz="3999" dirty="0">
              <a:solidFill>
                <a:srgbClr val="FFFFFF"/>
              </a:solidFill>
              <a:latin typeface="Decalotype Light"/>
            </a:endParaRPr>
          </a:p>
          <a:p>
            <a:pPr>
              <a:lnSpc>
                <a:spcPts val="5599"/>
              </a:lnSpc>
            </a:pPr>
            <a:r>
              <a:rPr lang="en-US" sz="3999" dirty="0">
                <a:solidFill>
                  <a:srgbClr val="FFFFFF"/>
                </a:solidFill>
                <a:latin typeface="Decalotype Light Bold"/>
              </a:rPr>
              <a:t>Goal 3: </a:t>
            </a:r>
          </a:p>
          <a:p>
            <a:pPr>
              <a:lnSpc>
                <a:spcPts val="5599"/>
              </a:lnSpc>
            </a:pPr>
            <a:r>
              <a:rPr lang="en-US" sz="3999" dirty="0">
                <a:solidFill>
                  <a:srgbClr val="FFFFFF"/>
                </a:solidFill>
                <a:latin typeface="Decalotype Light Bold"/>
              </a:rPr>
              <a:t>              </a:t>
            </a:r>
            <a:r>
              <a:rPr lang="en-US" sz="3999" dirty="0">
                <a:solidFill>
                  <a:srgbClr val="FFFFFF"/>
                </a:solidFill>
                <a:latin typeface="Decalotype Light"/>
              </a:rPr>
              <a:t>To observe the most noticeable mental disorder prevailing in each state to discontinue the future deterioration of the situation.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568221" y="0"/>
            <a:ext cx="5719780" cy="10287000"/>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3701076" y="1"/>
            <a:ext cx="4586923" cy="10287000"/>
          </a:xfrm>
          <a:prstGeom prst="rect">
            <a:avLst/>
          </a:prstGeom>
        </p:spPr>
      </p:pic>
      <p:sp>
        <p:nvSpPr>
          <p:cNvPr id="4" name="TextBox 4"/>
          <p:cNvSpPr txBox="1"/>
          <p:nvPr/>
        </p:nvSpPr>
        <p:spPr>
          <a:xfrm>
            <a:off x="480214" y="2159887"/>
            <a:ext cx="17288579" cy="6794502"/>
          </a:xfrm>
          <a:prstGeom prst="rect">
            <a:avLst/>
          </a:prstGeom>
        </p:spPr>
        <p:txBody>
          <a:bodyPr lIns="0" tIns="0" rIns="0" bIns="0" rtlCol="0" anchor="t">
            <a:spAutoFit/>
          </a:bodyPr>
          <a:lstStyle/>
          <a:p>
            <a:pPr marL="863595" lvl="1" indent="-431797">
              <a:lnSpc>
                <a:spcPts val="6799"/>
              </a:lnSpc>
              <a:buFont typeface="Arial"/>
              <a:buChar char="•"/>
            </a:pPr>
            <a:r>
              <a:rPr lang="en-US" sz="3999">
                <a:solidFill>
                  <a:srgbClr val="FFFFFF"/>
                </a:solidFill>
                <a:latin typeface="Decalotype Light"/>
              </a:rPr>
              <a:t> Shortlisted 7 of the most significant Mental Disorders which are present in India</a:t>
            </a:r>
          </a:p>
          <a:p>
            <a:pPr marL="863595" lvl="1" indent="-431797">
              <a:lnSpc>
                <a:spcPts val="6799"/>
              </a:lnSpc>
              <a:buFont typeface="Arial"/>
              <a:buChar char="•"/>
            </a:pPr>
            <a:r>
              <a:rPr lang="en-US" sz="3999">
                <a:solidFill>
                  <a:srgbClr val="FFFFFF"/>
                </a:solidFill>
                <a:latin typeface="Decalotype Light"/>
              </a:rPr>
              <a:t> Dataset Sources:</a:t>
            </a:r>
          </a:p>
          <a:p>
            <a:pPr marL="1727189" lvl="2" indent="-575730">
              <a:lnSpc>
                <a:spcPts val="6799"/>
              </a:lnSpc>
              <a:buFont typeface="Arial"/>
              <a:buChar char="•"/>
            </a:pPr>
            <a:r>
              <a:rPr lang="en-US" sz="3999">
                <a:solidFill>
                  <a:srgbClr val="FFFFFF"/>
                </a:solidFill>
                <a:latin typeface="Decalotype Light Bold"/>
              </a:rPr>
              <a:t>Global Burdern of Disease Study (GBDs):</a:t>
            </a:r>
            <a:r>
              <a:rPr lang="en-US" sz="3999">
                <a:solidFill>
                  <a:srgbClr val="FFFFFF"/>
                </a:solidFill>
                <a:latin typeface="Decalotype Light"/>
              </a:rPr>
              <a:t>  Number of cases per 100,000 affected by the shortlisted mental disorders </a:t>
            </a:r>
          </a:p>
          <a:p>
            <a:pPr marL="1727189" lvl="2" indent="-575730">
              <a:lnSpc>
                <a:spcPts val="6799"/>
              </a:lnSpc>
              <a:buFont typeface="Arial"/>
              <a:buChar char="•"/>
            </a:pPr>
            <a:r>
              <a:rPr lang="en-US" sz="3999">
                <a:solidFill>
                  <a:srgbClr val="FFFFFF"/>
                </a:solidFill>
                <a:latin typeface="Decalotype Light Bold"/>
              </a:rPr>
              <a:t>StatisticsTimes: </a:t>
            </a:r>
            <a:r>
              <a:rPr lang="en-US" sz="3999">
                <a:solidFill>
                  <a:srgbClr val="FFFFFF"/>
                </a:solidFill>
                <a:latin typeface="Decalotype Light"/>
              </a:rPr>
              <a:t>Population for each state of India.</a:t>
            </a:r>
          </a:p>
          <a:p>
            <a:pPr marL="863595" lvl="1" indent="-431797">
              <a:lnSpc>
                <a:spcPts val="6799"/>
              </a:lnSpc>
              <a:buFont typeface="Arial"/>
              <a:buChar char="•"/>
            </a:pPr>
            <a:r>
              <a:rPr lang="en-US" sz="3999">
                <a:solidFill>
                  <a:srgbClr val="FFFFFF"/>
                </a:solidFill>
                <a:latin typeface="Decalotype Light"/>
              </a:rPr>
              <a:t> Combined the data from all the sources and converted them into .csv for further computation over Jupyter Lab.</a:t>
            </a:r>
          </a:p>
          <a:p>
            <a:pPr>
              <a:lnSpc>
                <a:spcPts val="6799"/>
              </a:lnSpc>
            </a:pPr>
            <a:endParaRPr lang="en-US" sz="3999">
              <a:solidFill>
                <a:srgbClr val="FFFFFF"/>
              </a:solidFill>
              <a:latin typeface="Decalotype Light"/>
            </a:endParaRPr>
          </a:p>
        </p:txBody>
      </p:sp>
      <p:sp>
        <p:nvSpPr>
          <p:cNvPr id="5" name="TextBox 5"/>
          <p:cNvSpPr txBox="1"/>
          <p:nvPr/>
        </p:nvSpPr>
        <p:spPr>
          <a:xfrm>
            <a:off x="499710" y="447675"/>
            <a:ext cx="17269083" cy="1152525"/>
          </a:xfrm>
          <a:prstGeom prst="rect">
            <a:avLst/>
          </a:prstGeom>
        </p:spPr>
        <p:txBody>
          <a:bodyPr lIns="0" tIns="0" rIns="0" bIns="0" rtlCol="0" anchor="t">
            <a:spAutoFit/>
          </a:bodyPr>
          <a:lstStyle/>
          <a:p>
            <a:pPr marL="0" lvl="0" indent="0" algn="just">
              <a:lnSpc>
                <a:spcPts val="9000"/>
              </a:lnSpc>
            </a:pPr>
            <a:r>
              <a:rPr lang="en-US" sz="7500">
                <a:solidFill>
                  <a:srgbClr val="FFD93B"/>
                </a:solidFill>
                <a:latin typeface="Decalotype Medium"/>
              </a:rPr>
              <a:t>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285" b="42592"/>
          <a:stretch>
            <a:fillRect/>
          </a:stretch>
        </p:blipFill>
        <p:spPr>
          <a:xfrm>
            <a:off x="0" y="9783958"/>
            <a:ext cx="18288000" cy="526854"/>
          </a:xfrm>
          <a:prstGeom prst="rect">
            <a:avLst/>
          </a:prstGeom>
        </p:spPr>
      </p:pic>
      <p:sp>
        <p:nvSpPr>
          <p:cNvPr id="3" name="TextBox 3"/>
          <p:cNvSpPr txBox="1"/>
          <p:nvPr/>
        </p:nvSpPr>
        <p:spPr>
          <a:xfrm>
            <a:off x="1028700" y="229156"/>
            <a:ext cx="16258210" cy="1152525"/>
          </a:xfrm>
          <a:prstGeom prst="rect">
            <a:avLst/>
          </a:prstGeom>
        </p:spPr>
        <p:txBody>
          <a:bodyPr lIns="0" tIns="0" rIns="0" bIns="0" rtlCol="0" anchor="t">
            <a:spAutoFit/>
          </a:bodyPr>
          <a:lstStyle/>
          <a:p>
            <a:pPr marL="0" lvl="0" indent="0" algn="ctr">
              <a:lnSpc>
                <a:spcPts val="9000"/>
              </a:lnSpc>
            </a:pPr>
            <a:r>
              <a:rPr lang="en-US" sz="7500">
                <a:solidFill>
                  <a:srgbClr val="FFD93B"/>
                </a:solidFill>
                <a:latin typeface="Decalotype Medium"/>
              </a:rPr>
              <a:t> Results &amp; Insights</a:t>
            </a:r>
          </a:p>
        </p:txBody>
      </p:sp>
      <p:sp>
        <p:nvSpPr>
          <p:cNvPr id="4" name="TextBox 4"/>
          <p:cNvSpPr txBox="1"/>
          <p:nvPr/>
        </p:nvSpPr>
        <p:spPr>
          <a:xfrm>
            <a:off x="1028700" y="1617760"/>
            <a:ext cx="15734843" cy="8429625"/>
          </a:xfrm>
          <a:prstGeom prst="rect">
            <a:avLst/>
          </a:prstGeom>
        </p:spPr>
        <p:txBody>
          <a:bodyPr lIns="0" tIns="0" rIns="0" bIns="0" rtlCol="0" anchor="t">
            <a:spAutoFit/>
          </a:bodyPr>
          <a:lstStyle/>
          <a:p>
            <a:pPr>
              <a:lnSpc>
                <a:spcPts val="4439"/>
              </a:lnSpc>
              <a:spcBef>
                <a:spcPct val="0"/>
              </a:spcBef>
            </a:pPr>
            <a:r>
              <a:rPr lang="en-US" sz="3699">
                <a:solidFill>
                  <a:srgbClr val="FFFFFF"/>
                </a:solidFill>
                <a:latin typeface="Decalotype Light"/>
              </a:rPr>
              <a:t>To analyse the data, </a:t>
            </a:r>
          </a:p>
          <a:p>
            <a:pPr>
              <a:lnSpc>
                <a:spcPts val="4439"/>
              </a:lnSpc>
              <a:spcBef>
                <a:spcPct val="0"/>
              </a:spcBef>
            </a:pPr>
            <a:endParaRPr lang="en-US" sz="3699">
              <a:solidFill>
                <a:srgbClr val="FFFFFF"/>
              </a:solidFill>
              <a:latin typeface="Decalotype Light"/>
            </a:endParaRPr>
          </a:p>
          <a:p>
            <a:pPr marL="798829" lvl="1" indent="-399415">
              <a:lnSpc>
                <a:spcPts val="4439"/>
              </a:lnSpc>
              <a:buFont typeface="Arial"/>
              <a:buChar char="•"/>
            </a:pPr>
            <a:r>
              <a:rPr lang="en-US" sz="3699">
                <a:solidFill>
                  <a:srgbClr val="FFFFFF"/>
                </a:solidFill>
                <a:latin typeface="Decalotype Light"/>
              </a:rPr>
              <a:t>We plotted the number of cases in a particular age group per 100,000 people on a heatmap and categorised them according to their age, gender and disorder.</a:t>
            </a:r>
          </a:p>
          <a:p>
            <a:pPr>
              <a:lnSpc>
                <a:spcPts val="4439"/>
              </a:lnSpc>
            </a:pPr>
            <a:endParaRPr lang="en-US" sz="3699">
              <a:solidFill>
                <a:srgbClr val="FFFFFF"/>
              </a:solidFill>
              <a:latin typeface="Decalotype Light"/>
            </a:endParaRPr>
          </a:p>
          <a:p>
            <a:pPr marL="798829" lvl="1" indent="-399415">
              <a:lnSpc>
                <a:spcPts val="4439"/>
              </a:lnSpc>
              <a:buFont typeface="Arial"/>
              <a:buChar char="•"/>
            </a:pPr>
            <a:r>
              <a:rPr lang="en-US" sz="3699">
                <a:solidFill>
                  <a:srgbClr val="FFFFFF"/>
                </a:solidFill>
                <a:latin typeface="Decalotype Light"/>
              </a:rPr>
              <a:t>Further, we also plotted the population of each state, categorised by age group and gender in order to find the total number of people suffering from that disorder.</a:t>
            </a:r>
          </a:p>
          <a:p>
            <a:pPr>
              <a:lnSpc>
                <a:spcPts val="4439"/>
              </a:lnSpc>
            </a:pPr>
            <a:endParaRPr lang="en-US" sz="3699">
              <a:solidFill>
                <a:srgbClr val="FFFFFF"/>
              </a:solidFill>
              <a:latin typeface="Decalotype Light"/>
            </a:endParaRPr>
          </a:p>
          <a:p>
            <a:pPr marL="798829" lvl="1" indent="-399415">
              <a:lnSpc>
                <a:spcPts val="4439"/>
              </a:lnSpc>
              <a:buFont typeface="Arial"/>
              <a:buChar char="•"/>
            </a:pPr>
            <a:r>
              <a:rPr lang="en-US" sz="3699">
                <a:solidFill>
                  <a:srgbClr val="FFFFFF"/>
                </a:solidFill>
                <a:latin typeface="Decalotype Light"/>
              </a:rPr>
              <a:t>Dividing the number of affected people in a particular state by the total population of this state gives a normalised value for all disorders in that state. </a:t>
            </a:r>
          </a:p>
          <a:p>
            <a:pPr>
              <a:lnSpc>
                <a:spcPts val="4439"/>
              </a:lnSpc>
            </a:pPr>
            <a:endParaRPr lang="en-US" sz="3699">
              <a:solidFill>
                <a:srgbClr val="FFFFFF"/>
              </a:solidFill>
              <a:latin typeface="Decalotype Light"/>
            </a:endParaRPr>
          </a:p>
          <a:p>
            <a:pPr marL="798829" lvl="1" indent="-399415">
              <a:lnSpc>
                <a:spcPts val="4439"/>
              </a:lnSpc>
              <a:buFont typeface="Arial"/>
              <a:buChar char="•"/>
            </a:pPr>
            <a:r>
              <a:rPr lang="en-US" sz="3699">
                <a:solidFill>
                  <a:srgbClr val="FFFFFF"/>
                </a:solidFill>
                <a:latin typeface="Decalotype Light"/>
              </a:rPr>
              <a:t>By plotting the number of cases and normalised values ​​for each condition in the form of histogram, we were able to derive the intensity of each disorder and their relative prevalence in each state. We did the comparative analysis of the two histograms.</a:t>
            </a:r>
          </a:p>
          <a:p>
            <a:pPr>
              <a:lnSpc>
                <a:spcPts val="4439"/>
              </a:lnSpc>
              <a:spcBef>
                <a:spcPct val="0"/>
              </a:spcBef>
            </a:pPr>
            <a:r>
              <a:rPr lang="en-US" sz="3699">
                <a:solidFill>
                  <a:srgbClr val="FFFFFF"/>
                </a:solidFill>
                <a:latin typeface="Decalotype Ligh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0" y="6305550"/>
            <a:ext cx="18242881" cy="3933825"/>
          </a:xfrm>
          <a:prstGeom prst="rect">
            <a:avLst/>
          </a:prstGeom>
        </p:spPr>
        <p:txBody>
          <a:bodyPr lIns="0" tIns="0" rIns="0" bIns="0" rtlCol="0" anchor="t">
            <a:spAutoFit/>
          </a:bodyPr>
          <a:lstStyle/>
          <a:p>
            <a:pPr marL="798829" lvl="1" indent="-399415">
              <a:lnSpc>
                <a:spcPts val="4439"/>
              </a:lnSpc>
              <a:buFont typeface="Arial"/>
              <a:buChar char="•"/>
            </a:pPr>
            <a:r>
              <a:rPr lang="en-US" sz="3699">
                <a:solidFill>
                  <a:srgbClr val="FFFFFF"/>
                </a:solidFill>
                <a:latin typeface="Decalotype Light"/>
              </a:rPr>
              <a:t>The graphs in Fig. 1 &amp; Fig. 2 below reveal the number of cases of Depressive Disorder in each state and their normalised scores repectively.</a:t>
            </a:r>
          </a:p>
          <a:p>
            <a:pPr marL="798829" lvl="1" indent="-399415">
              <a:lnSpc>
                <a:spcPts val="4439"/>
              </a:lnSpc>
              <a:buFont typeface="Arial"/>
              <a:buChar char="•"/>
            </a:pPr>
            <a:r>
              <a:rPr lang="en-US" sz="3699">
                <a:solidFill>
                  <a:srgbClr val="FFFFFF"/>
                </a:solidFill>
                <a:latin typeface="Decalotype Light"/>
              </a:rPr>
              <a:t>From Fig. 1, we can infer that Tamil Nadu and Haryana have more cases of Depression, but Meghalaya has high normalised value in the same, this is because the normalised values ​​are population-dependent. </a:t>
            </a:r>
          </a:p>
          <a:p>
            <a:pPr marL="798829" lvl="1" indent="-399415">
              <a:lnSpc>
                <a:spcPts val="4439"/>
              </a:lnSpc>
              <a:buFont typeface="Arial"/>
              <a:buChar char="•"/>
            </a:pPr>
            <a:r>
              <a:rPr lang="en-US" sz="3699">
                <a:solidFill>
                  <a:srgbClr val="FFFFFF"/>
                </a:solidFill>
                <a:latin typeface="Decalotype Light"/>
              </a:rPr>
              <a:t>For the same number of people selected from the total population of Tamil Nadu and Meghalaya, there will be more people suffering from depression in Meghalaya than in Tamil Nadu.</a:t>
            </a:r>
          </a:p>
        </p:txBody>
      </p:sp>
      <p:pic>
        <p:nvPicPr>
          <p:cNvPr id="3" name="Picture 3"/>
          <p:cNvPicPr>
            <a:picLocks noChangeAspect="1"/>
          </p:cNvPicPr>
          <p:nvPr/>
        </p:nvPicPr>
        <p:blipFill>
          <a:blip r:embed="rId2"/>
          <a:srcRect t="4397"/>
          <a:stretch>
            <a:fillRect/>
          </a:stretch>
        </p:blipFill>
        <p:spPr>
          <a:xfrm>
            <a:off x="95250" y="65975"/>
            <a:ext cx="8956006" cy="5708122"/>
          </a:xfrm>
          <a:prstGeom prst="rect">
            <a:avLst/>
          </a:prstGeom>
        </p:spPr>
      </p:pic>
      <p:pic>
        <p:nvPicPr>
          <p:cNvPr id="4" name="Picture 4"/>
          <p:cNvPicPr>
            <a:picLocks noChangeAspect="1"/>
          </p:cNvPicPr>
          <p:nvPr/>
        </p:nvPicPr>
        <p:blipFill>
          <a:blip r:embed="rId3"/>
          <a:srcRect t="4237"/>
          <a:stretch>
            <a:fillRect/>
          </a:stretch>
        </p:blipFill>
        <p:spPr>
          <a:xfrm>
            <a:off x="9201150" y="65975"/>
            <a:ext cx="8956006" cy="5717647"/>
          </a:xfrm>
          <a:prstGeom prst="rect">
            <a:avLst/>
          </a:prstGeom>
        </p:spPr>
      </p:pic>
      <p:sp>
        <p:nvSpPr>
          <p:cNvPr id="5" name="TextBox 5"/>
          <p:cNvSpPr txBox="1"/>
          <p:nvPr/>
        </p:nvSpPr>
        <p:spPr>
          <a:xfrm>
            <a:off x="4309827" y="5880814"/>
            <a:ext cx="488752" cy="314325"/>
          </a:xfrm>
          <a:prstGeom prst="rect">
            <a:avLst/>
          </a:prstGeom>
        </p:spPr>
        <p:txBody>
          <a:bodyPr lIns="0" tIns="0" rIns="0" bIns="0" rtlCol="0" anchor="t">
            <a:spAutoFit/>
          </a:bodyPr>
          <a:lstStyle/>
          <a:p>
            <a:pPr algn="ctr">
              <a:lnSpc>
                <a:spcPts val="2400"/>
              </a:lnSpc>
              <a:spcBef>
                <a:spcPct val="0"/>
              </a:spcBef>
            </a:pPr>
            <a:r>
              <a:rPr lang="en-US" sz="2000">
                <a:solidFill>
                  <a:srgbClr val="FFFFFF"/>
                </a:solidFill>
                <a:latin typeface="Decalotype Medium"/>
              </a:rPr>
              <a:t>Fig. 1</a:t>
            </a:r>
          </a:p>
        </p:txBody>
      </p:sp>
      <p:sp>
        <p:nvSpPr>
          <p:cNvPr id="6" name="TextBox 6"/>
          <p:cNvSpPr txBox="1"/>
          <p:nvPr/>
        </p:nvSpPr>
        <p:spPr>
          <a:xfrm>
            <a:off x="13440671" y="5880814"/>
            <a:ext cx="515064" cy="314325"/>
          </a:xfrm>
          <a:prstGeom prst="rect">
            <a:avLst/>
          </a:prstGeom>
        </p:spPr>
        <p:txBody>
          <a:bodyPr lIns="0" tIns="0" rIns="0" bIns="0" rtlCol="0" anchor="t">
            <a:spAutoFit/>
          </a:bodyPr>
          <a:lstStyle/>
          <a:p>
            <a:pPr algn="ctr">
              <a:lnSpc>
                <a:spcPts val="2400"/>
              </a:lnSpc>
              <a:spcBef>
                <a:spcPct val="0"/>
              </a:spcBef>
            </a:pPr>
            <a:r>
              <a:rPr lang="en-US" sz="2000">
                <a:solidFill>
                  <a:srgbClr val="FFFFFF"/>
                </a:solidFill>
                <a:latin typeface="Decalotype Medium"/>
              </a:rPr>
              <a:t>Fig.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1954" r="17316"/>
          <a:stretch>
            <a:fillRect/>
          </a:stretch>
        </p:blipFill>
        <p:spPr>
          <a:xfrm rot="620254">
            <a:off x="15486951" y="302814"/>
            <a:ext cx="1889276" cy="9712997"/>
          </a:xfrm>
          <a:prstGeom prst="rect">
            <a:avLst/>
          </a:prstGeom>
        </p:spPr>
      </p:pic>
      <p:pic>
        <p:nvPicPr>
          <p:cNvPr id="3" name="Picture 3"/>
          <p:cNvPicPr>
            <a:picLocks noChangeAspect="1"/>
          </p:cNvPicPr>
          <p:nvPr/>
        </p:nvPicPr>
        <p:blipFill>
          <a:blip r:embed="rId4"/>
          <a:srcRect l="7" t="3411" r="7"/>
          <a:stretch>
            <a:fillRect/>
          </a:stretch>
        </p:blipFill>
        <p:spPr>
          <a:xfrm>
            <a:off x="330263" y="845199"/>
            <a:ext cx="8708962" cy="8413101"/>
          </a:xfrm>
          <a:prstGeom prst="rect">
            <a:avLst/>
          </a:prstGeom>
        </p:spPr>
      </p:pic>
      <p:sp>
        <p:nvSpPr>
          <p:cNvPr id="4" name="TextBox 4"/>
          <p:cNvSpPr txBox="1"/>
          <p:nvPr/>
        </p:nvSpPr>
        <p:spPr>
          <a:xfrm>
            <a:off x="9039225" y="366712"/>
            <a:ext cx="9108842" cy="9553575"/>
          </a:xfrm>
          <a:prstGeom prst="rect">
            <a:avLst/>
          </a:prstGeom>
        </p:spPr>
        <p:txBody>
          <a:bodyPr lIns="0" tIns="0" rIns="0" bIns="0" rtlCol="0" anchor="t">
            <a:spAutoFit/>
          </a:bodyPr>
          <a:lstStyle/>
          <a:p>
            <a:pPr marL="798829" lvl="1" indent="-399415">
              <a:lnSpc>
                <a:spcPts val="4439"/>
              </a:lnSpc>
              <a:buFont typeface="Arial"/>
              <a:buChar char="•"/>
            </a:pPr>
            <a:r>
              <a:rPr lang="en-US" sz="3699">
                <a:solidFill>
                  <a:srgbClr val="FFFFFF"/>
                </a:solidFill>
                <a:latin typeface="Decalotype Light"/>
              </a:rPr>
              <a:t>Further, we plotted graphs on the basis of age (Age-Wise Comparison) to compare the prevalence of each disorder within all age groups gender-wise. </a:t>
            </a:r>
          </a:p>
          <a:p>
            <a:pPr>
              <a:lnSpc>
                <a:spcPts val="4439"/>
              </a:lnSpc>
            </a:pPr>
            <a:endParaRPr lang="en-US" sz="3699">
              <a:solidFill>
                <a:srgbClr val="FFFFFF"/>
              </a:solidFill>
              <a:latin typeface="Decalotype Light"/>
            </a:endParaRPr>
          </a:p>
          <a:p>
            <a:pPr marL="798829" lvl="1" indent="-399415">
              <a:lnSpc>
                <a:spcPts val="4439"/>
              </a:lnSpc>
              <a:buFont typeface="Arial"/>
              <a:buChar char="•"/>
            </a:pPr>
            <a:r>
              <a:rPr lang="en-US" sz="3699">
                <a:solidFill>
                  <a:srgbClr val="FFFFFF"/>
                </a:solidFill>
                <a:latin typeface="Decalotype Light"/>
              </a:rPr>
              <a:t>After analysing these graphs, we found that every different disorder was affecting different age groups differently.</a:t>
            </a:r>
          </a:p>
          <a:p>
            <a:pPr>
              <a:lnSpc>
                <a:spcPts val="4439"/>
              </a:lnSpc>
            </a:pPr>
            <a:endParaRPr lang="en-US" sz="3699">
              <a:solidFill>
                <a:srgbClr val="FFFFFF"/>
              </a:solidFill>
              <a:latin typeface="Decalotype Light"/>
            </a:endParaRPr>
          </a:p>
          <a:p>
            <a:pPr marL="798829" lvl="1" indent="-399415">
              <a:lnSpc>
                <a:spcPts val="4439"/>
              </a:lnSpc>
              <a:spcBef>
                <a:spcPct val="0"/>
              </a:spcBef>
              <a:buFont typeface="Arial"/>
              <a:buChar char="•"/>
            </a:pPr>
            <a:r>
              <a:rPr lang="en-US" sz="3699">
                <a:solidFill>
                  <a:srgbClr val="FFFFFF"/>
                </a:solidFill>
                <a:latin typeface="Decalotype Light"/>
              </a:rPr>
              <a:t>Schizophrenia was found most common in the age group of 20-24 years and rarely in the age group of 10-14 years whereas Conduct disorder and Attention Deficit/Hyperactivity Disorder was affecting 10-14 age years group the most.</a:t>
            </a:r>
          </a:p>
          <a:p>
            <a:pPr>
              <a:lnSpc>
                <a:spcPts val="4439"/>
              </a:lnSpc>
              <a:spcBef>
                <a:spcPct val="0"/>
              </a:spcBef>
            </a:pPr>
            <a:endParaRPr lang="en-US" sz="3699">
              <a:solidFill>
                <a:srgbClr val="FFFFFF"/>
              </a:solidFill>
              <a:latin typeface="Decalotype Light"/>
            </a:endParaRPr>
          </a:p>
          <a:p>
            <a:pPr marL="798829" lvl="1" indent="-399415">
              <a:lnSpc>
                <a:spcPts val="4439"/>
              </a:lnSpc>
              <a:spcBef>
                <a:spcPct val="0"/>
              </a:spcBef>
              <a:buFont typeface="Arial"/>
              <a:buChar char="•"/>
            </a:pPr>
            <a:r>
              <a:rPr lang="en-US" sz="3699">
                <a:solidFill>
                  <a:srgbClr val="FFFFFF"/>
                </a:solidFill>
                <a:latin typeface="Decalotype Light"/>
              </a:rPr>
              <a:t>All the states of India almost heeded the same tendency (represented in Fig. 3). </a:t>
            </a:r>
          </a:p>
        </p:txBody>
      </p:sp>
      <p:sp>
        <p:nvSpPr>
          <p:cNvPr id="5" name="TextBox 5"/>
          <p:cNvSpPr txBox="1"/>
          <p:nvPr/>
        </p:nvSpPr>
        <p:spPr>
          <a:xfrm>
            <a:off x="4508413" y="9334500"/>
            <a:ext cx="562213" cy="314325"/>
          </a:xfrm>
          <a:prstGeom prst="rect">
            <a:avLst/>
          </a:prstGeom>
        </p:spPr>
        <p:txBody>
          <a:bodyPr lIns="0" tIns="0" rIns="0" bIns="0" rtlCol="0" anchor="t">
            <a:spAutoFit/>
          </a:bodyPr>
          <a:lstStyle/>
          <a:p>
            <a:pPr algn="ctr">
              <a:lnSpc>
                <a:spcPts val="2400"/>
              </a:lnSpc>
              <a:spcBef>
                <a:spcPct val="0"/>
              </a:spcBef>
            </a:pPr>
            <a:r>
              <a:rPr lang="en-US" sz="2000">
                <a:solidFill>
                  <a:srgbClr val="FFFFFF"/>
                </a:solidFill>
                <a:latin typeface="Decalotype Medium"/>
              </a:rPr>
              <a:t>Fig. 3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081" y="-61920"/>
            <a:ext cx="18508162" cy="10410841"/>
          </a:xfrm>
          <a:prstGeom prst="rect">
            <a:avLst/>
          </a:prstGeom>
        </p:spPr>
      </p:pic>
      <p:pic>
        <p:nvPicPr>
          <p:cNvPr id="3" name="Picture 3"/>
          <p:cNvPicPr>
            <a:picLocks noChangeAspect="1"/>
          </p:cNvPicPr>
          <p:nvPr/>
        </p:nvPicPr>
        <p:blipFill>
          <a:blip r:embed="rId4"/>
          <a:srcRect l="1822" t="6999" r="607"/>
          <a:stretch>
            <a:fillRect/>
          </a:stretch>
        </p:blipFill>
        <p:spPr>
          <a:xfrm>
            <a:off x="214877" y="525097"/>
            <a:ext cx="11497922" cy="6342825"/>
          </a:xfrm>
          <a:prstGeom prst="rect">
            <a:avLst/>
          </a:prstGeom>
        </p:spPr>
      </p:pic>
      <p:sp>
        <p:nvSpPr>
          <p:cNvPr id="4" name="TextBox 4"/>
          <p:cNvSpPr txBox="1"/>
          <p:nvPr/>
        </p:nvSpPr>
        <p:spPr>
          <a:xfrm>
            <a:off x="6154783" y="7387067"/>
            <a:ext cx="566738" cy="314325"/>
          </a:xfrm>
          <a:prstGeom prst="rect">
            <a:avLst/>
          </a:prstGeom>
        </p:spPr>
        <p:txBody>
          <a:bodyPr lIns="0" tIns="0" rIns="0" bIns="0" rtlCol="0" anchor="t">
            <a:spAutoFit/>
          </a:bodyPr>
          <a:lstStyle/>
          <a:p>
            <a:pPr algn="ctr">
              <a:lnSpc>
                <a:spcPts val="2400"/>
              </a:lnSpc>
              <a:spcBef>
                <a:spcPct val="0"/>
              </a:spcBef>
            </a:pPr>
            <a:r>
              <a:rPr lang="en-US" sz="2000">
                <a:solidFill>
                  <a:srgbClr val="FFFFFF"/>
                </a:solidFill>
                <a:latin typeface="Decalotype Medium"/>
              </a:rPr>
              <a:t>Fig. 4 </a:t>
            </a:r>
          </a:p>
        </p:txBody>
      </p:sp>
      <p:sp>
        <p:nvSpPr>
          <p:cNvPr id="5" name="TextBox 5"/>
          <p:cNvSpPr txBox="1"/>
          <p:nvPr/>
        </p:nvSpPr>
        <p:spPr>
          <a:xfrm>
            <a:off x="11712799" y="525097"/>
            <a:ext cx="6312652" cy="8991600"/>
          </a:xfrm>
          <a:prstGeom prst="rect">
            <a:avLst/>
          </a:prstGeom>
        </p:spPr>
        <p:txBody>
          <a:bodyPr lIns="0" tIns="0" rIns="0" bIns="0" rtlCol="0" anchor="t">
            <a:spAutoFit/>
          </a:bodyPr>
          <a:lstStyle/>
          <a:p>
            <a:pPr marL="798831" lvl="1" indent="-399416">
              <a:lnSpc>
                <a:spcPts val="4440"/>
              </a:lnSpc>
              <a:buFont typeface="Arial"/>
              <a:buChar char="•"/>
            </a:pPr>
            <a:r>
              <a:rPr lang="en-US" sz="3700">
                <a:solidFill>
                  <a:srgbClr val="FFFFFF"/>
                </a:solidFill>
                <a:latin typeface="Decalotype Light"/>
              </a:rPr>
              <a:t>The number of cases per 100,000 for Depressive disorder in the case of females is higher than that of males, but when we calculate the percentage, we can see that the percentage of females suffering from Depressive disorder from the total population ​​ appears to be very low in comparision to males.</a:t>
            </a:r>
          </a:p>
          <a:p>
            <a:pPr>
              <a:lnSpc>
                <a:spcPts val="4440"/>
              </a:lnSpc>
            </a:pPr>
            <a:endParaRPr lang="en-US" sz="3700">
              <a:solidFill>
                <a:srgbClr val="FFFFFF"/>
              </a:solidFill>
              <a:latin typeface="Decalotype Light"/>
            </a:endParaRPr>
          </a:p>
          <a:p>
            <a:pPr marL="798831" lvl="1" indent="-399416">
              <a:lnSpc>
                <a:spcPts val="4440"/>
              </a:lnSpc>
              <a:buFont typeface="Arial"/>
              <a:buChar char="•"/>
            </a:pPr>
            <a:r>
              <a:rPr lang="en-US" sz="3700">
                <a:solidFill>
                  <a:srgbClr val="FFFFFF"/>
                </a:solidFill>
                <a:latin typeface="Decalotype Light"/>
              </a:rPr>
              <a:t>This is mainly due to the small female population. Similarly conclusions are drawn for other disorders as well.</a:t>
            </a:r>
          </a:p>
        </p:txBody>
      </p:sp>
      <p:sp>
        <p:nvSpPr>
          <p:cNvPr id="6" name="TextBox 6"/>
          <p:cNvSpPr txBox="1"/>
          <p:nvPr/>
        </p:nvSpPr>
        <p:spPr>
          <a:xfrm>
            <a:off x="214877" y="7950767"/>
            <a:ext cx="11497922" cy="1685925"/>
          </a:xfrm>
          <a:prstGeom prst="rect">
            <a:avLst/>
          </a:prstGeom>
        </p:spPr>
        <p:txBody>
          <a:bodyPr lIns="0" tIns="0" rIns="0" bIns="0" rtlCol="0" anchor="t">
            <a:spAutoFit/>
          </a:bodyPr>
          <a:lstStyle/>
          <a:p>
            <a:pPr algn="just">
              <a:lnSpc>
                <a:spcPts val="4439"/>
              </a:lnSpc>
              <a:spcBef>
                <a:spcPct val="0"/>
              </a:spcBef>
            </a:pPr>
            <a:r>
              <a:rPr lang="en-US" sz="3699">
                <a:solidFill>
                  <a:srgbClr val="FFFFFF"/>
                </a:solidFill>
                <a:latin typeface="Decalotype Light"/>
              </a:rPr>
              <a:t>We plotted the scatter plot in Fig. 4 to present the percentage of men and women suffering from these mental disorders. We can see the relative prevalence of a disorder in the two genders.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896781" y="10103135"/>
            <a:ext cx="17217299" cy="6344184"/>
            <a:chOff x="-7202811" y="2318918"/>
            <a:chExt cx="22956399" cy="8458914"/>
          </a:xfrm>
        </p:grpSpPr>
        <p:sp>
          <p:nvSpPr>
            <p:cNvPr id="4" name="TextBox 4"/>
            <p:cNvSpPr txBox="1"/>
            <p:nvPr/>
          </p:nvSpPr>
          <p:spPr>
            <a:xfrm>
              <a:off x="-7202811" y="8914073"/>
              <a:ext cx="15753588" cy="1863759"/>
            </a:xfrm>
            <a:prstGeom prst="rect">
              <a:avLst/>
            </a:prstGeom>
          </p:spPr>
          <p:txBody>
            <a:bodyPr lIns="0" tIns="0" rIns="0" bIns="0" rtlCol="0" anchor="t">
              <a:spAutoFit/>
            </a:bodyPr>
            <a:lstStyle/>
            <a:p>
              <a:pPr marL="0" lvl="0" indent="0" algn="ctr">
                <a:lnSpc>
                  <a:spcPts val="11999"/>
                </a:lnSpc>
                <a:spcBef>
                  <a:spcPct val="0"/>
                </a:spcBef>
              </a:pPr>
              <a:endParaRPr lang="en-US" sz="9999" dirty="0">
                <a:solidFill>
                  <a:srgbClr val="FFD93B"/>
                </a:solidFill>
                <a:latin typeface="Decalotype Medium"/>
              </a:endParaRPr>
            </a:p>
          </p:txBody>
        </p:sp>
        <p:sp>
          <p:nvSpPr>
            <p:cNvPr id="5" name="TextBox 5"/>
            <p:cNvSpPr txBox="1"/>
            <p:nvPr/>
          </p:nvSpPr>
          <p:spPr>
            <a:xfrm>
              <a:off x="0" y="2318918"/>
              <a:ext cx="15753588" cy="740833"/>
            </a:xfrm>
            <a:prstGeom prst="rect">
              <a:avLst/>
            </a:prstGeom>
          </p:spPr>
          <p:txBody>
            <a:bodyPr lIns="0" tIns="0" rIns="0" bIns="0" rtlCol="0" anchor="t">
              <a:spAutoFit/>
            </a:bodyPr>
            <a:lstStyle/>
            <a:p>
              <a:pPr algn="ctr">
                <a:lnSpc>
                  <a:spcPts val="4550"/>
                </a:lnSpc>
              </a:pPr>
              <a:endParaRP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604" b="1638"/>
          <a:stretch>
            <a:fillRect/>
          </a:stretch>
        </p:blipFill>
        <p:spPr>
          <a:xfrm>
            <a:off x="-762000" y="-455176"/>
            <a:ext cx="19431000" cy="11197351"/>
          </a:xfrm>
          <a:prstGeom prst="rect">
            <a:avLst/>
          </a:prstGeom>
        </p:spPr>
      </p:pic>
      <p:sp>
        <p:nvSpPr>
          <p:cNvPr id="7" name="TextBox 7"/>
          <p:cNvSpPr txBox="1"/>
          <p:nvPr/>
        </p:nvSpPr>
        <p:spPr>
          <a:xfrm>
            <a:off x="-762000" y="62222"/>
            <a:ext cx="6705600" cy="1152525"/>
          </a:xfrm>
          <a:prstGeom prst="rect">
            <a:avLst/>
          </a:prstGeom>
        </p:spPr>
        <p:txBody>
          <a:bodyPr wrap="square" lIns="0" tIns="0" rIns="0" bIns="0" rtlCol="0" anchor="t">
            <a:spAutoFit/>
          </a:bodyPr>
          <a:lstStyle/>
          <a:p>
            <a:pPr algn="ctr">
              <a:lnSpc>
                <a:spcPts val="9000"/>
              </a:lnSpc>
              <a:spcBef>
                <a:spcPct val="0"/>
              </a:spcBef>
            </a:pPr>
            <a:r>
              <a:rPr lang="en-US" sz="7500" dirty="0">
                <a:solidFill>
                  <a:srgbClr val="FFD93B"/>
                </a:solidFill>
                <a:latin typeface="Decalotype Medium"/>
              </a:rPr>
              <a:t>Future Scope</a:t>
            </a:r>
          </a:p>
        </p:txBody>
      </p:sp>
      <p:sp>
        <p:nvSpPr>
          <p:cNvPr id="8" name="TextBox 8"/>
          <p:cNvSpPr txBox="1"/>
          <p:nvPr/>
        </p:nvSpPr>
        <p:spPr>
          <a:xfrm>
            <a:off x="1574592" y="2423680"/>
            <a:ext cx="14757815" cy="4800600"/>
          </a:xfrm>
          <a:prstGeom prst="rect">
            <a:avLst/>
          </a:prstGeom>
        </p:spPr>
        <p:txBody>
          <a:bodyPr lIns="0" tIns="0" rIns="0" bIns="0" rtlCol="0" anchor="t">
            <a:spAutoFit/>
          </a:bodyPr>
          <a:lstStyle/>
          <a:p>
            <a:pPr algn="just">
              <a:lnSpc>
                <a:spcPts val="4799"/>
              </a:lnSpc>
              <a:spcBef>
                <a:spcPct val="0"/>
              </a:spcBef>
            </a:pPr>
            <a:r>
              <a:rPr lang="en-US" sz="3999" dirty="0">
                <a:solidFill>
                  <a:srgbClr val="FFFFFF"/>
                </a:solidFill>
                <a:latin typeface="Decalotype Light"/>
              </a:rPr>
              <a:t>Study can be further enhanced by:</a:t>
            </a:r>
          </a:p>
          <a:p>
            <a:pPr algn="just">
              <a:lnSpc>
                <a:spcPts val="4799"/>
              </a:lnSpc>
              <a:spcBef>
                <a:spcPct val="0"/>
              </a:spcBef>
            </a:pPr>
            <a:endParaRPr lang="en-US" sz="3999" dirty="0">
              <a:solidFill>
                <a:srgbClr val="FFFFFF"/>
              </a:solidFill>
              <a:latin typeface="Decalotype Light"/>
            </a:endParaRPr>
          </a:p>
          <a:p>
            <a:pPr marL="863599" lvl="1" indent="-431800" algn="just">
              <a:lnSpc>
                <a:spcPts val="4799"/>
              </a:lnSpc>
              <a:buFont typeface="Arial"/>
              <a:buChar char="•"/>
            </a:pPr>
            <a:r>
              <a:rPr lang="en-US" sz="3999" dirty="0">
                <a:solidFill>
                  <a:srgbClr val="FFFFFF"/>
                </a:solidFill>
                <a:latin typeface="Decalotype Light"/>
              </a:rPr>
              <a:t>Employing advanced techniques of data analysis and </a:t>
            </a:r>
            <a:r>
              <a:rPr lang="en-US" sz="3999" dirty="0" err="1">
                <a:solidFill>
                  <a:srgbClr val="FFFFFF"/>
                </a:solidFill>
                <a:latin typeface="Decalotype Light"/>
              </a:rPr>
              <a:t>visualisation</a:t>
            </a:r>
            <a:r>
              <a:rPr lang="en-US" sz="3999" dirty="0">
                <a:solidFill>
                  <a:srgbClr val="FFFFFF"/>
                </a:solidFill>
                <a:latin typeface="Decalotype Light"/>
              </a:rPr>
              <a:t>. </a:t>
            </a:r>
          </a:p>
          <a:p>
            <a:pPr algn="just">
              <a:lnSpc>
                <a:spcPts val="4799"/>
              </a:lnSpc>
            </a:pPr>
            <a:endParaRPr lang="en-US" sz="3999" dirty="0">
              <a:solidFill>
                <a:srgbClr val="FFFFFF"/>
              </a:solidFill>
              <a:latin typeface="Decalotype Light"/>
            </a:endParaRPr>
          </a:p>
          <a:p>
            <a:pPr marL="863599" lvl="1" indent="-431800" algn="just">
              <a:lnSpc>
                <a:spcPts val="4799"/>
              </a:lnSpc>
              <a:buFont typeface="Arial"/>
              <a:buChar char="•"/>
            </a:pPr>
            <a:r>
              <a:rPr lang="en-US" sz="3999" dirty="0">
                <a:solidFill>
                  <a:srgbClr val="FFFFFF"/>
                </a:solidFill>
                <a:latin typeface="Decalotype Light"/>
              </a:rPr>
              <a:t>Creating a predictive model of the number of cases for each state  in order to Prepare adequate resources for the same in the future.</a:t>
            </a:r>
          </a:p>
          <a:p>
            <a:pPr algn="just">
              <a:lnSpc>
                <a:spcPts val="4799"/>
              </a:lnSpc>
            </a:pPr>
            <a:endParaRPr lang="en-US" sz="3999" dirty="0">
              <a:solidFill>
                <a:srgbClr val="FFFFFF"/>
              </a:solidFill>
              <a:latin typeface="Decalotype Light"/>
            </a:endParaRPr>
          </a:p>
          <a:p>
            <a:pPr marL="863599" lvl="1" indent="-431800" algn="just">
              <a:lnSpc>
                <a:spcPts val="4799"/>
              </a:lnSpc>
              <a:buFont typeface="Arial"/>
              <a:buChar char="•"/>
            </a:pPr>
            <a:r>
              <a:rPr lang="en-US" sz="3999" dirty="0">
                <a:solidFill>
                  <a:srgbClr val="FFFFFF"/>
                </a:solidFill>
                <a:latin typeface="Decalotype Light"/>
              </a:rPr>
              <a:t> Predict and </a:t>
            </a:r>
            <a:r>
              <a:rPr lang="en-US" sz="3999" dirty="0" err="1">
                <a:solidFill>
                  <a:srgbClr val="FFFFFF"/>
                </a:solidFill>
                <a:latin typeface="Decalotype Light"/>
              </a:rPr>
              <a:t>analyse</a:t>
            </a:r>
            <a:r>
              <a:rPr lang="en-US" sz="3999" dirty="0">
                <a:solidFill>
                  <a:srgbClr val="FFFFFF"/>
                </a:solidFill>
                <a:latin typeface="Decalotype Light"/>
              </a:rPr>
              <a:t> resource allocation </a:t>
            </a:r>
          </a:p>
        </p:txBody>
      </p:sp>
      <p:sp>
        <p:nvSpPr>
          <p:cNvPr id="2" name="TextBox 1">
            <a:extLst>
              <a:ext uri="{FF2B5EF4-FFF2-40B4-BE49-F238E27FC236}">
                <a16:creationId xmlns:a16="http://schemas.microsoft.com/office/drawing/2014/main" id="{7D1FB3BC-693B-0449-9926-1770CD4B836A}"/>
              </a:ext>
            </a:extLst>
          </p:cNvPr>
          <p:cNvSpPr txBox="1"/>
          <p:nvPr/>
        </p:nvSpPr>
        <p:spPr>
          <a:xfrm>
            <a:off x="11204740" y="8378785"/>
            <a:ext cx="8686800" cy="1908215"/>
          </a:xfrm>
          <a:prstGeom prst="rect">
            <a:avLst/>
          </a:prstGeom>
          <a:noFill/>
        </p:spPr>
        <p:txBody>
          <a:bodyPr wrap="square" rtlCol="0">
            <a:spAutoFit/>
          </a:bodyPr>
          <a:lstStyle/>
          <a:p>
            <a:pPr algn="ctr"/>
            <a:r>
              <a:rPr lang="en-US" sz="9600" dirty="0">
                <a:solidFill>
                  <a:srgbClr val="FFD93B"/>
                </a:solidFill>
                <a:latin typeface="Decalotype Medium"/>
              </a:rPr>
              <a:t>Thank you!</a:t>
            </a: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822</Words>
  <Application>Microsoft Macintosh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Decalotype Medium Bold</vt:lpstr>
      <vt:lpstr>Decalotype Medium</vt:lpstr>
      <vt:lpstr>Decalotype Light Bold</vt:lpstr>
      <vt:lpstr>Calibri</vt:lpstr>
      <vt:lpstr>Arial</vt:lpstr>
      <vt:lpstr>Decalotype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the Mental Health Standing of India</dc:title>
  <cp:lastModifiedBy>Atharva Sawant</cp:lastModifiedBy>
  <cp:revision>3</cp:revision>
  <dcterms:created xsi:type="dcterms:W3CDTF">2006-08-16T00:00:00Z</dcterms:created>
  <dcterms:modified xsi:type="dcterms:W3CDTF">2022-02-07T16:30:51Z</dcterms:modified>
  <dc:identifier>DAE3pp8y4WQ</dc:identifier>
</cp:coreProperties>
</file>