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30.png" ContentType="image/png"/>
  <Override PartName="/ppt/media/image27.png" ContentType="image/png"/>
  <Override PartName="/ppt/media/image26.png" ContentType="image/png"/>
  <Override PartName="/ppt/media/image28.png" ContentType="image/png"/>
  <Override PartName="/ppt/media/image25.png" ContentType="image/png"/>
  <Override PartName="/ppt/media/image22.png" ContentType="image/png"/>
  <Override PartName="/ppt/media/image24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2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2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792432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7924320" cy="196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749400"/>
            <a:ext cx="7924320" cy="196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792432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3866760" cy="196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69920" y="1600200"/>
            <a:ext cx="3866760" cy="196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69920" y="3749400"/>
            <a:ext cx="3866760" cy="196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09480" y="3749400"/>
            <a:ext cx="3866760" cy="196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792432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7924320" cy="411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09480" y="1600200"/>
            <a:ext cx="7924320" cy="411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1993320" y="1599840"/>
            <a:ext cx="5156640" cy="411444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1993320" y="1599840"/>
            <a:ext cx="5156640" cy="411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792432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09480" y="1600200"/>
            <a:ext cx="7924320" cy="411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792432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7924320" cy="411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792432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3866760" cy="411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69920" y="1600200"/>
            <a:ext cx="3866760" cy="411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792432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609480" y="274680"/>
            <a:ext cx="792432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792432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3866760" cy="196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09480" y="3749400"/>
            <a:ext cx="3866760" cy="196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69920" y="1600200"/>
            <a:ext cx="3866760" cy="411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792432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0200"/>
            <a:ext cx="7924320" cy="411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792432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3866760" cy="411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69920" y="1600200"/>
            <a:ext cx="3866760" cy="196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69920" y="3749400"/>
            <a:ext cx="3866760" cy="196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792432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3866760" cy="196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69920" y="1600200"/>
            <a:ext cx="3866760" cy="196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749400"/>
            <a:ext cx="7924320" cy="196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792432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7924320" cy="196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09480" y="3749400"/>
            <a:ext cx="7924320" cy="196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792432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3866760" cy="196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69920" y="1600200"/>
            <a:ext cx="3866760" cy="196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69920" y="3749400"/>
            <a:ext cx="3866760" cy="196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9480" y="3749400"/>
            <a:ext cx="3866760" cy="196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792432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7924320" cy="411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09480" y="1600200"/>
            <a:ext cx="7924320" cy="411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1993320" y="1599840"/>
            <a:ext cx="5156640" cy="411444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/>
        </p:blipFill>
        <p:spPr>
          <a:xfrm>
            <a:off x="1993320" y="1599840"/>
            <a:ext cx="5156640" cy="411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792432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7924320" cy="411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792432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3866760" cy="411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69920" y="1600200"/>
            <a:ext cx="3866760" cy="411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792432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4680"/>
            <a:ext cx="792432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792432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3866760" cy="196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09480" y="3749400"/>
            <a:ext cx="3866760" cy="196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69920" y="1600200"/>
            <a:ext cx="3866760" cy="411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792432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3866760" cy="411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69920" y="1600200"/>
            <a:ext cx="3866760" cy="196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69920" y="3749400"/>
            <a:ext cx="3866760" cy="196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792432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3866760" cy="196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69920" y="1600200"/>
            <a:ext cx="3866760" cy="196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749400"/>
            <a:ext cx="7924320" cy="196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792432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3000" strike="noStrike">
                <a:solidFill>
                  <a:srgbClr val="ffffff"/>
                </a:solidFill>
                <a:latin typeface="Arial Narrow"/>
              </a:rPr>
              <a:t>Click to edit the title text formatClick to edit Master title style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dt"/>
          </p:nvPr>
        </p:nvSpPr>
        <p:spPr>
          <a:xfrm>
            <a:off x="5715000" y="6356520"/>
            <a:ext cx="1523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n-US" sz="1000" strike="noStrike">
                <a:solidFill>
                  <a:srgbClr val="ffffff"/>
                </a:solidFill>
                <a:latin typeface="Arial Narrow"/>
              </a:rPr>
              <a:t>11/25/17</a:t>
            </a:r>
            <a:endParaRPr/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6094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7543800" y="6356520"/>
            <a:ext cx="990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DB06C82-D273-4451-98B7-7340055915A6}" type="slidenum">
              <a:rPr lang="en-US" sz="1100" strike="noStrike">
                <a:solidFill>
                  <a:srgbClr val="ffffff"/>
                </a:solidFill>
                <a:latin typeface="Arial Narrow"/>
              </a:rPr>
              <a:t>&lt;number&gt;</a:t>
            </a:fld>
            <a:endParaRPr/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0200"/>
            <a:ext cx="7924320" cy="411444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1700" strike="noStrike">
                <a:solidFill>
                  <a:srgbClr val="ffffff"/>
                </a:solidFill>
                <a:latin typeface="Arial Narrow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700" strike="noStrike">
                <a:solidFill>
                  <a:srgbClr val="ffffff"/>
                </a:solidFill>
                <a:latin typeface="Arial Narrow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700" strike="noStrike">
                <a:solidFill>
                  <a:srgbClr val="ffffff"/>
                </a:solidFill>
                <a:latin typeface="Arial Narrow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700" strike="noStrike">
                <a:solidFill>
                  <a:srgbClr val="ffffff"/>
                </a:solidFill>
                <a:latin typeface="Arial Narrow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1700" strike="noStrike">
                <a:solidFill>
                  <a:srgbClr val="ffffff"/>
                </a:solidFill>
                <a:latin typeface="Arial Narrow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1700" strike="noStrike">
                <a:solidFill>
                  <a:srgbClr val="ffffff"/>
                </a:solidFill>
                <a:latin typeface="Arial Narrow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700" strike="noStrike">
                <a:solidFill>
                  <a:srgbClr val="ffffff"/>
                </a:solidFill>
                <a:latin typeface="Arial Narrow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700" strike="noStrike">
                <a:solidFill>
                  <a:srgbClr val="ffffff"/>
                </a:solidFill>
                <a:latin typeface="Arial Narrow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1700" strike="noStrike">
                <a:solidFill>
                  <a:srgbClr val="ffffff"/>
                </a:solidFill>
                <a:latin typeface="Arial Narrow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 sz="1700" strike="noStrike">
                <a:solidFill>
                  <a:srgbClr val="ffffff"/>
                </a:solidFill>
                <a:latin typeface="Arial Narrow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 sz="1700" strike="noStrike">
                <a:solidFill>
                  <a:srgbClr val="ffffff"/>
                </a:solidFill>
                <a:latin typeface="Arial Narrow"/>
              </a:rPr>
              <a:t>Fifth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6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pic>
        <p:nvPicPr>
          <p:cNvPr id="41" name="Picture 6" descr=""/>
          <p:cNvPicPr/>
          <p:nvPr/>
        </p:nvPicPr>
        <p:blipFill>
          <a:blip r:embed="rId3"/>
          <a:srcRect l="0" t="882044" r="0" b="0"/>
          <a:stretch/>
        </p:blipFill>
        <p:spPr>
          <a:xfrm>
            <a:off x="0" y="0"/>
            <a:ext cx="9143640" cy="4571640"/>
          </a:xfrm>
          <a:prstGeom prst="rect">
            <a:avLst/>
          </a:prstGeom>
          <a:ln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dt"/>
          </p:nvPr>
        </p:nvSpPr>
        <p:spPr>
          <a:xfrm>
            <a:off x="5715000" y="6356520"/>
            <a:ext cx="1523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n-US" sz="1000" strike="noStrike">
                <a:solidFill>
                  <a:srgbClr val="ffffff"/>
                </a:solidFill>
                <a:latin typeface="Arial Narrow"/>
              </a:rPr>
              <a:t>11/25/17</a:t>
            </a:r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ftr"/>
          </p:nvPr>
        </p:nvSpPr>
        <p:spPr>
          <a:xfrm>
            <a:off x="6094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sldNum"/>
          </p:nvPr>
        </p:nvSpPr>
        <p:spPr>
          <a:xfrm>
            <a:off x="7543800" y="6356520"/>
            <a:ext cx="990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AF30FBB-8696-414C-BC28-C3033AE0C896}" type="slidenum">
              <a:rPr lang="en-US" sz="1100" strike="noStrike">
                <a:solidFill>
                  <a:srgbClr val="ffffff"/>
                </a:solidFill>
                <a:latin typeface="Arial Narrow"/>
              </a:rPr>
              <a:t>&lt;number&gt;</a:t>
            </a:fld>
            <a:endParaRPr/>
          </a:p>
        </p:txBody>
      </p:sp>
      <p:sp>
        <p:nvSpPr>
          <p:cNvPr id="45" name="PlaceHolder 4"/>
          <p:cNvSpPr>
            <a:spLocks noGrp="1"/>
          </p:cNvSpPr>
          <p:nvPr>
            <p:ph type="title"/>
          </p:nvPr>
        </p:nvSpPr>
        <p:spPr>
          <a:xfrm>
            <a:off x="685800" y="2007720"/>
            <a:ext cx="7772040" cy="146952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3200" strike="noStrike">
                <a:solidFill>
                  <a:srgbClr val="ffffff"/>
                </a:solidFill>
                <a:latin typeface="Arial Narrow"/>
              </a:rPr>
              <a:t>Click to edit the title text formatClick to edit Master title style</a:t>
            </a:r>
            <a:endParaRPr/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1700">
                <a:latin typeface="Arial Narrow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700">
                <a:latin typeface="Arial Narrow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700">
                <a:latin typeface="Arial Narrow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700">
                <a:latin typeface="Arial Narrow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 Narrow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 Narrow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 Narrow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4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609480" y="609480"/>
            <a:ext cx="792432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>
              <a:lnSpc>
                <a:spcPct val="100000"/>
              </a:lnSpc>
            </a:pPr>
            <a:r>
              <a:rPr lang="en-US" sz="3000" strike="noStrike">
                <a:solidFill>
                  <a:srgbClr val="ffffff"/>
                </a:solidFill>
                <a:latin typeface="Arial Narrow"/>
              </a:rPr>
              <a:t>ASTROSAT WORKSHOP 2017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512640" y="457200"/>
            <a:ext cx="8138160" cy="6035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228600" y="-457200"/>
            <a:ext cx="792432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ffffff"/>
                </a:solidFill>
                <a:latin typeface="Arial Narrow"/>
              </a:rPr>
              <a:t> </a:t>
            </a:r>
            <a:r>
              <a:rPr lang="en-US" sz="2400" strike="noStrike">
                <a:solidFill>
                  <a:srgbClr val="ffffff"/>
                </a:solidFill>
                <a:latin typeface="Arial Narrow"/>
              </a:rPr>
              <a:t>noise DISPLAY quadrant wise</a:t>
            </a:r>
            <a:endParaRPr/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401760" y="685440"/>
            <a:ext cx="8321040" cy="5715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228600" y="-457200"/>
            <a:ext cx="792432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ffffff"/>
                </a:solidFill>
                <a:latin typeface="Arial Narrow"/>
              </a:rPr>
              <a:t> </a:t>
            </a:r>
            <a:r>
              <a:rPr lang="en-US" sz="2400" strike="noStrike">
                <a:solidFill>
                  <a:srgbClr val="ffffff"/>
                </a:solidFill>
                <a:latin typeface="Arial Narrow"/>
              </a:rPr>
              <a:t>counts and mean-median</a:t>
            </a:r>
            <a:endParaRPr/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457200" y="731520"/>
            <a:ext cx="8229600" cy="5760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76320" y="-304920"/>
            <a:ext cx="792432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ffffff"/>
                </a:solidFill>
                <a:latin typeface="Arial Narrow"/>
              </a:rPr>
              <a:t>      </a:t>
            </a:r>
            <a:r>
              <a:rPr lang="en-US" sz="2400" strike="noStrike">
                <a:solidFill>
                  <a:srgbClr val="ffffff"/>
                </a:solidFill>
                <a:latin typeface="Arial Narrow"/>
              </a:rPr>
              <a:t>Histogram quadrant wise</a:t>
            </a:r>
            <a:endParaRPr/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731520" y="896400"/>
            <a:ext cx="7680960" cy="5486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152280" y="-533520"/>
            <a:ext cx="792432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ffffff"/>
                </a:solidFill>
                <a:latin typeface="Arial Narrow"/>
              </a:rPr>
              <a:t> </a:t>
            </a:r>
            <a:r>
              <a:rPr lang="en-US" sz="2400" strike="noStrike">
                <a:solidFill>
                  <a:srgbClr val="ffffff"/>
                </a:solidFill>
                <a:latin typeface="Arial Narrow"/>
              </a:rPr>
              <a:t>DISTRIBUTION</a:t>
            </a:r>
            <a:endParaRPr/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127440" y="804960"/>
            <a:ext cx="4744080" cy="358416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2"/>
          <a:stretch/>
        </p:blipFill>
        <p:spPr>
          <a:xfrm>
            <a:off x="4826880" y="3401640"/>
            <a:ext cx="4216680" cy="3273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152280" y="-533520"/>
            <a:ext cx="792432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ffffff"/>
                </a:solidFill>
                <a:latin typeface="Arial Narrow"/>
              </a:rPr>
              <a:t> </a:t>
            </a:r>
            <a:r>
              <a:rPr lang="en-US" sz="2400" strike="noStrike">
                <a:solidFill>
                  <a:srgbClr val="ffffff"/>
                </a:solidFill>
                <a:latin typeface="Arial Narrow"/>
              </a:rPr>
              <a:t>QUADRANT WISE Count RATE PLOTS</a:t>
            </a:r>
            <a:endParaRPr/>
          </a:p>
        </p:txBody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91440" y="731520"/>
            <a:ext cx="4937760" cy="3566160"/>
          </a:xfrm>
          <a:prstGeom prst="rect">
            <a:avLst/>
          </a:prstGeom>
          <a:ln>
            <a:noFill/>
          </a:ln>
        </p:spPr>
      </p:pic>
      <p:pic>
        <p:nvPicPr>
          <p:cNvPr id="113" name="" descr=""/>
          <p:cNvPicPr/>
          <p:nvPr/>
        </p:nvPicPr>
        <p:blipFill>
          <a:blip r:embed="rId2"/>
          <a:stretch/>
        </p:blipFill>
        <p:spPr>
          <a:xfrm>
            <a:off x="4663440" y="3017520"/>
            <a:ext cx="4389120" cy="3749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91440" y="822960"/>
            <a:ext cx="4754880" cy="3657600"/>
          </a:xfrm>
          <a:prstGeom prst="rect">
            <a:avLst/>
          </a:prstGeom>
          <a:ln>
            <a:noFill/>
          </a:ln>
        </p:spPr>
      </p:pic>
      <p:pic>
        <p:nvPicPr>
          <p:cNvPr id="115" name="" descr=""/>
          <p:cNvPicPr/>
          <p:nvPr/>
        </p:nvPicPr>
        <p:blipFill>
          <a:blip r:embed="rId2"/>
          <a:stretch/>
        </p:blipFill>
        <p:spPr>
          <a:xfrm>
            <a:off x="4480560" y="3291840"/>
            <a:ext cx="4572000" cy="3474720"/>
          </a:xfrm>
          <a:prstGeom prst="rect">
            <a:avLst/>
          </a:prstGeom>
          <a:ln>
            <a:noFill/>
          </a:ln>
        </p:spPr>
      </p:pic>
      <p:sp>
        <p:nvSpPr>
          <p:cNvPr id="116" name="TextShape 1"/>
          <p:cNvSpPr txBox="1"/>
          <p:nvPr/>
        </p:nvSpPr>
        <p:spPr>
          <a:xfrm>
            <a:off x="152280" y="-533520"/>
            <a:ext cx="792432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ffffff"/>
                </a:solidFill>
                <a:latin typeface="Arial Narrow"/>
              </a:rPr>
              <a:t> </a:t>
            </a:r>
            <a:r>
              <a:rPr lang="en-US" sz="2400" strike="noStrike">
                <a:solidFill>
                  <a:srgbClr val="ffffff"/>
                </a:solidFill>
                <a:latin typeface="Arial Narrow"/>
              </a:rPr>
              <a:t>MODULE WISE  QUADRANT Count RATE PLOTS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640080" y="548640"/>
            <a:ext cx="7863840" cy="5852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640080" y="640080"/>
            <a:ext cx="7863840" cy="5718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640080" y="640080"/>
            <a:ext cx="7955280" cy="5737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21932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/>
          </a:p>
        </p:txBody>
      </p:sp>
      <p:pic>
        <p:nvPicPr>
          <p:cNvPr id="83" name="Picture 2" descr=""/>
          <p:cNvPicPr/>
          <p:nvPr/>
        </p:nvPicPr>
        <p:blipFill>
          <a:blip r:embed="rId1"/>
          <a:stretch/>
        </p:blipFill>
        <p:spPr>
          <a:xfrm>
            <a:off x="514080" y="822960"/>
            <a:ext cx="8132040" cy="5706720"/>
          </a:xfrm>
          <a:prstGeom prst="rect">
            <a:avLst/>
          </a:prstGeom>
          <a:ln>
            <a:noFill/>
          </a:ln>
        </p:spPr>
      </p:pic>
      <p:sp>
        <p:nvSpPr>
          <p:cNvPr id="84" name="TextShape 2"/>
          <p:cNvSpPr txBox="1"/>
          <p:nvPr/>
        </p:nvSpPr>
        <p:spPr>
          <a:xfrm>
            <a:off x="548640" y="365760"/>
            <a:ext cx="2286000" cy="770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2400">
                <a:latin typeface="Arial"/>
              </a:rPr>
              <a:t>GO TO LINK   </a:t>
            </a:r>
            <a:r>
              <a:rPr lang="en-US">
                <a:latin typeface="Arial"/>
              </a:rPr>
              <a:t>-  </a:t>
            </a:r>
            <a:endParaRPr/>
          </a:p>
        </p:txBody>
      </p:sp>
      <p:sp>
        <p:nvSpPr>
          <p:cNvPr id="85" name="TextShape 3"/>
          <p:cNvSpPr txBox="1"/>
          <p:nvPr/>
        </p:nvSpPr>
        <p:spPr>
          <a:xfrm>
            <a:off x="2817360" y="401760"/>
            <a:ext cx="289800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http://astrosat-ssc.iucaa.in/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548640" y="714960"/>
            <a:ext cx="8046720" cy="566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640080" y="653760"/>
            <a:ext cx="7863840" cy="5655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609480" y="2438280"/>
            <a:ext cx="792432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lang="en-US" sz="3200" strike="noStrike">
                <a:solidFill>
                  <a:srgbClr val="ffffff"/>
                </a:solidFill>
                <a:latin typeface="Arial Narrow"/>
              </a:rPr>
              <a:t>                    </a:t>
            </a:r>
            <a:r>
              <a:rPr lang="en-US" sz="3200" strike="noStrike">
                <a:solidFill>
                  <a:srgbClr val="ffffff"/>
                </a:solidFill>
                <a:latin typeface="Arial Narrow"/>
              </a:rPr>
              <a:t>THANK YOU…….!</a:t>
            </a:r>
            <a:endParaRPr/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33520" y="-380880"/>
            <a:ext cx="792432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ffffff"/>
                </a:solidFill>
                <a:latin typeface="Arial Narrow"/>
              </a:rPr>
              <a:t>Current SCHEDULE option</a:t>
            </a:r>
            <a:endParaRPr/>
          </a:p>
        </p:txBody>
      </p:sp>
      <p:pic>
        <p:nvPicPr>
          <p:cNvPr id="87" name="Picture 2" descr=""/>
          <p:cNvPicPr/>
          <p:nvPr/>
        </p:nvPicPr>
        <p:blipFill>
          <a:blip r:embed="rId1"/>
          <a:stretch/>
        </p:blipFill>
        <p:spPr>
          <a:xfrm>
            <a:off x="550080" y="762120"/>
            <a:ext cx="7984080" cy="5821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82120" y="-380880"/>
            <a:ext cx="792432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ffffff"/>
                </a:solidFill>
                <a:latin typeface="Arial Narrow"/>
              </a:rPr>
              <a:t>status viewer</a:t>
            </a:r>
            <a:endParaRPr/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620640" y="830160"/>
            <a:ext cx="7955280" cy="5936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33520" y="-596880"/>
            <a:ext cx="792432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ffffff"/>
                </a:solidFill>
                <a:latin typeface="Arial Narrow"/>
              </a:rPr>
              <a:t> </a:t>
            </a:r>
            <a:r>
              <a:rPr lang="en-US" sz="2400" strike="noStrike">
                <a:solidFill>
                  <a:srgbClr val="ffffff"/>
                </a:solidFill>
                <a:latin typeface="Arial Narrow"/>
              </a:rPr>
              <a:t>current SCHEDULE Observations</a:t>
            </a:r>
            <a:endParaRPr/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731520" y="545760"/>
            <a:ext cx="7589520" cy="6220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46120" y="-457200"/>
            <a:ext cx="792432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ffffff"/>
                </a:solidFill>
                <a:latin typeface="Arial Narrow"/>
              </a:rPr>
              <a:t>proposal status</a:t>
            </a:r>
            <a:endParaRPr/>
          </a:p>
        </p:txBody>
      </p:sp>
      <p:pic>
        <p:nvPicPr>
          <p:cNvPr id="93" name="Picture 2" descr=""/>
          <p:cNvPicPr/>
          <p:nvPr/>
        </p:nvPicPr>
        <p:blipFill>
          <a:blip r:embed="rId1"/>
          <a:stretch/>
        </p:blipFill>
        <p:spPr>
          <a:xfrm>
            <a:off x="640080" y="762120"/>
            <a:ext cx="7863840" cy="5913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640080" y="365760"/>
            <a:ext cx="7863840" cy="6217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321480" y="-457200"/>
            <a:ext cx="287892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ffffff"/>
                </a:solidFill>
                <a:latin typeface="Arial Narrow"/>
              </a:rPr>
              <a:t>CZTI DQR PAGE</a:t>
            </a:r>
            <a:endParaRPr/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365760" y="731520"/>
            <a:ext cx="8412480" cy="5760720"/>
          </a:xfrm>
          <a:prstGeom prst="rect">
            <a:avLst/>
          </a:prstGeom>
          <a:ln>
            <a:noFill/>
          </a:ln>
        </p:spPr>
      </p:pic>
      <p:sp>
        <p:nvSpPr>
          <p:cNvPr id="97" name="TextShape 2"/>
          <p:cNvSpPr txBox="1"/>
          <p:nvPr/>
        </p:nvSpPr>
        <p:spPr>
          <a:xfrm>
            <a:off x="3291840" y="365760"/>
            <a:ext cx="4754880" cy="34632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TextShape 3"/>
          <p:cNvSpPr txBox="1"/>
          <p:nvPr/>
        </p:nvSpPr>
        <p:spPr>
          <a:xfrm>
            <a:off x="3200400" y="274320"/>
            <a:ext cx="52120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LINK- http://www.iucaa.in/~astrosat/czti_dqr/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380880" y="-457200"/>
            <a:ext cx="792432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ffffff"/>
                </a:solidFill>
                <a:latin typeface="Arial Narrow"/>
              </a:rPr>
              <a:t>BASIC INFORMATION </a:t>
            </a:r>
            <a:endParaRPr/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457200" y="731520"/>
            <a:ext cx="8229600" cy="5852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