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7772400" cx="10058400"/>
  <p:notesSz cx="10058400" cy="7772400"/>
  <p:embeddedFontLst>
    <p:embeddedFont>
      <p:font typeface="Tahoma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5DDCDC-2D57-4990-92CA-DE4FEE0BC415}">
  <a:tblStyle styleId="{525DDCDC-2D57-4990-92CA-DE4FEE0BC41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slide" Target="slides/slide33.xml"/><Relationship Id="rId18" Type="http://schemas.openxmlformats.org/officeDocument/2006/relationships/slide" Target="slides/slide12.xml"/><Relationship Id="rId42" Type="http://schemas.openxmlformats.org/officeDocument/2006/relationships/slide" Target="slides/slide36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slide" Target="slides/slide34.xml"/><Relationship Id="rId24" Type="http://schemas.openxmlformats.org/officeDocument/2006/relationships/slide" Target="slides/slide1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5" Type="http://schemas.openxmlformats.org/officeDocument/2006/relationships/customXml" Target="../customXml/item1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44" Type="http://schemas.openxmlformats.org/officeDocument/2006/relationships/font" Target="fonts/Tahoma-bold.fntdata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3" Type="http://schemas.openxmlformats.org/officeDocument/2006/relationships/font" Target="fonts/Tahoma-regular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slide" Target="slides/slide32.xml"/><Relationship Id="rId46" Type="http://schemas.openxmlformats.org/officeDocument/2006/relationships/customXml" Target="../customXml/item2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1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1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1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1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p1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1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2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p2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p2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p2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p2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p2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5" name="Google Shape;555;p2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2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7" name="Google Shape;587;p2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4" name="Google Shape;594;p2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3" name="Google Shape;613;p3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0" name="Google Shape;620;p3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5" name="Google Shape;625;p3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0" name="Google Shape;630;p3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5" name="Google Shape;635;p3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0" name="Google Shape;640;p3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5" name="Google Shape;645;p3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58123" y="457200"/>
            <a:ext cx="9143999" cy="1066799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58123" y="457200"/>
            <a:ext cx="9144000" cy="1066800"/>
          </a:xfrm>
          <a:custGeom>
            <a:rect b="b" l="l" r="r" t="t"/>
            <a:pathLst>
              <a:path extrusionOk="0" h="1066800" w="91440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bugs@gmai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sktop.github.com/" TargetMode="External"/><Relationship Id="rId4" Type="http://schemas.openxmlformats.org/officeDocument/2006/relationships/image" Target="../media/image1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458123" y="457200"/>
            <a:ext cx="9144000" cy="1390650"/>
            <a:chOff x="458123" y="457200"/>
            <a:chExt cx="9144000" cy="1390650"/>
          </a:xfrm>
        </p:grpSpPr>
        <p:sp>
          <p:nvSpPr>
            <p:cNvPr id="50" name="Google Shape;50;p7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458123" y="457200"/>
              <a:ext cx="9144000" cy="1390650"/>
            </a:xfrm>
            <a:custGeom>
              <a:rect b="b" l="l" r="r" t="t"/>
              <a:pathLst>
                <a:path extrusionOk="0" h="1390650" w="914400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1878623" y="2852420"/>
            <a:ext cx="63080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Git	for Version	Control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799085" y="1949679"/>
            <a:ext cx="3637787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Peter does a pull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648473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799084" y="1949679"/>
            <a:ext cx="5662041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John does a commit &amp; push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0" name="Google Shape;250;p17"/>
          <p:cNvGraphicFramePr/>
          <p:nvPr/>
        </p:nvGraphicFramePr>
        <p:xfrm>
          <a:off x="545646" y="3103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{525DDCDC-2D57-4990-92CA-DE4FEE0BC415}</a:tableStyleId>
              </a:tblPr>
              <a:tblGrid>
                <a:gridCol w="1216775"/>
                <a:gridCol w="4230825"/>
                <a:gridCol w="1214000"/>
              </a:tblGrid>
              <a:tr h="368675">
                <a:tc>
                  <a:txBody>
                    <a:bodyPr/>
                    <a:lstStyle/>
                    <a:p>
                      <a:pPr indent="0" lvl="0" marL="252729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2545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Remote repository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00">
                <a:tc>
                  <a:txBody>
                    <a:bodyPr/>
                    <a:lstStyle/>
                    <a:p>
                      <a:pPr indent="0" lvl="0" marL="2806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3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10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75" marR="0" rtl="0" algn="ctr">
                        <a:lnSpc>
                          <a:spcPct val="106666"/>
                        </a:lnSpc>
                        <a:spcBef>
                          <a:spcPts val="13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6666"/>
                        </a:lnSpc>
                        <a:spcBef>
                          <a:spcPts val="13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</a:tr>
            </a:tbl>
          </a:graphicData>
        </a:graphic>
      </p:graphicFrame>
      <p:sp>
        <p:nvSpPr>
          <p:cNvPr id="251" name="Google Shape;251;p17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799084" y="1949679"/>
            <a:ext cx="4334891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Peter does a commit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648473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6285382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648473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662317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304" name="Google Shape;304;p19"/>
          <p:cNvSpPr txBox="1"/>
          <p:nvPr/>
        </p:nvSpPr>
        <p:spPr>
          <a:xfrm>
            <a:off x="799084" y="1949679"/>
            <a:ext cx="6637846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Peter does a pull (fetch &amp; merge)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358" name="Google Shape;358;p20"/>
          <p:cNvSpPr txBox="1"/>
          <p:nvPr/>
        </p:nvSpPr>
        <p:spPr>
          <a:xfrm>
            <a:off x="799084" y="1949679"/>
            <a:ext cx="3893439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Peter does a push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0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0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0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0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0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0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0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0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0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0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0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3100221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0"/>
          <p:cNvSpPr txBox="1"/>
          <p:nvPr/>
        </p:nvSpPr>
        <p:spPr>
          <a:xfrm>
            <a:off x="3299294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343801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395406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0"/>
          <p:cNvSpPr txBox="1"/>
          <p:nvPr/>
        </p:nvSpPr>
        <p:spPr>
          <a:xfrm>
            <a:off x="4153280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3857256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097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343801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0"/>
          <p:cNvSpPr/>
          <p:nvPr/>
        </p:nvSpPr>
        <p:spPr>
          <a:xfrm>
            <a:off x="3857256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097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3519321" y="654720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2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 txBox="1"/>
          <p:nvPr/>
        </p:nvSpPr>
        <p:spPr>
          <a:xfrm>
            <a:off x="3718395" y="6572239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3857117" y="620955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419" name="Google Shape;419;p21"/>
          <p:cNvSpPr txBox="1"/>
          <p:nvPr/>
        </p:nvSpPr>
        <p:spPr>
          <a:xfrm>
            <a:off x="799084" y="1949679"/>
            <a:ext cx="3774694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John does a pull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1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1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1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1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1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1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1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1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1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1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1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1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1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1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1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1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1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1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1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1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1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1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3100221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>
            <a:off x="3299294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"/>
          <p:cNvSpPr/>
          <p:nvPr/>
        </p:nvSpPr>
        <p:spPr>
          <a:xfrm>
            <a:off x="343801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395406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1"/>
          <p:cNvSpPr txBox="1"/>
          <p:nvPr/>
        </p:nvSpPr>
        <p:spPr>
          <a:xfrm>
            <a:off x="4153280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1"/>
          <p:cNvSpPr/>
          <p:nvPr/>
        </p:nvSpPr>
        <p:spPr>
          <a:xfrm>
            <a:off x="3857256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097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343801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1"/>
          <p:cNvSpPr/>
          <p:nvPr/>
        </p:nvSpPr>
        <p:spPr>
          <a:xfrm>
            <a:off x="3857256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097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1"/>
          <p:cNvSpPr/>
          <p:nvPr/>
        </p:nvSpPr>
        <p:spPr>
          <a:xfrm>
            <a:off x="3519321" y="654720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2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1"/>
          <p:cNvSpPr txBox="1"/>
          <p:nvPr/>
        </p:nvSpPr>
        <p:spPr>
          <a:xfrm>
            <a:off x="3718395" y="6572239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1"/>
          <p:cNvSpPr/>
          <p:nvPr/>
        </p:nvSpPr>
        <p:spPr>
          <a:xfrm>
            <a:off x="3857117" y="620955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418037" y="52345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2" y="3855"/>
                </a:lnTo>
                <a:lnTo>
                  <a:pt x="599746" y="14366"/>
                </a:lnTo>
                <a:lnTo>
                  <a:pt x="610245" y="29950"/>
                </a:lnTo>
                <a:lnTo>
                  <a:pt x="614095" y="49022"/>
                </a:lnTo>
                <a:lnTo>
                  <a:pt x="614095" y="244983"/>
                </a:lnTo>
                <a:lnTo>
                  <a:pt x="610245" y="264054"/>
                </a:lnTo>
                <a:lnTo>
                  <a:pt x="599746" y="279638"/>
                </a:lnTo>
                <a:lnTo>
                  <a:pt x="584172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 txBox="1"/>
          <p:nvPr/>
        </p:nvSpPr>
        <p:spPr>
          <a:xfrm>
            <a:off x="616356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755790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1271856" y="52345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565124" y="0"/>
                </a:lnTo>
                <a:lnTo>
                  <a:pt x="584196" y="3855"/>
                </a:lnTo>
                <a:lnTo>
                  <a:pt x="599779" y="14366"/>
                </a:lnTo>
                <a:lnTo>
                  <a:pt x="610290" y="29950"/>
                </a:lnTo>
                <a:lnTo>
                  <a:pt x="614146" y="49022"/>
                </a:lnTo>
                <a:lnTo>
                  <a:pt x="614146" y="244983"/>
                </a:lnTo>
                <a:lnTo>
                  <a:pt x="610290" y="264054"/>
                </a:lnTo>
                <a:lnTo>
                  <a:pt x="599779" y="279638"/>
                </a:lnTo>
                <a:lnTo>
                  <a:pt x="584196" y="290149"/>
                </a:lnTo>
                <a:lnTo>
                  <a:pt x="565124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 txBox="1"/>
          <p:nvPr/>
        </p:nvSpPr>
        <p:spPr>
          <a:xfrm>
            <a:off x="1470343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1175003" y="5557990"/>
            <a:ext cx="435166" cy="338074"/>
          </a:xfrm>
          <a:custGeom>
            <a:rect b="b" l="l" r="r" t="t"/>
            <a:pathLst>
              <a:path extrusionOk="0" h="307339" w="395605">
                <a:moveTo>
                  <a:pt x="0" y="306959"/>
                </a:moveTo>
                <a:lnTo>
                  <a:pt x="395109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755790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1175003" y="4887430"/>
            <a:ext cx="435166" cy="347155"/>
          </a:xfrm>
          <a:custGeom>
            <a:rect b="b" l="l" r="r" t="t"/>
            <a:pathLst>
              <a:path extrusionOk="0" h="315595" w="395605">
                <a:moveTo>
                  <a:pt x="0" y="0"/>
                </a:moveTo>
                <a:lnTo>
                  <a:pt x="395109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837137" y="6537692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8996"/>
                </a:moveTo>
                <a:lnTo>
                  <a:pt x="3849" y="29923"/>
                </a:lnTo>
                <a:lnTo>
                  <a:pt x="14349" y="14349"/>
                </a:lnTo>
                <a:lnTo>
                  <a:pt x="29923" y="3849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49"/>
                </a:lnTo>
                <a:lnTo>
                  <a:pt x="599754" y="14349"/>
                </a:lnTo>
                <a:lnTo>
                  <a:pt x="610265" y="29923"/>
                </a:lnTo>
                <a:lnTo>
                  <a:pt x="614121" y="48996"/>
                </a:lnTo>
                <a:lnTo>
                  <a:pt x="614121" y="244995"/>
                </a:lnTo>
                <a:lnTo>
                  <a:pt x="610265" y="264068"/>
                </a:lnTo>
                <a:lnTo>
                  <a:pt x="599754" y="279642"/>
                </a:lnTo>
                <a:lnTo>
                  <a:pt x="584171" y="290142"/>
                </a:lnTo>
                <a:lnTo>
                  <a:pt x="565099" y="293992"/>
                </a:lnTo>
                <a:lnTo>
                  <a:pt x="48996" y="293992"/>
                </a:lnTo>
                <a:lnTo>
                  <a:pt x="29923" y="290142"/>
                </a:lnTo>
                <a:lnTo>
                  <a:pt x="14349" y="279642"/>
                </a:lnTo>
                <a:lnTo>
                  <a:pt x="3849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 txBox="1"/>
          <p:nvPr/>
        </p:nvSpPr>
        <p:spPr>
          <a:xfrm>
            <a:off x="1035457" y="656285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1"/>
          <p:cNvSpPr/>
          <p:nvPr/>
        </p:nvSpPr>
        <p:spPr>
          <a:xfrm>
            <a:off x="1174890" y="6200051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46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2"/>
          <p:cNvSpPr txBox="1"/>
          <p:nvPr>
            <p:ph type="title"/>
          </p:nvPr>
        </p:nvSpPr>
        <p:spPr>
          <a:xfrm>
            <a:off x="2983403" y="680719"/>
            <a:ext cx="40989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Local git	areas</a:t>
            </a:r>
            <a:endParaRPr/>
          </a:p>
        </p:txBody>
      </p:sp>
      <p:sp>
        <p:nvSpPr>
          <p:cNvPr id="487" name="Google Shape;487;p22"/>
          <p:cNvSpPr txBox="1"/>
          <p:nvPr/>
        </p:nvSpPr>
        <p:spPr>
          <a:xfrm>
            <a:off x="689263" y="1785620"/>
            <a:ext cx="3951604" cy="298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342265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local copy on git,  files can be: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local 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(committed)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ahoma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508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Checked out and modified,  but not yet committed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(working copy)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22"/>
          <p:cNvSpPr txBox="1"/>
          <p:nvPr/>
        </p:nvSpPr>
        <p:spPr>
          <a:xfrm>
            <a:off x="1032163" y="5180076"/>
            <a:ext cx="3034665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-279400" lvl="0" marL="292100" marR="48133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Or, in-between, in  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"staging" area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7800" lvl="1" marL="584200" marR="5080" rtl="0" algn="l">
              <a:lnSpc>
                <a:spcPct val="1008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Staged files are ready  to be committed.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22"/>
          <p:cNvSpPr txBox="1"/>
          <p:nvPr/>
        </p:nvSpPr>
        <p:spPr>
          <a:xfrm>
            <a:off x="1425867" y="6583680"/>
            <a:ext cx="54146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4625" lvl="0" marL="187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commit saves a snapshot of all staged state.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22"/>
          <p:cNvSpPr/>
          <p:nvPr/>
        </p:nvSpPr>
        <p:spPr>
          <a:xfrm>
            <a:off x="5011299" y="1675416"/>
            <a:ext cx="4394660" cy="37942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2"/>
          <p:cNvSpPr txBox="1"/>
          <p:nvPr/>
        </p:nvSpPr>
        <p:spPr>
          <a:xfrm>
            <a:off x="4732629" y="5628957"/>
            <a:ext cx="1891030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736600" lvl="0" marL="7493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Unmodified/modified  Files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2" name="Google Shape;492;p22"/>
          <p:cNvSpPr txBox="1"/>
          <p:nvPr/>
        </p:nvSpPr>
        <p:spPr>
          <a:xfrm>
            <a:off x="6956717" y="5628957"/>
            <a:ext cx="645160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114300" lvl="0" marL="1270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Staged  Files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3" name="Google Shape;493;p22"/>
          <p:cNvSpPr txBox="1"/>
          <p:nvPr/>
        </p:nvSpPr>
        <p:spPr>
          <a:xfrm>
            <a:off x="8390229" y="5640070"/>
            <a:ext cx="1000125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279400" lvl="0" marL="2921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Committed  Files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3"/>
          <p:cNvSpPr txBox="1"/>
          <p:nvPr>
            <p:ph type="title"/>
          </p:nvPr>
        </p:nvSpPr>
        <p:spPr>
          <a:xfrm>
            <a:off x="2390631" y="680719"/>
            <a:ext cx="528383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Basic	Git	workflow</a:t>
            </a:r>
            <a:endParaRPr/>
          </a:p>
        </p:txBody>
      </p:sp>
      <p:sp>
        <p:nvSpPr>
          <p:cNvPr id="499" name="Google Shape;499;p23"/>
          <p:cNvSpPr txBox="1"/>
          <p:nvPr/>
        </p:nvSpPr>
        <p:spPr>
          <a:xfrm>
            <a:off x="689263" y="1722628"/>
            <a:ext cx="8490585" cy="16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files in your working directory.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files, adding snapshots of them to your staging area.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5080" rtl="0" algn="l">
              <a:lnSpc>
                <a:spcPct val="117499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takes the files in the staging area and stores  that snapshot permanently to your Git directory.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23"/>
          <p:cNvSpPr/>
          <p:nvPr/>
        </p:nvSpPr>
        <p:spPr>
          <a:xfrm>
            <a:off x="2297747" y="3840738"/>
            <a:ext cx="5399379" cy="31763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"/>
          <p:cNvSpPr txBox="1"/>
          <p:nvPr>
            <p:ph type="title"/>
          </p:nvPr>
        </p:nvSpPr>
        <p:spPr>
          <a:xfrm>
            <a:off x="1712865" y="680719"/>
            <a:ext cx="664019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Initial Git	configuration</a:t>
            </a:r>
            <a:endParaRPr/>
          </a:p>
        </p:txBody>
      </p:sp>
      <p:sp>
        <p:nvSpPr>
          <p:cNvPr id="506" name="Google Shape;506;p24"/>
          <p:cNvSpPr txBox="1"/>
          <p:nvPr/>
        </p:nvSpPr>
        <p:spPr>
          <a:xfrm>
            <a:off x="689263" y="1723551"/>
            <a:ext cx="8192134" cy="1731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 the name and email for Git to use when you commit: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 ""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 </a:t>
            </a:r>
            <a:r>
              <a:rPr b="0" i="0" lang="en-US" sz="22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@gmail.com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t/>
            </a:r>
            <a:endParaRPr b="0" i="0" sz="30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"/>
          <p:cNvSpPr txBox="1"/>
          <p:nvPr>
            <p:ph type="title"/>
          </p:nvPr>
        </p:nvSpPr>
        <p:spPr>
          <a:xfrm>
            <a:off x="2367301" y="680719"/>
            <a:ext cx="53308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a	Git	repo</a:t>
            </a:r>
            <a:endParaRPr/>
          </a:p>
        </p:txBody>
      </p:sp>
      <p:sp>
        <p:nvSpPr>
          <p:cNvPr id="512" name="Google Shape;512;p25"/>
          <p:cNvSpPr txBox="1"/>
          <p:nvPr/>
        </p:nvSpPr>
        <p:spPr>
          <a:xfrm>
            <a:off x="689263" y="1776239"/>
            <a:ext cx="876554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736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1" lang="en-US" sz="24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common scenarios: (only do one of these)</a:t>
            </a:r>
            <a:endParaRPr b="0" i="0" sz="24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 new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Git repo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current directory: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will create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.git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 in your current directory.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you can commit files in that directory into the repo.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–m "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commit message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250"/>
              <a:buFont typeface="Courier New"/>
              <a:buNone/>
            </a:pPr>
            <a:r>
              <a:t/>
            </a:r>
            <a:endParaRPr b="0" i="0" sz="32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clone a remote repo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your current directory: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url	localDirectoryName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2" marL="927100" marR="5080" rtl="0" algn="l">
              <a:lnSpc>
                <a:spcPct val="983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will create the given local directory, containing a working copy of  the files from the repo, and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.git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 (used to hold the  staging area and your actual local repo)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3694311" y="680719"/>
            <a:ext cx="267716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About	Git</a:t>
            </a:r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689263" y="1785620"/>
            <a:ext cx="6955790" cy="5179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3124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Created by Linus Torvalds,  creator of Linux, in 2005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Came out of Linux development community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Designed to do version control on Linux kernel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ahoma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Goals of Git: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68325" lvl="1" marL="923925" marR="1911350" rtl="0" algn="l">
              <a:lnSpc>
                <a:spcPct val="1012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for non-linear development  (thousands of parallel branches)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Fully distributed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Able to handle large projects efficiently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Tahoma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7544727" y="1790700"/>
            <a:ext cx="1714500" cy="1714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8"/>
          <p:cNvGrpSpPr/>
          <p:nvPr/>
        </p:nvGrpSpPr>
        <p:grpSpPr>
          <a:xfrm>
            <a:off x="460808" y="24733"/>
            <a:ext cx="9144000" cy="1390650"/>
            <a:chOff x="458123" y="457200"/>
            <a:chExt cx="9144000" cy="1390650"/>
          </a:xfrm>
        </p:grpSpPr>
        <p:sp>
          <p:nvSpPr>
            <p:cNvPr id="61" name="Google Shape;61;p8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458123" y="457200"/>
              <a:ext cx="9144000" cy="1390650"/>
            </a:xfrm>
            <a:custGeom>
              <a:rect b="b" l="l" r="r" t="t"/>
              <a:pathLst>
                <a:path extrusionOk="0" h="1390650" w="914400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8"/>
          <p:cNvSpPr/>
          <p:nvPr/>
        </p:nvSpPr>
        <p:spPr>
          <a:xfrm>
            <a:off x="4433123" y="398544"/>
            <a:ext cx="11993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(Git)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6"/>
          <p:cNvSpPr txBox="1"/>
          <p:nvPr>
            <p:ph type="title"/>
          </p:nvPr>
        </p:nvSpPr>
        <p:spPr>
          <a:xfrm>
            <a:off x="3011090" y="680719"/>
            <a:ext cx="404367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	commands</a:t>
            </a:r>
            <a:endParaRPr/>
          </a:p>
        </p:txBody>
      </p:sp>
      <p:graphicFrame>
        <p:nvGraphicFramePr>
          <p:cNvPr id="518" name="Google Shape;518;p26"/>
          <p:cNvGraphicFramePr/>
          <p:nvPr/>
        </p:nvGraphicFramePr>
        <p:xfrm>
          <a:off x="748635" y="1738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{525DDCDC-2D57-4990-92CA-DE4FEE0BC415}</a:tableStyleId>
              </a:tblPr>
              <a:tblGrid>
                <a:gridCol w="3124200"/>
                <a:gridCol w="5410200"/>
              </a:tblGrid>
              <a:tr h="396200">
                <a:tc>
                  <a:txBody>
                    <a:bodyPr/>
                    <a:lstStyle/>
                    <a:p>
                      <a:pPr indent="0" lvl="0" marL="939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command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clone </a:t>
                      </a: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url [dir]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copy a Git repository so you can add to it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add	</a:t>
                      </a:r>
                      <a:r>
                        <a:rPr b="1" i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file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adds file contents to the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commit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records a snapshot of the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status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53403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view the status of your files in the working  directory and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diff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80200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shows diff of what is staged and what is  modified but unstaged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help </a:t>
                      </a:r>
                      <a:r>
                        <a:rPr i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command</a:t>
                      </a:r>
                      <a:r>
                        <a:rPr i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get help info about a particular command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pull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51625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fetch from a remote repo and try to merge  into the current branch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push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113664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push your new branches and data to a remote  repository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 gridSpan="2">
                  <a:txBody>
                    <a:bodyPr/>
                    <a:lstStyle/>
                    <a:p>
                      <a:pPr indent="0" lvl="0" marL="958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others: 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init, reset, branch, checkout, merge, log, tag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"/>
          <p:cNvSpPr txBox="1"/>
          <p:nvPr>
            <p:ph type="title"/>
          </p:nvPr>
        </p:nvSpPr>
        <p:spPr>
          <a:xfrm>
            <a:off x="1965935" y="680719"/>
            <a:ext cx="6134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and commit	a	file</a:t>
            </a:r>
            <a:endParaRPr/>
          </a:p>
        </p:txBody>
      </p:sp>
      <p:sp>
        <p:nvSpPr>
          <p:cNvPr id="524" name="Google Shape;524;p27"/>
          <p:cNvSpPr txBox="1"/>
          <p:nvPr>
            <p:ph idx="1" type="body"/>
          </p:nvPr>
        </p:nvSpPr>
        <p:spPr>
          <a:xfrm>
            <a:off x="689263" y="1776239"/>
            <a:ext cx="8375650" cy="3276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-228600" lvl="0" marL="240665" marR="508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The first time we ask a file to be tracked, </a:t>
            </a:r>
            <a:r>
              <a:rPr i="1" lang="en-US" sz="2450">
                <a:latin typeface="Tahoma"/>
                <a:ea typeface="Tahoma"/>
                <a:cs typeface="Tahoma"/>
                <a:sym typeface="Tahoma"/>
              </a:rPr>
              <a:t>and every time  before we commit a file</a:t>
            </a:r>
            <a:r>
              <a:rPr lang="en-US"/>
              <a:t>, we must add it to the staging area:</a:t>
            </a:r>
            <a:endParaRPr sz="2450"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git add Hello.java Goodbye.java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Tahoma"/>
              <a:buChar char="•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Takes a snapshot of these files, adds them to the staging area.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00"/>
          </a:p>
          <a:p>
            <a:pPr indent="-231775" lvl="0" marL="244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To move staged changes into the repo, we commit:</a:t>
            </a:r>
            <a:endParaRPr/>
          </a:p>
          <a:p>
            <a:pPr indent="-279400" lvl="1" marL="63500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git commit –m "Fixing bug #22"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To undo changes on a file before you have committed it:</a:t>
            </a:r>
            <a:endParaRPr/>
          </a:p>
        </p:txBody>
      </p:sp>
      <p:sp>
        <p:nvSpPr>
          <p:cNvPr id="525" name="Google Shape;525;p27"/>
          <p:cNvSpPr txBox="1"/>
          <p:nvPr/>
        </p:nvSpPr>
        <p:spPr>
          <a:xfrm>
            <a:off x="1032163" y="5680455"/>
            <a:ext cx="466471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-2794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reset HEAD --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2921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--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27"/>
          <p:cNvSpPr txBox="1"/>
          <p:nvPr/>
        </p:nvSpPr>
        <p:spPr>
          <a:xfrm>
            <a:off x="6172488" y="5680455"/>
            <a:ext cx="2864485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(unstages the file)  (undoes your changes)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7" name="Google Shape;527;p27"/>
          <p:cNvSpPr txBox="1"/>
          <p:nvPr/>
        </p:nvSpPr>
        <p:spPr>
          <a:xfrm>
            <a:off x="1032163" y="6538976"/>
            <a:ext cx="7782559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All these commands are acting on your local version of repo.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8"/>
          <p:cNvSpPr txBox="1"/>
          <p:nvPr>
            <p:ph type="title"/>
          </p:nvPr>
        </p:nvSpPr>
        <p:spPr>
          <a:xfrm>
            <a:off x="1347654" y="680719"/>
            <a:ext cx="73704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Viewing/undoing changes</a:t>
            </a:r>
            <a:endParaRPr/>
          </a:p>
        </p:txBody>
      </p:sp>
      <p:sp>
        <p:nvSpPr>
          <p:cNvPr id="533" name="Google Shape;533;p28"/>
          <p:cNvSpPr txBox="1"/>
          <p:nvPr/>
        </p:nvSpPr>
        <p:spPr>
          <a:xfrm>
            <a:off x="689263" y="1723551"/>
            <a:ext cx="8413115" cy="4050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view status of files in working directory and staging area: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	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what is modified but unstaged: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a log of all changes in your local repo: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	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--oneline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(shorter version)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749300" marR="232156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1677b2d Edited first line of readme  258efa7 Added line to readme  0e52da7 Initial commit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-5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(to show only the 5 most recent updates), etc.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"/>
          <p:cNvSpPr txBox="1"/>
          <p:nvPr>
            <p:ph type="title"/>
          </p:nvPr>
        </p:nvSpPr>
        <p:spPr>
          <a:xfrm>
            <a:off x="1741788" y="680719"/>
            <a:ext cx="658177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Branching and merging</a:t>
            </a:r>
            <a:endParaRPr/>
          </a:p>
        </p:txBody>
      </p:sp>
      <p:sp>
        <p:nvSpPr>
          <p:cNvPr id="539" name="Google Shape;539;p29"/>
          <p:cNvSpPr txBox="1"/>
          <p:nvPr/>
        </p:nvSpPr>
        <p:spPr>
          <a:xfrm>
            <a:off x="689263" y="1785620"/>
            <a:ext cx="8484235" cy="502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67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 uses branching heavily to switch between multiple tasks.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2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 new local branch: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list all local branches: (* = current branch)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switch to a given local branch: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merge changes from a branch into the local master: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merge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0"/>
          <p:cNvSpPr txBox="1"/>
          <p:nvPr>
            <p:ph type="title"/>
          </p:nvPr>
        </p:nvSpPr>
        <p:spPr>
          <a:xfrm>
            <a:off x="1137968" y="680719"/>
            <a:ext cx="77895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Interaction	w/	remote	repo</a:t>
            </a:r>
            <a:endParaRPr/>
          </a:p>
        </p:txBody>
      </p:sp>
      <p:sp>
        <p:nvSpPr>
          <p:cNvPr id="545" name="Google Shape;545;p30"/>
          <p:cNvSpPr txBox="1"/>
          <p:nvPr/>
        </p:nvSpPr>
        <p:spPr>
          <a:xfrm>
            <a:off x="689263" y="1722628"/>
            <a:ext cx="8564880" cy="4173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Push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local changes to the remote repo.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Pull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remote repo to get most recent changes.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(fix conflicts if necessary, add/commit them to your local repo)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t/>
            </a:r>
            <a:endParaRPr b="0" i="0" sz="32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219075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fetch the most recent updates from the remote repo into  your local repo, and put them into your working directory: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350"/>
              <a:buFont typeface="Courier New"/>
              <a:buNone/>
            </a:pPr>
            <a:r>
              <a:t/>
            </a:r>
            <a:endParaRPr b="0" i="0" sz="3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put your changes from your local repo in the remote repo: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origin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/>
          <p:nvPr>
            <p:ph type="title"/>
          </p:nvPr>
        </p:nvSpPr>
        <p:spPr>
          <a:xfrm>
            <a:off x="505714" y="622389"/>
            <a:ext cx="10726166" cy="759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What is Git &amp; Github ?</a:t>
            </a:r>
            <a:endParaRPr/>
          </a:p>
        </p:txBody>
      </p:sp>
      <p:sp>
        <p:nvSpPr>
          <p:cNvPr id="551" name="Google Shape;551;p31"/>
          <p:cNvSpPr txBox="1"/>
          <p:nvPr/>
        </p:nvSpPr>
        <p:spPr>
          <a:xfrm>
            <a:off x="754380" y="1706881"/>
            <a:ext cx="9049766" cy="4618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Git </a:t>
            </a: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is an example of </a:t>
            </a:r>
            <a:r>
              <a:rPr b="1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412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Version control is a system that records changes to a file or set of files and helps  us recall specific versions later if needed. E.g. Subversion (SVN), CVS etc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It allows you to :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Revert files or the whole project to an earlier state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Compare changes over time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See who modified what?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Control modifications by collaborators with the permission of admin/owners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version control tool that will allow you to perform all kinds of operations to fetch data from the central server or push data to it whereas GitHub is a core hosting platform for version control collaboration. GitHub is a company that allows you to host a central repository in a remote server</a:t>
            </a:r>
            <a:r>
              <a:rPr b="0" i="0" lang="en-US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 </a:t>
            </a:r>
            <a:endParaRPr b="0" i="0" sz="192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31"/>
          <p:cNvSpPr/>
          <p:nvPr/>
        </p:nvSpPr>
        <p:spPr>
          <a:xfrm>
            <a:off x="8608315" y="1794051"/>
            <a:ext cx="1188111" cy="56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"/>
          <p:cNvSpPr/>
          <p:nvPr/>
        </p:nvSpPr>
        <p:spPr>
          <a:xfrm>
            <a:off x="4960467" y="3634740"/>
            <a:ext cx="0" cy="502920"/>
          </a:xfrm>
          <a:custGeom>
            <a:rect b="b" l="l" r="r" t="t"/>
            <a:pathLst>
              <a:path extrusionOk="0" h="457200" w="120000">
                <a:moveTo>
                  <a:pt x="0" y="0"/>
                </a:moveTo>
                <a:lnTo>
                  <a:pt x="0" y="45681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2"/>
          <p:cNvSpPr txBox="1"/>
          <p:nvPr/>
        </p:nvSpPr>
        <p:spPr>
          <a:xfrm>
            <a:off x="628650" y="2796541"/>
            <a:ext cx="8801100" cy="829907"/>
          </a:xfrm>
          <a:prstGeom prst="rect">
            <a:avLst/>
          </a:prstGeom>
          <a:solidFill>
            <a:srgbClr val="E6DFEB"/>
          </a:solidFill>
          <a:ln>
            <a:noFill/>
          </a:ln>
        </p:spPr>
        <p:txBody>
          <a:bodyPr anchorCtr="0" anchor="t" bIns="0" lIns="0" spcFirstLastPara="1" rIns="0" wrap="square" tIns="9075">
            <a:spAutoFit/>
          </a:bodyPr>
          <a:lstStyle/>
          <a:p>
            <a:pPr indent="-2094" lvl="0" marL="3526727" marR="3517646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</a:pPr>
            <a:r>
              <a:rPr b="1" i="0" lang="en-US" sz="2640" u="none" cap="none" strike="noStrike">
                <a:solidFill>
                  <a:srgbClr val="403052"/>
                </a:solidFill>
                <a:latin typeface="Calibri"/>
                <a:ea typeface="Calibri"/>
                <a:cs typeface="Calibri"/>
                <a:sym typeface="Calibri"/>
              </a:rPr>
              <a:t>REMOTE  REPOSITORY</a:t>
            </a:r>
            <a:endParaRPr b="0" i="0" sz="26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2"/>
          <p:cNvSpPr txBox="1"/>
          <p:nvPr>
            <p:ph type="title"/>
          </p:nvPr>
        </p:nvSpPr>
        <p:spPr>
          <a:xfrm>
            <a:off x="505714" y="320217"/>
            <a:ext cx="4288092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Github Structure</a:t>
            </a:r>
            <a:endParaRPr sz="4840"/>
          </a:p>
        </p:txBody>
      </p:sp>
      <p:sp>
        <p:nvSpPr>
          <p:cNvPr id="560" name="Google Shape;560;p32"/>
          <p:cNvSpPr txBox="1"/>
          <p:nvPr/>
        </p:nvSpPr>
        <p:spPr>
          <a:xfrm>
            <a:off x="628650" y="1287780"/>
            <a:ext cx="2849880" cy="569195"/>
          </a:xfrm>
          <a:prstGeom prst="rect">
            <a:avLst/>
          </a:prstGeom>
          <a:solidFill>
            <a:srgbClr val="403052"/>
          </a:solidFill>
          <a:ln>
            <a:noFill/>
          </a:ln>
        </p:spPr>
        <p:txBody>
          <a:bodyPr anchorCtr="0" anchor="t" bIns="0" lIns="0" spcFirstLastPara="1" rIns="0" wrap="square" tIns="2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4"/>
              <a:buFont typeface="Arial"/>
              <a:buNone/>
            </a:pPr>
            <a:r>
              <a:t/>
            </a:r>
            <a:endParaRPr b="0" i="0" sz="1704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21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Personal user account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2"/>
          <p:cNvSpPr txBox="1"/>
          <p:nvPr/>
        </p:nvSpPr>
        <p:spPr>
          <a:xfrm>
            <a:off x="6579870" y="1287780"/>
            <a:ext cx="2849880" cy="569195"/>
          </a:xfrm>
          <a:prstGeom prst="rect">
            <a:avLst/>
          </a:prstGeom>
          <a:solidFill>
            <a:srgbClr val="403052"/>
          </a:solidFill>
          <a:ln>
            <a:noFill/>
          </a:ln>
        </p:spPr>
        <p:txBody>
          <a:bodyPr anchorCtr="0" anchor="t" bIns="0" lIns="0" spcFirstLastPara="1" rIns="0" wrap="square" tIns="2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4"/>
              <a:buFont typeface="Arial"/>
              <a:buNone/>
            </a:pPr>
            <a:r>
              <a:t/>
            </a:r>
            <a:endParaRPr b="0" i="0" sz="1704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2009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Organization account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2"/>
          <p:cNvSpPr/>
          <p:nvPr/>
        </p:nvSpPr>
        <p:spPr>
          <a:xfrm>
            <a:off x="1341092" y="2120532"/>
            <a:ext cx="717360" cy="592328"/>
          </a:xfrm>
          <a:custGeom>
            <a:rect b="b" l="l" r="r" t="t"/>
            <a:pathLst>
              <a:path extrusionOk="0" h="538480" w="652144">
                <a:moveTo>
                  <a:pt x="39204" y="440436"/>
                </a:moveTo>
                <a:lnTo>
                  <a:pt x="35547" y="442087"/>
                </a:lnTo>
                <a:lnTo>
                  <a:pt x="0" y="538352"/>
                </a:lnTo>
                <a:lnTo>
                  <a:pt x="18780" y="535304"/>
                </a:lnTo>
                <a:lnTo>
                  <a:pt x="13766" y="535304"/>
                </a:lnTo>
                <a:lnTo>
                  <a:pt x="5689" y="525399"/>
                </a:lnTo>
                <a:lnTo>
                  <a:pt x="23840" y="510450"/>
                </a:lnTo>
                <a:lnTo>
                  <a:pt x="47472" y="446531"/>
                </a:lnTo>
                <a:lnTo>
                  <a:pt x="45783" y="442849"/>
                </a:lnTo>
                <a:lnTo>
                  <a:pt x="42494" y="441705"/>
                </a:lnTo>
                <a:lnTo>
                  <a:pt x="39204" y="440436"/>
                </a:lnTo>
                <a:close/>
              </a:path>
              <a:path extrusionOk="0" h="538480" w="652144">
                <a:moveTo>
                  <a:pt x="23840" y="510450"/>
                </a:moveTo>
                <a:lnTo>
                  <a:pt x="5689" y="525399"/>
                </a:lnTo>
                <a:lnTo>
                  <a:pt x="13766" y="535304"/>
                </a:lnTo>
                <a:lnTo>
                  <a:pt x="17159" y="532511"/>
                </a:lnTo>
                <a:lnTo>
                  <a:pt x="15684" y="532511"/>
                </a:lnTo>
                <a:lnTo>
                  <a:pt x="8712" y="524128"/>
                </a:lnTo>
                <a:lnTo>
                  <a:pt x="19430" y="522377"/>
                </a:lnTo>
                <a:lnTo>
                  <a:pt x="23840" y="510450"/>
                </a:lnTo>
                <a:close/>
              </a:path>
              <a:path extrusionOk="0" h="538480" w="652144">
                <a:moveTo>
                  <a:pt x="99212" y="509397"/>
                </a:moveTo>
                <a:lnTo>
                  <a:pt x="95783" y="509904"/>
                </a:lnTo>
                <a:lnTo>
                  <a:pt x="31947" y="520333"/>
                </a:lnTo>
                <a:lnTo>
                  <a:pt x="13766" y="535304"/>
                </a:lnTo>
                <a:lnTo>
                  <a:pt x="18780" y="535304"/>
                </a:lnTo>
                <a:lnTo>
                  <a:pt x="97815" y="522477"/>
                </a:lnTo>
                <a:lnTo>
                  <a:pt x="101244" y="521969"/>
                </a:lnTo>
                <a:lnTo>
                  <a:pt x="103657" y="518667"/>
                </a:lnTo>
                <a:lnTo>
                  <a:pt x="103022" y="515238"/>
                </a:lnTo>
                <a:lnTo>
                  <a:pt x="102514" y="511810"/>
                </a:lnTo>
                <a:lnTo>
                  <a:pt x="99212" y="509397"/>
                </a:lnTo>
                <a:close/>
              </a:path>
              <a:path extrusionOk="0" h="538480" w="652144">
                <a:moveTo>
                  <a:pt x="19430" y="522377"/>
                </a:moveTo>
                <a:lnTo>
                  <a:pt x="8712" y="524128"/>
                </a:lnTo>
                <a:lnTo>
                  <a:pt x="15684" y="532511"/>
                </a:lnTo>
                <a:lnTo>
                  <a:pt x="19430" y="522377"/>
                </a:lnTo>
                <a:close/>
              </a:path>
              <a:path extrusionOk="0" h="538480" w="652144">
                <a:moveTo>
                  <a:pt x="31947" y="520333"/>
                </a:moveTo>
                <a:lnTo>
                  <a:pt x="19430" y="522377"/>
                </a:lnTo>
                <a:lnTo>
                  <a:pt x="15684" y="532511"/>
                </a:lnTo>
                <a:lnTo>
                  <a:pt x="17159" y="532511"/>
                </a:lnTo>
                <a:lnTo>
                  <a:pt x="31947" y="520333"/>
                </a:lnTo>
                <a:close/>
              </a:path>
              <a:path extrusionOk="0" h="538480" w="652144">
                <a:moveTo>
                  <a:pt x="643661" y="0"/>
                </a:moveTo>
                <a:lnTo>
                  <a:pt x="23840" y="510450"/>
                </a:lnTo>
                <a:lnTo>
                  <a:pt x="19430" y="522377"/>
                </a:lnTo>
                <a:lnTo>
                  <a:pt x="31947" y="520333"/>
                </a:lnTo>
                <a:lnTo>
                  <a:pt x="651789" y="9905"/>
                </a:lnTo>
                <a:lnTo>
                  <a:pt x="643661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2"/>
          <p:cNvSpPr/>
          <p:nvPr/>
        </p:nvSpPr>
        <p:spPr>
          <a:xfrm>
            <a:off x="7208520" y="2120392"/>
            <a:ext cx="800481" cy="592328"/>
          </a:xfrm>
          <a:custGeom>
            <a:rect b="b" l="l" r="r" t="t"/>
            <a:pathLst>
              <a:path extrusionOk="0" h="538480" w="727709">
                <a:moveTo>
                  <a:pt x="44450" y="442849"/>
                </a:moveTo>
                <a:lnTo>
                  <a:pt x="40640" y="444245"/>
                </a:lnTo>
                <a:lnTo>
                  <a:pt x="39243" y="447547"/>
                </a:lnTo>
                <a:lnTo>
                  <a:pt x="0" y="538479"/>
                </a:lnTo>
                <a:lnTo>
                  <a:pt x="21372" y="536193"/>
                </a:lnTo>
                <a:lnTo>
                  <a:pt x="13843" y="536193"/>
                </a:lnTo>
                <a:lnTo>
                  <a:pt x="6350" y="525906"/>
                </a:lnTo>
                <a:lnTo>
                  <a:pt x="25307" y="511938"/>
                </a:lnTo>
                <a:lnTo>
                  <a:pt x="50926" y="452500"/>
                </a:lnTo>
                <a:lnTo>
                  <a:pt x="52324" y="449325"/>
                </a:lnTo>
                <a:lnTo>
                  <a:pt x="50800" y="445642"/>
                </a:lnTo>
                <a:lnTo>
                  <a:pt x="44450" y="442849"/>
                </a:lnTo>
                <a:close/>
              </a:path>
              <a:path extrusionOk="0" h="538480" w="727709">
                <a:moveTo>
                  <a:pt x="25307" y="511938"/>
                </a:moveTo>
                <a:lnTo>
                  <a:pt x="6350" y="525906"/>
                </a:lnTo>
                <a:lnTo>
                  <a:pt x="13843" y="536193"/>
                </a:lnTo>
                <a:lnTo>
                  <a:pt x="17462" y="533526"/>
                </a:lnTo>
                <a:lnTo>
                  <a:pt x="16001" y="533526"/>
                </a:lnTo>
                <a:lnTo>
                  <a:pt x="9398" y="524763"/>
                </a:lnTo>
                <a:lnTo>
                  <a:pt x="20289" y="523580"/>
                </a:lnTo>
                <a:lnTo>
                  <a:pt x="25307" y="511938"/>
                </a:lnTo>
                <a:close/>
              </a:path>
              <a:path extrusionOk="0" h="538480" w="727709">
                <a:moveTo>
                  <a:pt x="100583" y="514857"/>
                </a:moveTo>
                <a:lnTo>
                  <a:pt x="32805" y="522221"/>
                </a:lnTo>
                <a:lnTo>
                  <a:pt x="13843" y="536193"/>
                </a:lnTo>
                <a:lnTo>
                  <a:pt x="21372" y="536193"/>
                </a:lnTo>
                <a:lnTo>
                  <a:pt x="101980" y="527557"/>
                </a:lnTo>
                <a:lnTo>
                  <a:pt x="104521" y="524382"/>
                </a:lnTo>
                <a:lnTo>
                  <a:pt x="103758" y="517397"/>
                </a:lnTo>
                <a:lnTo>
                  <a:pt x="100583" y="514857"/>
                </a:lnTo>
                <a:close/>
              </a:path>
              <a:path extrusionOk="0" h="538480" w="727709">
                <a:moveTo>
                  <a:pt x="20289" y="523580"/>
                </a:moveTo>
                <a:lnTo>
                  <a:pt x="9398" y="524763"/>
                </a:lnTo>
                <a:lnTo>
                  <a:pt x="16001" y="533526"/>
                </a:lnTo>
                <a:lnTo>
                  <a:pt x="20289" y="523580"/>
                </a:lnTo>
                <a:close/>
              </a:path>
              <a:path extrusionOk="0" h="538480" w="727709">
                <a:moveTo>
                  <a:pt x="32805" y="522221"/>
                </a:moveTo>
                <a:lnTo>
                  <a:pt x="20289" y="523580"/>
                </a:lnTo>
                <a:lnTo>
                  <a:pt x="16001" y="533526"/>
                </a:lnTo>
                <a:lnTo>
                  <a:pt x="17462" y="533526"/>
                </a:lnTo>
                <a:lnTo>
                  <a:pt x="32805" y="522221"/>
                </a:lnTo>
                <a:close/>
              </a:path>
              <a:path extrusionOk="0" h="538480" w="727709">
                <a:moveTo>
                  <a:pt x="720090" y="0"/>
                </a:moveTo>
                <a:lnTo>
                  <a:pt x="25307" y="511938"/>
                </a:lnTo>
                <a:lnTo>
                  <a:pt x="20289" y="523580"/>
                </a:lnTo>
                <a:lnTo>
                  <a:pt x="32805" y="522221"/>
                </a:lnTo>
                <a:lnTo>
                  <a:pt x="727709" y="10159"/>
                </a:lnTo>
                <a:lnTo>
                  <a:pt x="720090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2"/>
          <p:cNvSpPr/>
          <p:nvPr/>
        </p:nvSpPr>
        <p:spPr>
          <a:xfrm>
            <a:off x="2048841" y="2120811"/>
            <a:ext cx="633540" cy="592328"/>
          </a:xfrm>
          <a:custGeom>
            <a:rect b="b" l="l" r="r" t="t"/>
            <a:pathLst>
              <a:path extrusionOk="0" h="538480" w="575944">
                <a:moveTo>
                  <a:pt x="478536" y="503047"/>
                </a:moveTo>
                <a:lnTo>
                  <a:pt x="475234" y="505206"/>
                </a:lnTo>
                <a:lnTo>
                  <a:pt x="474297" y="508849"/>
                </a:lnTo>
                <a:lnTo>
                  <a:pt x="473582" y="512063"/>
                </a:lnTo>
                <a:lnTo>
                  <a:pt x="475742" y="515493"/>
                </a:lnTo>
                <a:lnTo>
                  <a:pt x="575818" y="538099"/>
                </a:lnTo>
                <a:lnTo>
                  <a:pt x="574637" y="534162"/>
                </a:lnTo>
                <a:lnTo>
                  <a:pt x="562356" y="534162"/>
                </a:lnTo>
                <a:lnTo>
                  <a:pt x="545227" y="518178"/>
                </a:lnTo>
                <a:lnTo>
                  <a:pt x="478536" y="503047"/>
                </a:lnTo>
                <a:close/>
              </a:path>
              <a:path extrusionOk="0" h="538480" w="575944">
                <a:moveTo>
                  <a:pt x="545227" y="518178"/>
                </a:moveTo>
                <a:lnTo>
                  <a:pt x="562356" y="534162"/>
                </a:lnTo>
                <a:lnTo>
                  <a:pt x="564958" y="531368"/>
                </a:lnTo>
                <a:lnTo>
                  <a:pt x="560578" y="531368"/>
                </a:lnTo>
                <a:lnTo>
                  <a:pt x="557445" y="520953"/>
                </a:lnTo>
                <a:lnTo>
                  <a:pt x="545227" y="518178"/>
                </a:lnTo>
                <a:close/>
              </a:path>
              <a:path extrusionOk="0" h="538480" w="575944">
                <a:moveTo>
                  <a:pt x="542798" y="437896"/>
                </a:moveTo>
                <a:lnTo>
                  <a:pt x="539369" y="438912"/>
                </a:lnTo>
                <a:lnTo>
                  <a:pt x="536067" y="439927"/>
                </a:lnTo>
                <a:lnTo>
                  <a:pt x="534162" y="443484"/>
                </a:lnTo>
                <a:lnTo>
                  <a:pt x="535178" y="446913"/>
                </a:lnTo>
                <a:lnTo>
                  <a:pt x="553805" y="508849"/>
                </a:lnTo>
                <a:lnTo>
                  <a:pt x="570992" y="524890"/>
                </a:lnTo>
                <a:lnTo>
                  <a:pt x="562356" y="534162"/>
                </a:lnTo>
                <a:lnTo>
                  <a:pt x="574637" y="534162"/>
                </a:lnTo>
                <a:lnTo>
                  <a:pt x="546354" y="439800"/>
                </a:lnTo>
                <a:lnTo>
                  <a:pt x="542798" y="437896"/>
                </a:lnTo>
                <a:close/>
              </a:path>
              <a:path extrusionOk="0" h="538480" w="575944">
                <a:moveTo>
                  <a:pt x="557445" y="520953"/>
                </a:moveTo>
                <a:lnTo>
                  <a:pt x="560578" y="531368"/>
                </a:lnTo>
                <a:lnTo>
                  <a:pt x="568070" y="523366"/>
                </a:lnTo>
                <a:lnTo>
                  <a:pt x="557445" y="520953"/>
                </a:lnTo>
                <a:close/>
              </a:path>
              <a:path extrusionOk="0" h="538480" w="575944">
                <a:moveTo>
                  <a:pt x="553805" y="508849"/>
                </a:moveTo>
                <a:lnTo>
                  <a:pt x="557445" y="520953"/>
                </a:lnTo>
                <a:lnTo>
                  <a:pt x="568070" y="523366"/>
                </a:lnTo>
                <a:lnTo>
                  <a:pt x="560578" y="531368"/>
                </a:lnTo>
                <a:lnTo>
                  <a:pt x="564958" y="531368"/>
                </a:lnTo>
                <a:lnTo>
                  <a:pt x="570992" y="524890"/>
                </a:lnTo>
                <a:lnTo>
                  <a:pt x="553805" y="508849"/>
                </a:lnTo>
                <a:close/>
              </a:path>
              <a:path extrusionOk="0" h="538480" w="575944">
                <a:moveTo>
                  <a:pt x="8636" y="0"/>
                </a:moveTo>
                <a:lnTo>
                  <a:pt x="0" y="9398"/>
                </a:lnTo>
                <a:lnTo>
                  <a:pt x="545227" y="518178"/>
                </a:lnTo>
                <a:lnTo>
                  <a:pt x="557445" y="520953"/>
                </a:lnTo>
                <a:lnTo>
                  <a:pt x="553805" y="508849"/>
                </a:lnTo>
                <a:lnTo>
                  <a:pt x="8636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2"/>
          <p:cNvSpPr/>
          <p:nvPr/>
        </p:nvSpPr>
        <p:spPr>
          <a:xfrm>
            <a:off x="8000619" y="2120392"/>
            <a:ext cx="776034" cy="592328"/>
          </a:xfrm>
          <a:custGeom>
            <a:rect b="b" l="l" r="r" t="t"/>
            <a:pathLst>
              <a:path extrusionOk="0" h="538480" w="705484">
                <a:moveTo>
                  <a:pt x="605154" y="513460"/>
                </a:moveTo>
                <a:lnTo>
                  <a:pt x="601979" y="515874"/>
                </a:lnTo>
                <a:lnTo>
                  <a:pt x="601599" y="519429"/>
                </a:lnTo>
                <a:lnTo>
                  <a:pt x="601090" y="522858"/>
                </a:lnTo>
                <a:lnTo>
                  <a:pt x="603630" y="526033"/>
                </a:lnTo>
                <a:lnTo>
                  <a:pt x="607059" y="526414"/>
                </a:lnTo>
                <a:lnTo>
                  <a:pt x="705484" y="538479"/>
                </a:lnTo>
                <a:lnTo>
                  <a:pt x="704431" y="535939"/>
                </a:lnTo>
                <a:lnTo>
                  <a:pt x="691641" y="535939"/>
                </a:lnTo>
                <a:lnTo>
                  <a:pt x="672861" y="521662"/>
                </a:lnTo>
                <a:lnTo>
                  <a:pt x="608710" y="513841"/>
                </a:lnTo>
                <a:lnTo>
                  <a:pt x="605154" y="513460"/>
                </a:lnTo>
                <a:close/>
              </a:path>
              <a:path extrusionOk="0" h="538480" w="705484">
                <a:moveTo>
                  <a:pt x="672861" y="521662"/>
                </a:moveTo>
                <a:lnTo>
                  <a:pt x="691641" y="535939"/>
                </a:lnTo>
                <a:lnTo>
                  <a:pt x="693642" y="533272"/>
                </a:lnTo>
                <a:lnTo>
                  <a:pt x="689609" y="533272"/>
                </a:lnTo>
                <a:lnTo>
                  <a:pt x="685434" y="523195"/>
                </a:lnTo>
                <a:lnTo>
                  <a:pt x="672861" y="521662"/>
                </a:lnTo>
                <a:close/>
              </a:path>
              <a:path extrusionOk="0" h="538480" w="705484">
                <a:moveTo>
                  <a:pt x="662431" y="442213"/>
                </a:moveTo>
                <a:lnTo>
                  <a:pt x="659256" y="443483"/>
                </a:lnTo>
                <a:lnTo>
                  <a:pt x="655954" y="444880"/>
                </a:lnTo>
                <a:lnTo>
                  <a:pt x="654430" y="448563"/>
                </a:lnTo>
                <a:lnTo>
                  <a:pt x="655827" y="451738"/>
                </a:lnTo>
                <a:lnTo>
                  <a:pt x="680640" y="511623"/>
                </a:lnTo>
                <a:lnTo>
                  <a:pt x="699261" y="525779"/>
                </a:lnTo>
                <a:lnTo>
                  <a:pt x="691641" y="535939"/>
                </a:lnTo>
                <a:lnTo>
                  <a:pt x="704431" y="535939"/>
                </a:lnTo>
                <a:lnTo>
                  <a:pt x="667511" y="446913"/>
                </a:lnTo>
                <a:lnTo>
                  <a:pt x="666241" y="443738"/>
                </a:lnTo>
                <a:lnTo>
                  <a:pt x="662431" y="442213"/>
                </a:lnTo>
                <a:close/>
              </a:path>
              <a:path extrusionOk="0" h="538480" w="705484">
                <a:moveTo>
                  <a:pt x="685434" y="523195"/>
                </a:moveTo>
                <a:lnTo>
                  <a:pt x="689609" y="533272"/>
                </a:lnTo>
                <a:lnTo>
                  <a:pt x="696213" y="524509"/>
                </a:lnTo>
                <a:lnTo>
                  <a:pt x="685434" y="523195"/>
                </a:lnTo>
                <a:close/>
              </a:path>
              <a:path extrusionOk="0" h="538480" w="705484">
                <a:moveTo>
                  <a:pt x="680640" y="511623"/>
                </a:moveTo>
                <a:lnTo>
                  <a:pt x="685434" y="523195"/>
                </a:lnTo>
                <a:lnTo>
                  <a:pt x="696213" y="524509"/>
                </a:lnTo>
                <a:lnTo>
                  <a:pt x="689609" y="533272"/>
                </a:lnTo>
                <a:lnTo>
                  <a:pt x="693642" y="533272"/>
                </a:lnTo>
                <a:lnTo>
                  <a:pt x="699261" y="525779"/>
                </a:lnTo>
                <a:lnTo>
                  <a:pt x="680640" y="511623"/>
                </a:lnTo>
                <a:close/>
              </a:path>
              <a:path extrusionOk="0" h="538480" w="705484">
                <a:moveTo>
                  <a:pt x="7619" y="0"/>
                </a:moveTo>
                <a:lnTo>
                  <a:pt x="0" y="10159"/>
                </a:lnTo>
                <a:lnTo>
                  <a:pt x="672861" y="521662"/>
                </a:lnTo>
                <a:lnTo>
                  <a:pt x="685434" y="523195"/>
                </a:lnTo>
                <a:lnTo>
                  <a:pt x="680640" y="511623"/>
                </a:lnTo>
                <a:lnTo>
                  <a:pt x="7619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2"/>
          <p:cNvSpPr txBox="1"/>
          <p:nvPr/>
        </p:nvSpPr>
        <p:spPr>
          <a:xfrm>
            <a:off x="712470" y="2905507"/>
            <a:ext cx="940878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05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2"/>
          <p:cNvSpPr txBox="1"/>
          <p:nvPr/>
        </p:nvSpPr>
        <p:spPr>
          <a:xfrm>
            <a:off x="2424075" y="2905507"/>
            <a:ext cx="1041464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2"/>
          <p:cNvSpPr txBox="1"/>
          <p:nvPr/>
        </p:nvSpPr>
        <p:spPr>
          <a:xfrm>
            <a:off x="6687159" y="2905507"/>
            <a:ext cx="940878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9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2"/>
          <p:cNvSpPr txBox="1"/>
          <p:nvPr/>
        </p:nvSpPr>
        <p:spPr>
          <a:xfrm>
            <a:off x="8256270" y="2905507"/>
            <a:ext cx="1041464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2"/>
          <p:cNvSpPr txBox="1"/>
          <p:nvPr/>
        </p:nvSpPr>
        <p:spPr>
          <a:xfrm>
            <a:off x="251460" y="3768852"/>
            <a:ext cx="3604260" cy="2472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25">
            <a:spAutoFit/>
          </a:bodyPr>
          <a:lstStyle/>
          <a:p>
            <a:pPr indent="-315722" lvl="0" marL="415608" marR="19069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Unlimited public repositories  and collaborators on all plans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Limited Private repositories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Ability to add unlimited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repository collaborators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5608" marR="32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Public repositories are open  to view and copy but not  commit changes.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2"/>
          <p:cNvSpPr txBox="1"/>
          <p:nvPr/>
        </p:nvSpPr>
        <p:spPr>
          <a:xfrm>
            <a:off x="6202680" y="3780587"/>
            <a:ext cx="3604260" cy="2776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25">
            <a:spAutoFit/>
          </a:bodyPr>
          <a:lstStyle/>
          <a:p>
            <a:pPr indent="-315722" lvl="0" marL="417005" marR="24307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Organizations are great for  that need multiple owners &amp;  admins.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7005" marR="3778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Limited private repositories  (&gt; Personal)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7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Team-based access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7005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permissions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7005" marR="209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Unlimited owners, admins, &amp;  collaborators using teams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4221176" y="3886200"/>
            <a:ext cx="1478584" cy="24207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2"/>
          <p:cNvSpPr/>
          <p:nvPr/>
        </p:nvSpPr>
        <p:spPr>
          <a:xfrm>
            <a:off x="4216145" y="3881171"/>
            <a:ext cx="1489202" cy="2430780"/>
          </a:xfrm>
          <a:custGeom>
            <a:rect b="b" l="l" r="r" t="t"/>
            <a:pathLst>
              <a:path extrusionOk="0" h="2209800" w="1353820">
                <a:moveTo>
                  <a:pt x="0" y="2209800"/>
                </a:moveTo>
                <a:lnTo>
                  <a:pt x="1353312" y="2209800"/>
                </a:lnTo>
                <a:lnTo>
                  <a:pt x="1353312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2"/>
          <p:cNvSpPr txBox="1"/>
          <p:nvPr/>
        </p:nvSpPr>
        <p:spPr>
          <a:xfrm>
            <a:off x="251460" y="6987540"/>
            <a:ext cx="9555480" cy="436594"/>
          </a:xfrm>
          <a:prstGeom prst="rect">
            <a:avLst/>
          </a:prstGeom>
          <a:solidFill>
            <a:srgbClr val="B8CDE4"/>
          </a:solidFill>
          <a:ln>
            <a:noFill/>
          </a:ln>
        </p:spPr>
        <p:txBody>
          <a:bodyPr anchorCtr="0" anchor="t" bIns="0" lIns="0" spcFirstLastPara="1" rIns="0" wrap="square" tIns="30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</a:pPr>
            <a:r>
              <a:rPr b="1" i="0" lang="en-US" sz="2640" u="none" cap="none" strike="noStrike">
                <a:solidFill>
                  <a:srgbClr val="403052"/>
                </a:solidFill>
                <a:latin typeface="Calibri"/>
                <a:ea typeface="Calibri"/>
                <a:cs typeface="Calibri"/>
                <a:sym typeface="Calibri"/>
              </a:rPr>
              <a:t>CLONE TO GET LOCAL REPOSITORY</a:t>
            </a:r>
            <a:endParaRPr b="0" i="0" sz="26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2"/>
          <p:cNvSpPr/>
          <p:nvPr/>
        </p:nvSpPr>
        <p:spPr>
          <a:xfrm>
            <a:off x="4918557" y="6392417"/>
            <a:ext cx="83820" cy="511302"/>
          </a:xfrm>
          <a:custGeom>
            <a:rect b="b" l="l" r="r" t="t"/>
            <a:pathLst>
              <a:path extrusionOk="0" h="464820" w="76200">
                <a:moveTo>
                  <a:pt x="31750" y="388289"/>
                </a:moveTo>
                <a:lnTo>
                  <a:pt x="0" y="388289"/>
                </a:lnTo>
                <a:lnTo>
                  <a:pt x="38100" y="464489"/>
                </a:lnTo>
                <a:lnTo>
                  <a:pt x="69850" y="400989"/>
                </a:lnTo>
                <a:lnTo>
                  <a:pt x="31750" y="400989"/>
                </a:lnTo>
                <a:lnTo>
                  <a:pt x="31750" y="388289"/>
                </a:lnTo>
                <a:close/>
              </a:path>
              <a:path extrusionOk="0" h="464820" w="76200">
                <a:moveTo>
                  <a:pt x="44450" y="63500"/>
                </a:moveTo>
                <a:lnTo>
                  <a:pt x="31750" y="63500"/>
                </a:lnTo>
                <a:lnTo>
                  <a:pt x="31750" y="400989"/>
                </a:lnTo>
                <a:lnTo>
                  <a:pt x="44450" y="400989"/>
                </a:lnTo>
                <a:lnTo>
                  <a:pt x="44450" y="63500"/>
                </a:lnTo>
                <a:close/>
              </a:path>
              <a:path extrusionOk="0" h="464820" w="76200">
                <a:moveTo>
                  <a:pt x="76200" y="388289"/>
                </a:moveTo>
                <a:lnTo>
                  <a:pt x="44450" y="388289"/>
                </a:lnTo>
                <a:lnTo>
                  <a:pt x="44450" y="400989"/>
                </a:lnTo>
                <a:lnTo>
                  <a:pt x="69850" y="400989"/>
                </a:lnTo>
                <a:lnTo>
                  <a:pt x="76200" y="388289"/>
                </a:lnTo>
                <a:close/>
              </a:path>
              <a:path extrusionOk="0" h="464820" w="76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extrusionOk="0" h="464820" w="76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2"/>
          <p:cNvSpPr/>
          <p:nvPr/>
        </p:nvSpPr>
        <p:spPr>
          <a:xfrm>
            <a:off x="4645304" y="6489648"/>
            <a:ext cx="630746" cy="338773"/>
          </a:xfrm>
          <a:custGeom>
            <a:rect b="b" l="l" r="r" t="t"/>
            <a:pathLst>
              <a:path extrusionOk="0" h="307975" w="573404">
                <a:moveTo>
                  <a:pt x="0" y="307847"/>
                </a:moveTo>
                <a:lnTo>
                  <a:pt x="573024" y="307847"/>
                </a:lnTo>
                <a:lnTo>
                  <a:pt x="573024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2"/>
          <p:cNvSpPr txBox="1"/>
          <p:nvPr/>
        </p:nvSpPr>
        <p:spPr>
          <a:xfrm>
            <a:off x="4732896" y="6513565"/>
            <a:ext cx="452628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/>
          <p:nvPr>
            <p:ph type="title"/>
          </p:nvPr>
        </p:nvSpPr>
        <p:spPr>
          <a:xfrm>
            <a:off x="421894" y="442594"/>
            <a:ext cx="9385046" cy="1367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2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Important Concepts for Github Users</a:t>
            </a:r>
            <a:endParaRPr/>
          </a:p>
        </p:txBody>
      </p:sp>
      <p:sp>
        <p:nvSpPr>
          <p:cNvPr id="583" name="Google Shape;583;p33"/>
          <p:cNvSpPr txBox="1"/>
          <p:nvPr/>
        </p:nvSpPr>
        <p:spPr>
          <a:xfrm>
            <a:off x="338074" y="1391438"/>
            <a:ext cx="9314498" cy="614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Creating a repo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repository for multiple people to work together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Master in a repository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final version that is considered ready to use by anybody in the team or outside if  repository is public.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Creating a Branch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branch in your project, for an environment where you can try out new ideas.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you make on a branch don't affect the master unless pull request is accepted.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committed to branch reflects for you to keep track of different versions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Adding Commits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track of your progress as you work on a branch or master.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352743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transparent history that others can follow to understand what you've done  and why.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Forking a repository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creates a copy for you to work on independently without any changes to theirs.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a pull request to owner so that the owner can incorporate changes.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3"/>
          <p:cNvSpPr/>
          <p:nvPr/>
        </p:nvSpPr>
        <p:spPr>
          <a:xfrm>
            <a:off x="2514600" y="6568440"/>
            <a:ext cx="586740" cy="2414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4"/>
          <p:cNvSpPr txBox="1"/>
          <p:nvPr>
            <p:ph type="title"/>
          </p:nvPr>
        </p:nvSpPr>
        <p:spPr>
          <a:xfrm>
            <a:off x="338074" y="404037"/>
            <a:ext cx="8466517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Concepts for Github Users ..</a:t>
            </a:r>
            <a:endParaRPr sz="4840"/>
          </a:p>
        </p:txBody>
      </p:sp>
      <p:sp>
        <p:nvSpPr>
          <p:cNvPr id="590" name="Google Shape;590;p34"/>
          <p:cNvSpPr txBox="1"/>
          <p:nvPr/>
        </p:nvSpPr>
        <p:spPr>
          <a:xfrm>
            <a:off x="335280" y="1371600"/>
            <a:ext cx="9152446" cy="6133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Pull requests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Requests initiates discussion about your commits or changes made to a code.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exactly what changes would be merged if pull request is accepted.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GitHub's @mention system in your Pull Request message to ask for feedback from  specific people or teams, or for someone to review your work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bugs or issues with codes that need rectification.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remain open unless resolved.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filtered, Can be labeled as bug/enancement/ question/help wanted etc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@mention can be used to notify someone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Markdown syntax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Markdown is a way to style text on the web.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4435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in descriptions and comments of Issues and Pull Requests. These include  @mentions as well as references to SHA-1 hashes, Issues, and Pull Requests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Watch and Star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notifies us of all conversations over and above your @mentions, commits,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on discussion. Star will favorite it but not show on your dashboards like watch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4"/>
          <p:cNvSpPr/>
          <p:nvPr/>
        </p:nvSpPr>
        <p:spPr>
          <a:xfrm>
            <a:off x="2179778" y="6477913"/>
            <a:ext cx="1843581" cy="3939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5"/>
          <p:cNvSpPr txBox="1"/>
          <p:nvPr>
            <p:ph type="title"/>
          </p:nvPr>
        </p:nvSpPr>
        <p:spPr>
          <a:xfrm>
            <a:off x="502920" y="114301"/>
            <a:ext cx="8326817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Understanding Github Workflow</a:t>
            </a:r>
            <a:endParaRPr sz="4840"/>
          </a:p>
        </p:txBody>
      </p:sp>
      <p:sp>
        <p:nvSpPr>
          <p:cNvPr id="597" name="Google Shape;597;p35"/>
          <p:cNvSpPr/>
          <p:nvPr/>
        </p:nvSpPr>
        <p:spPr>
          <a:xfrm>
            <a:off x="1" y="1539240"/>
            <a:ext cx="10058399" cy="3855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5"/>
          <p:cNvSpPr txBox="1"/>
          <p:nvPr/>
        </p:nvSpPr>
        <p:spPr>
          <a:xfrm>
            <a:off x="7996149" y="4495151"/>
            <a:ext cx="1792351" cy="420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None/>
            </a:pPr>
            <a:r>
              <a:rPr b="1" i="0" lang="en-US" sz="1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*Deploying the code is  for development projects</a:t>
            </a:r>
            <a:endParaRPr b="0" i="0" sz="13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5"/>
          <p:cNvSpPr/>
          <p:nvPr/>
        </p:nvSpPr>
        <p:spPr>
          <a:xfrm>
            <a:off x="2514600" y="2964180"/>
            <a:ext cx="0" cy="2514600"/>
          </a:xfrm>
          <a:custGeom>
            <a:rect b="b" l="l" r="r" t="t"/>
            <a:pathLst>
              <a:path extrusionOk="0" h="2286000" w="120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5"/>
          <p:cNvSpPr/>
          <p:nvPr/>
        </p:nvSpPr>
        <p:spPr>
          <a:xfrm>
            <a:off x="3268980" y="2964180"/>
            <a:ext cx="0" cy="2930906"/>
          </a:xfrm>
          <a:custGeom>
            <a:rect b="b" l="l" r="r" t="t"/>
            <a:pathLst>
              <a:path extrusionOk="0" h="2664460" w="120000">
                <a:moveTo>
                  <a:pt x="0" y="0"/>
                </a:moveTo>
                <a:lnTo>
                  <a:pt x="0" y="266407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5"/>
          <p:cNvSpPr txBox="1"/>
          <p:nvPr/>
        </p:nvSpPr>
        <p:spPr>
          <a:xfrm>
            <a:off x="2088794" y="5478780"/>
            <a:ext cx="852170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05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5"/>
          <p:cNvSpPr txBox="1"/>
          <p:nvPr/>
        </p:nvSpPr>
        <p:spPr>
          <a:xfrm>
            <a:off x="2849881" y="5894527"/>
            <a:ext cx="944371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5"/>
          <p:cNvSpPr/>
          <p:nvPr/>
        </p:nvSpPr>
        <p:spPr>
          <a:xfrm>
            <a:off x="3939540" y="2964180"/>
            <a:ext cx="0" cy="3436620"/>
          </a:xfrm>
          <a:custGeom>
            <a:rect b="b" l="l" r="r" t="t"/>
            <a:pathLst>
              <a:path extrusionOk="0" h="3124200" w="120000">
                <a:moveTo>
                  <a:pt x="0" y="0"/>
                </a:moveTo>
                <a:lnTo>
                  <a:pt x="0" y="31242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5"/>
          <p:cNvSpPr txBox="1"/>
          <p:nvPr/>
        </p:nvSpPr>
        <p:spPr>
          <a:xfrm>
            <a:off x="2933700" y="6397447"/>
            <a:ext cx="2061972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 or Push to branch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5"/>
          <p:cNvSpPr/>
          <p:nvPr/>
        </p:nvSpPr>
        <p:spPr>
          <a:xfrm>
            <a:off x="6202680" y="2964180"/>
            <a:ext cx="0" cy="2514600"/>
          </a:xfrm>
          <a:custGeom>
            <a:rect b="b" l="l" r="r" t="t"/>
            <a:pathLst>
              <a:path extrusionOk="0" h="2286000" w="120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5"/>
          <p:cNvSpPr/>
          <p:nvPr/>
        </p:nvSpPr>
        <p:spPr>
          <a:xfrm>
            <a:off x="7040880" y="2964180"/>
            <a:ext cx="0" cy="3433826"/>
          </a:xfrm>
          <a:custGeom>
            <a:rect b="b" l="l" r="r" t="t"/>
            <a:pathLst>
              <a:path extrusionOk="0" h="3121660" w="120000">
                <a:moveTo>
                  <a:pt x="0" y="0"/>
                </a:moveTo>
                <a:lnTo>
                  <a:pt x="0" y="312122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5"/>
          <p:cNvSpPr/>
          <p:nvPr/>
        </p:nvSpPr>
        <p:spPr>
          <a:xfrm>
            <a:off x="7627620" y="2964180"/>
            <a:ext cx="0" cy="2684336"/>
          </a:xfrm>
          <a:custGeom>
            <a:rect b="b" l="l" r="r" t="t"/>
            <a:pathLst>
              <a:path extrusionOk="0" h="2440304" w="120000">
                <a:moveTo>
                  <a:pt x="0" y="0"/>
                </a:moveTo>
                <a:lnTo>
                  <a:pt x="0" y="243992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5"/>
          <p:cNvSpPr txBox="1"/>
          <p:nvPr/>
        </p:nvSpPr>
        <p:spPr>
          <a:xfrm>
            <a:off x="5572354" y="5477104"/>
            <a:ext cx="1260793" cy="512769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1019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  Pull request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5"/>
          <p:cNvSpPr txBox="1"/>
          <p:nvPr/>
        </p:nvSpPr>
        <p:spPr>
          <a:xfrm>
            <a:off x="5867400" y="6412534"/>
            <a:ext cx="2374202" cy="512769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1124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Issues/ Resolve Issues  Mention Individuals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5"/>
          <p:cNvSpPr txBox="1"/>
          <p:nvPr/>
        </p:nvSpPr>
        <p:spPr>
          <a:xfrm>
            <a:off x="7426451" y="5658154"/>
            <a:ext cx="1793748" cy="275075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7700">
            <a:spAutoFit/>
          </a:bodyPr>
          <a:lstStyle/>
          <a:p>
            <a:pPr indent="0" lvl="0" marL="1019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Pull request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2793081" y="680719"/>
            <a:ext cx="44792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Centralized VCS</a:t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689263" y="1785620"/>
            <a:ext cx="5920105" cy="5114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28600" lvl="0" marL="241300" marR="88646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Subversion, CVS, Perforce, etc.  A central server repository (repo)  holds the "official copy" of the code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1703070" rtl="0" algn="l">
              <a:lnSpc>
                <a:spcPct val="1012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server maintains the sole  version history of the 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2031364" rtl="0" algn="l">
              <a:lnSpc>
                <a:spcPct val="101499"/>
              </a:lnSpc>
              <a:spcBef>
                <a:spcPts val="21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make "checkouts" of it  to your local copy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make local modifications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changes are not versioned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1797050" rtl="0" algn="l">
              <a:lnSpc>
                <a:spcPct val="101499"/>
              </a:lnSpc>
              <a:spcBef>
                <a:spcPts val="2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you're done, you  "check in" back to the server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checkin increments the repo's version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723264" y="3227982"/>
            <a:ext cx="3654037" cy="2708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"/>
          <p:cNvSpPr txBox="1"/>
          <p:nvPr/>
        </p:nvSpPr>
        <p:spPr>
          <a:xfrm>
            <a:off x="589534" y="622389"/>
            <a:ext cx="5684393" cy="759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Arial"/>
              <a:buNone/>
            </a:pPr>
            <a:r>
              <a:rPr b="1" i="0" lang="en-US" sz="484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Github Desktop Demo</a:t>
            </a:r>
            <a:endParaRPr b="0" i="0" sz="48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6"/>
          <p:cNvSpPr txBox="1"/>
          <p:nvPr/>
        </p:nvSpPr>
        <p:spPr>
          <a:xfrm>
            <a:off x="673354" y="1642897"/>
            <a:ext cx="6623177" cy="318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download Github Desktop </a:t>
            </a: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979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https://desktop.github.com/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6"/>
          <p:cNvSpPr/>
          <p:nvPr/>
        </p:nvSpPr>
        <p:spPr>
          <a:xfrm>
            <a:off x="244755" y="2209801"/>
            <a:ext cx="9478365" cy="48615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183" y="1932147"/>
            <a:ext cx="7900035" cy="3908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080" y="1162050"/>
            <a:ext cx="8036243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1" y="868680"/>
            <a:ext cx="9304019" cy="6118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318" y="784861"/>
            <a:ext cx="8025765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363" y="114300"/>
            <a:ext cx="8067675" cy="6957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2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8" name="Google Shape;648;p42"/>
          <p:cNvSpPr txBox="1"/>
          <p:nvPr>
            <p:ph idx="1" type="body"/>
          </p:nvPr>
        </p:nvSpPr>
        <p:spPr>
          <a:xfrm>
            <a:off x="630744" y="1949679"/>
            <a:ext cx="879690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want to use some code which is present in a public repository, you can directly copy the contents by cloning or downloading. </a:t>
            </a:r>
            <a:endParaRPr/>
          </a:p>
        </p:txBody>
      </p:sp>
      <p:pic>
        <p:nvPicPr>
          <p:cNvPr id="649" name="Google Shape;6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0" y="4472940"/>
            <a:ext cx="8057198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2067436" y="680719"/>
            <a:ext cx="59309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Distributed VCS (Git)</a:t>
            </a:r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689263" y="1785620"/>
            <a:ext cx="8223250" cy="5100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215519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git, mercurial, etc., you don't "checkout"  from a central repo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"clone" it and "pull" changes from it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3270884" rtl="0" algn="l">
              <a:lnSpc>
                <a:spcPct val="101499"/>
              </a:lnSpc>
              <a:spcBef>
                <a:spcPts val="2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local repo is a complete copy  of everything on the remote server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yours is "just as good" as theirs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operations are local: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 in/out from </a:t>
            </a:r>
            <a:r>
              <a:rPr b="0" i="1" lang="en-US" sz="22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 changes to </a:t>
            </a:r>
            <a:r>
              <a:rPr b="0" i="1" lang="en-US" sz="22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repo keeps version history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you're ready, you can "push" changes back to server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6347510" y="2444631"/>
            <a:ext cx="3095986" cy="34959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3108778" y="680719"/>
            <a:ext cx="3848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	snapshots</a:t>
            </a: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689263" y="1785620"/>
            <a:ext cx="4490085" cy="1115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28600" lvl="0" marL="241300" marR="508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Centralized VCS like Subversion  track version data on each  individual file.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689263" y="3357371"/>
            <a:ext cx="4265295" cy="2958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-228600" lvl="0" marL="241300" marR="19558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 keeps "snapshots" of the  entire state of the project.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245109" rtl="0" algn="l">
              <a:lnSpc>
                <a:spcPct val="998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checkin version of the  overall code has a copy of  each file in it.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5080" rtl="0" algn="l">
              <a:lnSpc>
                <a:spcPct val="1012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files change on a given  checkin, some do not.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More redundancy, but faster.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5338394" y="2316610"/>
            <a:ext cx="4098340" cy="16759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6830635" y="1923732"/>
            <a:ext cx="11696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Subversion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5338403" y="4942702"/>
            <a:ext cx="4111323" cy="17546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7177379" y="4497070"/>
            <a:ext cx="3181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799084" y="1949679"/>
            <a:ext cx="6796405" cy="1382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167640" lvl="0" marL="18161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 new git is initialized as a remote  repository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307" marR="0" rtl="0" algn="l">
              <a:lnSpc>
                <a:spcPct val="100000"/>
              </a:lnSpc>
              <a:spcBef>
                <a:spcPts val="913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	Remote repository	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3263715" y="3936212"/>
            <a:ext cx="1181164" cy="92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6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890" marR="0" rtl="0" algn="ctr">
              <a:lnSpc>
                <a:spcPct val="100000"/>
              </a:lnSpc>
              <a:spcBef>
                <a:spcPts val="1392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799084" y="1949679"/>
            <a:ext cx="7661148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John and Peter clone the git repository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581433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05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3263715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05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6029775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1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799084" y="1949679"/>
            <a:ext cx="4239895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John does a commit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p14"/>
          <p:cNvGraphicFramePr/>
          <p:nvPr/>
        </p:nvGraphicFramePr>
        <p:xfrm>
          <a:off x="545654" y="3103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{525DDCDC-2D57-4990-92CA-DE4FEE0BC415}</a:tableStyleId>
              </a:tblPr>
              <a:tblGrid>
                <a:gridCol w="1216775"/>
                <a:gridCol w="4230825"/>
                <a:gridCol w="1214000"/>
              </a:tblGrid>
              <a:tr h="368675">
                <a:tc>
                  <a:txBody>
                    <a:bodyPr/>
                    <a:lstStyle/>
                    <a:p>
                      <a:pPr indent="0" lvl="0" marL="252729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2545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Remote repository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00">
                <a:tc>
                  <a:txBody>
                    <a:bodyPr/>
                    <a:lstStyle/>
                    <a:p>
                      <a:pPr indent="0" lvl="0" marL="2806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3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8100">
                <a:tc>
                  <a:txBody>
                    <a:bodyPr/>
                    <a:lstStyle/>
                    <a:p>
                      <a:pPr indent="0" lvl="0" marL="441959" marR="429894" rtl="0" algn="ctr">
                        <a:lnSpc>
                          <a:spcPct val="31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  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50" name="Google Shape;150;p14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799084" y="1949679"/>
            <a:ext cx="3799142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John does a push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B3BD02B5E5A84C8418D1FED1A53FD1" ma:contentTypeVersion="14" ma:contentTypeDescription="Create a new document." ma:contentTypeScope="" ma:versionID="b52ad8a9cb3ea4c9814dc833e7a9e091">
  <xsd:schema xmlns:xsd="http://www.w3.org/2001/XMLSchema" xmlns:xs="http://www.w3.org/2001/XMLSchema" xmlns:p="http://schemas.microsoft.com/office/2006/metadata/properties" xmlns:ns2="a24058b9-8d5c-48c5-967b-1ae8701392b0" xmlns:ns3="3e9a99de-f688-4b11-a323-074afc5c7bcc" targetNamespace="http://schemas.microsoft.com/office/2006/metadata/properties" ma:root="true" ma:fieldsID="06e530b2cbf00b9a618583a45aa9a55c" ns2:_="" ns3:_="">
    <xsd:import namespace="a24058b9-8d5c-48c5-967b-1ae8701392b0"/>
    <xsd:import namespace="3e9a99de-f688-4b11-a323-074afc5c7b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4058b9-8d5c-48c5-967b-1ae8701392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234f470-e8b5-4e69-ba45-ff9d62a3c2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9a99de-f688-4b11-a323-074afc5c7bc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c6aa135-d44e-43da-851a-71c2f422517d}" ma:internalName="TaxCatchAll" ma:showField="CatchAllData" ma:web="3e9a99de-f688-4b11-a323-074afc5c7b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BA4BC6-4195-43B8-A306-502980C2BB54}"/>
</file>

<file path=customXml/itemProps2.xml><?xml version="1.0" encoding="utf-8"?>
<ds:datastoreItem xmlns:ds="http://schemas.openxmlformats.org/officeDocument/2006/customXml" ds:itemID="{41F5BED8-D763-42E3-9C04-208C097E46F6}"/>
</file>