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9" d="100"/>
          <a:sy n="89" d="100"/>
        </p:scale>
        <p:origin x="46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12/9/2015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hyperlink" Target="http://inspectapedia.com/water/Water_Pressure_Measure.php" TargetMode="External"/><Relationship Id="rId3" Type="http://schemas.openxmlformats.org/officeDocument/2006/relationships/hyperlink" Target="https://www.washingtonpost.com/local/billions-needed-to-upgrade-americas-leaky-water-infrastructure/2011/12/22/gIQAdsE0WP_story.html" TargetMode="External"/><Relationship Id="rId7" Type="http://schemas.openxmlformats.org/officeDocument/2006/relationships/hyperlink" Target="https://docs.google.com/spreadsheets/d/1rR1_V-sPijm17WawJGsAo0MsLZRbhTeUPNZCni2LStQ/edit#gid=0" TargetMode="External"/><Relationship Id="rId2" Type="http://schemas.openxmlformats.org/officeDocument/2006/relationships/hyperlink" Target="http://www3.epa.gov/watersense/pubs/fixleak.html" TargetMode="External"/><Relationship Id="rId1" Type="http://schemas.openxmlformats.org/officeDocument/2006/relationships/slideLayout" Target="../slideLayouts/slideLayout6.xml"/><Relationship Id="rId6" Type="http://schemas.openxmlformats.org/officeDocument/2006/relationships/hyperlink" Target="http://cee.mit.edu/system/files/SHMII-v6.pdf" TargetMode="External"/><Relationship Id="rId5" Type="http://schemas.openxmlformats.org/officeDocument/2006/relationships/hyperlink" Target="http://ieeexplore.ieee.org/xpls/icp.jsp?arnumber=5431405" TargetMode="External"/><Relationship Id="rId4" Type="http://schemas.openxmlformats.org/officeDocument/2006/relationships/hyperlink" Target="http://www.wseas.us/e-library/conferences/2012/Prague/ECC/ECC-26.pdf" TargetMode="External"/><Relationship Id="rId9" Type="http://schemas.openxmlformats.org/officeDocument/2006/relationships/hyperlink" Target="http://www.bwsc.org/SERVICES/Programs/LUTO.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In-pipe Water Monitoring &amp; management System</a:t>
            </a:r>
            <a:endParaRPr lang="en-US" dirty="0"/>
          </a:p>
        </p:txBody>
      </p:sp>
      <p:sp>
        <p:nvSpPr>
          <p:cNvPr id="3" name="Subtitle 2"/>
          <p:cNvSpPr>
            <a:spLocks noGrp="1"/>
          </p:cNvSpPr>
          <p:nvPr>
            <p:ph type="subTitle" idx="1"/>
          </p:nvPr>
        </p:nvSpPr>
        <p:spPr/>
        <p:txBody>
          <a:bodyPr/>
          <a:lstStyle/>
          <a:p>
            <a:r>
              <a:rPr lang="en-US" dirty="0" smtClean="0"/>
              <a:t>-VISHAKHA SAWANT</a:t>
            </a:r>
            <a:endParaRPr lang="en-US" dirty="0"/>
          </a:p>
        </p:txBody>
      </p:sp>
    </p:spTree>
    <p:extLst>
      <p:ext uri="{BB962C8B-B14F-4D97-AF65-F5344CB8AC3E}">
        <p14:creationId xmlns:p14="http://schemas.microsoft.com/office/powerpoint/2010/main" val="572761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664" y="286393"/>
            <a:ext cx="8534400" cy="1507067"/>
          </a:xfrm>
        </p:spPr>
        <p:txBody>
          <a:bodyPr/>
          <a:lstStyle/>
          <a:p>
            <a:r>
              <a:rPr lang="en-US" dirty="0" smtClean="0"/>
              <a:t>Problem Statement</a:t>
            </a:r>
            <a:endParaRPr lang="en-US" dirty="0"/>
          </a:p>
        </p:txBody>
      </p:sp>
      <p:sp>
        <p:nvSpPr>
          <p:cNvPr id="3" name="Rectangle 2"/>
          <p:cNvSpPr/>
          <p:nvPr/>
        </p:nvSpPr>
        <p:spPr>
          <a:xfrm>
            <a:off x="392664" y="1384855"/>
            <a:ext cx="6096000" cy="369332"/>
          </a:xfrm>
          <a:prstGeom prst="rect">
            <a:avLst/>
          </a:prstGeom>
        </p:spPr>
        <p:txBody>
          <a:bodyPr>
            <a:spAutoFit/>
          </a:bodyPr>
          <a:lstStyle/>
          <a:p>
            <a:endParaRPr lang="en-US" dirty="0"/>
          </a:p>
        </p:txBody>
      </p:sp>
      <p:sp>
        <p:nvSpPr>
          <p:cNvPr id="4" name="Rectangle 3"/>
          <p:cNvSpPr/>
          <p:nvPr/>
        </p:nvSpPr>
        <p:spPr>
          <a:xfrm>
            <a:off x="392664" y="1754187"/>
            <a:ext cx="10195823" cy="4524315"/>
          </a:xfrm>
          <a:prstGeom prst="rect">
            <a:avLst/>
          </a:prstGeom>
        </p:spPr>
        <p:txBody>
          <a:bodyPr wrap="square">
            <a:spAutoFit/>
          </a:bodyPr>
          <a:lstStyle/>
          <a:p>
            <a:pPr marL="285750" indent="-285750">
              <a:buFont typeface="Wingdings" panose="05000000000000000000" pitchFamily="2" charset="2"/>
              <a:buChar char="§"/>
            </a:pPr>
            <a:r>
              <a:rPr lang="en-US" dirty="0"/>
              <a:t>Currently the water monitoring and </a:t>
            </a:r>
            <a:r>
              <a:rPr lang="en-US" dirty="0" smtClean="0"/>
              <a:t>control system </a:t>
            </a:r>
            <a:r>
              <a:rPr lang="en-US" dirty="0"/>
              <a:t>is confronted with </a:t>
            </a:r>
            <a:r>
              <a:rPr lang="en-US" dirty="0" smtClean="0"/>
              <a:t>water-resources issues </a:t>
            </a:r>
            <a:r>
              <a:rPr lang="en-US" dirty="0"/>
              <a:t>since worldwide large water utilities are undergoing losses due to leaks and burst pipes</a:t>
            </a:r>
            <a:r>
              <a:rPr lang="en-US" dirty="0" smtClean="0"/>
              <a:t>.</a:t>
            </a:r>
          </a:p>
          <a:p>
            <a:r>
              <a:rPr lang="en-US" dirty="0" smtClean="0"/>
              <a:t> </a:t>
            </a:r>
            <a:endParaRPr lang="en-US" dirty="0"/>
          </a:p>
          <a:p>
            <a:pPr marL="285750" indent="-285750">
              <a:buFont typeface="Wingdings" panose="05000000000000000000" pitchFamily="2" charset="2"/>
              <a:buChar char="§"/>
            </a:pPr>
            <a:r>
              <a:rPr lang="en-US" dirty="0" smtClean="0"/>
              <a:t>According to reports ,</a:t>
            </a:r>
          </a:p>
          <a:p>
            <a:pPr marL="742950" lvl="1" indent="-285750">
              <a:buFont typeface="Wingdings" panose="05000000000000000000" pitchFamily="2" charset="2"/>
              <a:buChar char="§"/>
            </a:pPr>
            <a:r>
              <a:rPr lang="en-US" dirty="0"/>
              <a:t>• The average household's leaks can account for more than 10,000 gallons of water wasted every year, or the amount of water needed to wash 270 loads of </a:t>
            </a:r>
            <a:r>
              <a:rPr lang="en-US" dirty="0" smtClean="0"/>
              <a:t>laundry</a:t>
            </a:r>
          </a:p>
          <a:p>
            <a:pPr marL="742950" lvl="1" indent="-285750">
              <a:buFont typeface="Wingdings" panose="05000000000000000000" pitchFamily="2" charset="2"/>
              <a:buChar char="§"/>
            </a:pPr>
            <a:r>
              <a:rPr lang="en-US" dirty="0"/>
              <a:t>Ten percent of homes have leaks that waste 90 gallons or more per day</a:t>
            </a:r>
            <a:r>
              <a:rPr lang="en-US" dirty="0" smtClean="0"/>
              <a:t>.</a:t>
            </a:r>
          </a:p>
          <a:p>
            <a:pPr marL="742950" lvl="1" indent="-285750">
              <a:buFont typeface="Wingdings" panose="05000000000000000000" pitchFamily="2" charset="2"/>
              <a:buChar char="§"/>
            </a:pPr>
            <a:r>
              <a:rPr lang="en-US" dirty="0"/>
              <a:t> 1.7 trillion gallons of water leaks from pipes each year </a:t>
            </a:r>
            <a:r>
              <a:rPr lang="en-US" dirty="0" smtClean="0"/>
              <a:t>nationwide</a:t>
            </a:r>
          </a:p>
          <a:p>
            <a:endParaRPr lang="en-US" dirty="0"/>
          </a:p>
          <a:p>
            <a:pPr marL="285750" indent="-285750">
              <a:buFont typeface="Wingdings" panose="05000000000000000000" pitchFamily="2" charset="2"/>
              <a:buChar char="§"/>
            </a:pPr>
            <a:r>
              <a:rPr lang="en-US" dirty="0"/>
              <a:t>Hence it is necessary to devise a solution by which we can monitor the water systems to make the water consumption more efficient.</a:t>
            </a:r>
          </a:p>
          <a:p>
            <a:endParaRPr lang="en-US" dirty="0" smtClean="0"/>
          </a:p>
          <a:p>
            <a:endParaRPr lang="en-US" dirty="0" smtClean="0"/>
          </a:p>
          <a:p>
            <a:endParaRPr lang="en-US" dirty="0"/>
          </a:p>
        </p:txBody>
      </p:sp>
    </p:spTree>
    <p:extLst>
      <p:ext uri="{BB962C8B-B14F-4D97-AF65-F5344CB8AC3E}">
        <p14:creationId xmlns:p14="http://schemas.microsoft.com/office/powerpoint/2010/main" val="1253368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661" y="260389"/>
            <a:ext cx="8534400" cy="1507067"/>
          </a:xfrm>
        </p:spPr>
        <p:txBody>
          <a:bodyPr/>
          <a:lstStyle/>
          <a:p>
            <a:r>
              <a:rPr lang="en-US" dirty="0" smtClean="0"/>
              <a:t>Proposed Solution</a:t>
            </a:r>
            <a:endParaRPr lang="en-US" dirty="0"/>
          </a:p>
        </p:txBody>
      </p:sp>
      <p:sp>
        <p:nvSpPr>
          <p:cNvPr id="4" name="Rectangle 3"/>
          <p:cNvSpPr/>
          <p:nvPr/>
        </p:nvSpPr>
        <p:spPr>
          <a:xfrm>
            <a:off x="451448" y="1656120"/>
            <a:ext cx="10935419" cy="4247317"/>
          </a:xfrm>
          <a:prstGeom prst="rect">
            <a:avLst/>
          </a:prstGeom>
        </p:spPr>
        <p:txBody>
          <a:bodyPr wrap="square">
            <a:spAutoFit/>
          </a:bodyPr>
          <a:lstStyle/>
          <a:p>
            <a:pPr marL="285750" indent="-285750">
              <a:buFont typeface="Wingdings" panose="05000000000000000000" pitchFamily="2" charset="2"/>
              <a:buChar char="§"/>
            </a:pPr>
            <a:r>
              <a:rPr lang="en-US" dirty="0"/>
              <a:t>An IOT solution for water monitoring and control aims at being able to gather data from multiple sensing devices such as </a:t>
            </a:r>
            <a:r>
              <a:rPr lang="en-US" dirty="0" smtClean="0"/>
              <a:t>pressure</a:t>
            </a:r>
            <a:r>
              <a:rPr lang="en-US" dirty="0"/>
              <a:t>, </a:t>
            </a:r>
            <a:r>
              <a:rPr lang="en-US" dirty="0" smtClean="0"/>
              <a:t>pH and water level sensors.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System will analyze this data on timely basis and process it to give useful outputs to the water management company </a:t>
            </a:r>
            <a:r>
              <a:rPr lang="en-US" dirty="0" smtClean="0"/>
              <a:t>Supervisor.</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Supervisor will delegate the work to maintenance executives for processing.</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Sensors will provide exact </a:t>
            </a:r>
            <a:r>
              <a:rPr lang="en-US" dirty="0"/>
              <a:t>location of the </a:t>
            </a:r>
            <a:r>
              <a:rPr lang="en-US" dirty="0" smtClean="0"/>
              <a:t>leak to the executives.</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Supervisor will be able to generate the reports for all the types of issues resolved by the executives.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Supervisor can notify Residents in case of water shutdown, water system repairs or during water shortage.</a:t>
            </a:r>
            <a:endParaRPr lang="en-US" dirty="0"/>
          </a:p>
        </p:txBody>
      </p:sp>
    </p:spTree>
    <p:extLst>
      <p:ext uri="{BB962C8B-B14F-4D97-AF65-F5344CB8AC3E}">
        <p14:creationId xmlns:p14="http://schemas.microsoft.com/office/powerpoint/2010/main" val="4202387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650" y="251762"/>
            <a:ext cx="8534400" cy="1507067"/>
          </a:xfrm>
        </p:spPr>
        <p:txBody>
          <a:bodyPr/>
          <a:lstStyle/>
          <a:p>
            <a:r>
              <a:rPr lang="en-US" dirty="0" smtClean="0"/>
              <a:t>Object Model</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4362" y="251762"/>
            <a:ext cx="6243821" cy="6502721"/>
          </a:xfrm>
          <a:prstGeom prst="rect">
            <a:avLst/>
          </a:prstGeom>
        </p:spPr>
      </p:pic>
    </p:spTree>
    <p:extLst>
      <p:ext uri="{BB962C8B-B14F-4D97-AF65-F5344CB8AC3E}">
        <p14:creationId xmlns:p14="http://schemas.microsoft.com/office/powerpoint/2010/main" val="1871101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82" y="139620"/>
            <a:ext cx="8534400" cy="1413136"/>
          </a:xfrm>
        </p:spPr>
        <p:txBody>
          <a:bodyPr/>
          <a:lstStyle/>
          <a:p>
            <a:r>
              <a:rPr lang="en-US" dirty="0" smtClean="0"/>
              <a:t>Key Roles</a:t>
            </a:r>
            <a:endParaRPr lang="en-US" dirty="0"/>
          </a:p>
        </p:txBody>
      </p:sp>
      <p:sp>
        <p:nvSpPr>
          <p:cNvPr id="4" name="TextBox 3"/>
          <p:cNvSpPr txBox="1"/>
          <p:nvPr/>
        </p:nvSpPr>
        <p:spPr>
          <a:xfrm>
            <a:off x="347782" y="1285336"/>
            <a:ext cx="8534400" cy="5632311"/>
          </a:xfrm>
          <a:prstGeom prst="rect">
            <a:avLst/>
          </a:prstGeom>
          <a:noFill/>
        </p:spPr>
        <p:txBody>
          <a:bodyPr wrap="square" rtlCol="0">
            <a:spAutoFit/>
          </a:bodyPr>
          <a:lstStyle/>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Monitoring Supervisor: Responsible for monitoring sensor activities, assigning tasks to maintenance executives, compiling reports for issues resolved, maintaining residents database and sending alerts to them whenever required.</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Technician: Responsible for resolving issues related to pipe leaks and pipe bursts.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Quality Manager: Responsible for resolving issues related to water quality</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Water Supply Operator: Responsible for managing water supply and storage issues.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System </a:t>
            </a:r>
            <a:r>
              <a:rPr lang="en-US" dirty="0" smtClean="0"/>
              <a:t>Admin : </a:t>
            </a:r>
            <a:r>
              <a:rPr lang="en-US" dirty="0"/>
              <a:t>Responsible for creating initial setup of Enterprise and giving access to Enterprise Admin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Enterprise </a:t>
            </a:r>
            <a:r>
              <a:rPr lang="en-US" dirty="0" smtClean="0"/>
              <a:t>Admin : Responsible for creating Organizations, Employees and giving them login access</a:t>
            </a:r>
            <a:endParaRPr lang="en-US" dirty="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3900045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82" y="113740"/>
            <a:ext cx="8534400" cy="1507067"/>
          </a:xfrm>
        </p:spPr>
        <p:txBody>
          <a:bodyPr/>
          <a:lstStyle/>
          <a:p>
            <a:r>
              <a:rPr lang="en-US" dirty="0" smtClean="0"/>
              <a:t>Key features</a:t>
            </a:r>
            <a:endParaRPr lang="en-US" dirty="0"/>
          </a:p>
        </p:txBody>
      </p:sp>
      <p:sp>
        <p:nvSpPr>
          <p:cNvPr id="3" name="TextBox 2"/>
          <p:cNvSpPr txBox="1"/>
          <p:nvPr/>
        </p:nvSpPr>
        <p:spPr>
          <a:xfrm>
            <a:off x="347782" y="1230108"/>
            <a:ext cx="10886536" cy="5355312"/>
          </a:xfrm>
          <a:prstGeom prst="rect">
            <a:avLst/>
          </a:prstGeom>
          <a:noFill/>
        </p:spPr>
        <p:txBody>
          <a:bodyPr wrap="square" rtlCol="0">
            <a:spAutoFit/>
          </a:bodyPr>
          <a:lstStyle/>
          <a:p>
            <a:r>
              <a:rPr lang="en-US" dirty="0" smtClean="0"/>
              <a:t>Sensors data is collected using random number generation and processed by using following logic:</a:t>
            </a:r>
          </a:p>
          <a:p>
            <a:endParaRPr lang="en-US" dirty="0"/>
          </a:p>
          <a:p>
            <a:pPr marL="285750" indent="-285750">
              <a:buFont typeface="Wingdings" panose="05000000000000000000" pitchFamily="2" charset="2"/>
              <a:buChar char="§"/>
            </a:pPr>
            <a:r>
              <a:rPr lang="en-US" u="sng" dirty="0" smtClean="0"/>
              <a:t>PH sensors </a:t>
            </a:r>
            <a:r>
              <a:rPr lang="en-US" dirty="0" smtClean="0"/>
              <a:t>: Household water should maintain the PH level in the range of 6.5 to 9</a:t>
            </a:r>
          </a:p>
          <a:p>
            <a:pPr marL="742950" lvl="1" indent="-285750">
              <a:buFont typeface="Wingdings" panose="05000000000000000000" pitchFamily="2" charset="2"/>
              <a:buChar char="§"/>
            </a:pPr>
            <a:r>
              <a:rPr lang="en-US" dirty="0" smtClean="0"/>
              <a:t>Sensors will collect the PH reading of the water.</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u="sng" dirty="0" smtClean="0"/>
              <a:t>Water quantity sensor</a:t>
            </a:r>
            <a:r>
              <a:rPr lang="en-US" dirty="0" smtClean="0"/>
              <a:t>:</a:t>
            </a:r>
          </a:p>
          <a:p>
            <a:pPr marL="742950" lvl="1" indent="-285750">
              <a:buFont typeface="Wingdings" panose="05000000000000000000" pitchFamily="2" charset="2"/>
              <a:buChar char="§"/>
            </a:pPr>
            <a:r>
              <a:rPr lang="en-US" dirty="0" smtClean="0"/>
              <a:t>Water supply capacity in building :121 cu.m</a:t>
            </a:r>
          </a:p>
          <a:p>
            <a:pPr marL="742950" lvl="1" indent="-285750">
              <a:buFont typeface="Wingdings" panose="05000000000000000000" pitchFamily="2" charset="2"/>
              <a:buChar char="§"/>
            </a:pPr>
            <a:r>
              <a:rPr lang="en-US" dirty="0" smtClean="0"/>
              <a:t>Approximate Consumption : 90 cu.m</a:t>
            </a:r>
          </a:p>
          <a:p>
            <a:pPr marL="742950" lvl="1" indent="-285750">
              <a:buFont typeface="Wingdings" panose="05000000000000000000" pitchFamily="2" charset="2"/>
              <a:buChar char="§"/>
            </a:pPr>
            <a:r>
              <a:rPr lang="en-US" dirty="0" smtClean="0"/>
              <a:t>Accumulated Storage Volume :121-90 = 31 cu.m</a:t>
            </a:r>
          </a:p>
          <a:p>
            <a:pPr marL="1200150" lvl="2" indent="-285750">
              <a:buFont typeface="Wingdings" panose="05000000000000000000" pitchFamily="2" charset="2"/>
              <a:buChar char="§"/>
            </a:pPr>
            <a:r>
              <a:rPr lang="en-US" dirty="0" smtClean="0"/>
              <a:t>Sensors are placed to calculate varying water consumption and gathered reading are checked against storage volume.</a:t>
            </a:r>
          </a:p>
          <a:p>
            <a:pPr lvl="2"/>
            <a:endParaRPr lang="en-US" u="sng" dirty="0" smtClean="0"/>
          </a:p>
          <a:p>
            <a:pPr marL="285750" indent="-285750">
              <a:buFont typeface="Wingdings" panose="05000000000000000000" pitchFamily="2" charset="2"/>
              <a:buChar char="§"/>
            </a:pPr>
            <a:r>
              <a:rPr lang="en-US" u="sng" dirty="0" smtClean="0"/>
              <a:t>Water pressure sensors</a:t>
            </a:r>
            <a:r>
              <a:rPr lang="en-US" dirty="0" smtClean="0"/>
              <a:t>:</a:t>
            </a:r>
          </a:p>
          <a:p>
            <a:pPr marL="742950" lvl="1" indent="-285750">
              <a:buFont typeface="Wingdings" panose="05000000000000000000" pitchFamily="2" charset="2"/>
              <a:buChar char="§"/>
            </a:pPr>
            <a:r>
              <a:rPr lang="en-US" dirty="0" smtClean="0"/>
              <a:t>Water pressure at the base of the building is 60 psi</a:t>
            </a:r>
          </a:p>
          <a:p>
            <a:pPr marL="742950" lvl="1" indent="-285750">
              <a:buFont typeface="Wingdings" panose="05000000000000000000" pitchFamily="2" charset="2"/>
              <a:buChar char="§"/>
            </a:pPr>
            <a:r>
              <a:rPr lang="en-US" dirty="0" smtClean="0"/>
              <a:t>1 psi of pressure makes the water rise by 2.37ft</a:t>
            </a:r>
          </a:p>
          <a:p>
            <a:pPr marL="742950" lvl="1" indent="-285750">
              <a:buFont typeface="Wingdings" panose="05000000000000000000" pitchFamily="2" charset="2"/>
              <a:buChar char="§"/>
            </a:pPr>
            <a:r>
              <a:rPr lang="en-US" dirty="0" smtClean="0"/>
              <a:t>Hence pressure is calculated as        H*0.434 psi</a:t>
            </a:r>
          </a:p>
          <a:p>
            <a:pPr marL="742950" lvl="1" indent="-285750">
              <a:buFont typeface="Wingdings" panose="05000000000000000000" pitchFamily="2" charset="2"/>
              <a:buChar char="§"/>
            </a:pPr>
            <a:r>
              <a:rPr lang="en-US" dirty="0" smtClean="0"/>
              <a:t>Water pressure in the pipeline should be in the range of 40-60 psi(for 5 </a:t>
            </a:r>
            <a:r>
              <a:rPr lang="en-US" dirty="0" err="1" smtClean="0"/>
              <a:t>storey</a:t>
            </a:r>
            <a:r>
              <a:rPr lang="en-US" dirty="0" smtClean="0"/>
              <a:t> buildings)</a:t>
            </a:r>
          </a:p>
          <a:p>
            <a:pPr marL="742950" lvl="1" indent="-285750">
              <a:buFont typeface="Wingdings" panose="05000000000000000000" pitchFamily="2" charset="2"/>
              <a:buChar char="§"/>
            </a:pPr>
            <a:r>
              <a:rPr lang="en-US" dirty="0" smtClean="0"/>
              <a:t>Maximum pressure should not exceed 100 psi to protect household piping.</a:t>
            </a:r>
            <a:endParaRPr lang="en-US" dirty="0"/>
          </a:p>
        </p:txBody>
      </p:sp>
      <p:sp>
        <p:nvSpPr>
          <p:cNvPr id="4" name="Right Arrow 3"/>
          <p:cNvSpPr/>
          <p:nvPr/>
        </p:nvSpPr>
        <p:spPr>
          <a:xfrm>
            <a:off x="4796286" y="5710688"/>
            <a:ext cx="327804" cy="233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8725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650" y="191378"/>
            <a:ext cx="8534400" cy="1085332"/>
          </a:xfrm>
        </p:spPr>
        <p:txBody>
          <a:bodyPr/>
          <a:lstStyle/>
          <a:p>
            <a:r>
              <a:rPr lang="en-US" dirty="0" smtClean="0"/>
              <a:t>Key Features</a:t>
            </a:r>
            <a:endParaRPr lang="en-US" dirty="0"/>
          </a:p>
        </p:txBody>
      </p:sp>
      <p:sp>
        <p:nvSpPr>
          <p:cNvPr id="3" name="TextBox 2"/>
          <p:cNvSpPr txBox="1"/>
          <p:nvPr/>
        </p:nvSpPr>
        <p:spPr>
          <a:xfrm>
            <a:off x="370937" y="1311215"/>
            <a:ext cx="11309230" cy="2585323"/>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Supervisor can see the sensor data and will be advised to report cases according to sensor readings.</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Cases are passed to the responsible maintenance executives based on the case type.</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smtClean="0"/>
              <a:t>Executives can process the cases and report their observations which are in turn monitored by supervisor.</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Based on the observations of the executives supervisor can take appropriate action for the cases.</a:t>
            </a:r>
            <a:endParaRPr lang="en-US" dirty="0"/>
          </a:p>
        </p:txBody>
      </p:sp>
    </p:spTree>
    <p:extLst>
      <p:ext uri="{BB962C8B-B14F-4D97-AF65-F5344CB8AC3E}">
        <p14:creationId xmlns:p14="http://schemas.microsoft.com/office/powerpoint/2010/main" val="2078146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265" y="191377"/>
            <a:ext cx="8534400" cy="1016321"/>
          </a:xfrm>
        </p:spPr>
        <p:txBody>
          <a:bodyPr/>
          <a:lstStyle/>
          <a:p>
            <a:r>
              <a:rPr lang="en-US" dirty="0" smtClean="0"/>
              <a:t>Extra Features</a:t>
            </a:r>
            <a:endParaRPr lang="en-US" dirty="0"/>
          </a:p>
        </p:txBody>
      </p:sp>
      <p:sp>
        <p:nvSpPr>
          <p:cNvPr id="3" name="TextBox 2"/>
          <p:cNvSpPr txBox="1"/>
          <p:nvPr/>
        </p:nvSpPr>
        <p:spPr>
          <a:xfrm>
            <a:off x="345057" y="1207698"/>
            <a:ext cx="11378241" cy="5355312"/>
          </a:xfrm>
          <a:prstGeom prst="rect">
            <a:avLst/>
          </a:prstGeom>
          <a:noFill/>
        </p:spPr>
        <p:txBody>
          <a:bodyPr wrap="square" rtlCol="0">
            <a:spAutoFit/>
          </a:bodyPr>
          <a:lstStyle/>
          <a:p>
            <a:pPr marL="285750" indent="-285750">
              <a:buFont typeface="Wingdings" panose="05000000000000000000" pitchFamily="2" charset="2"/>
              <a:buChar char="§"/>
            </a:pPr>
            <a:r>
              <a:rPr lang="en-US" u="sng" dirty="0" smtClean="0"/>
              <a:t>Reporting </a:t>
            </a:r>
          </a:p>
          <a:p>
            <a:pPr marL="742950" lvl="1" indent="-285750">
              <a:buFont typeface="Wingdings" panose="05000000000000000000" pitchFamily="2" charset="2"/>
              <a:buChar char="§"/>
            </a:pPr>
            <a:r>
              <a:rPr lang="en-US" dirty="0" smtClean="0"/>
              <a:t>Maintenance Executives can keep track of all the resolved cases by their department.</a:t>
            </a:r>
          </a:p>
          <a:p>
            <a:pPr marL="742950" lvl="1" indent="-285750">
              <a:buFont typeface="Wingdings" panose="05000000000000000000" pitchFamily="2" charset="2"/>
              <a:buChar char="§"/>
            </a:pPr>
            <a:r>
              <a:rPr lang="en-US" dirty="0" smtClean="0"/>
              <a:t>Supervisor can check the cases resolved by each department.</a:t>
            </a:r>
          </a:p>
          <a:p>
            <a:pPr marL="742950" lvl="1" indent="-285750">
              <a:buFont typeface="Wingdings" panose="05000000000000000000" pitchFamily="2" charset="2"/>
              <a:buChar char="§"/>
            </a:pPr>
            <a:r>
              <a:rPr lang="en-US" dirty="0" smtClean="0"/>
              <a:t>Supervisor can check consolidated report of all the issues resolved.	</a:t>
            </a:r>
          </a:p>
          <a:p>
            <a:pPr lvl="1"/>
            <a:endParaRPr lang="en-US" dirty="0"/>
          </a:p>
          <a:p>
            <a:pPr marL="285750" indent="-285750">
              <a:buFont typeface="Wingdings" panose="05000000000000000000" pitchFamily="2" charset="2"/>
              <a:buChar char="§"/>
            </a:pPr>
            <a:r>
              <a:rPr lang="en-US" u="sng" dirty="0" smtClean="0"/>
              <a:t>Email and SMS alerts to Residents</a:t>
            </a:r>
          </a:p>
          <a:p>
            <a:pPr marL="742950" lvl="1" indent="-285750">
              <a:buFont typeface="Wingdings" panose="05000000000000000000" pitchFamily="2" charset="2"/>
              <a:buChar char="§"/>
            </a:pPr>
            <a:r>
              <a:rPr lang="en-US" dirty="0" smtClean="0"/>
              <a:t>Supervisor can send Email alerts to the Residents as and when required</a:t>
            </a:r>
          </a:p>
          <a:p>
            <a:pPr marL="742950" lvl="1" indent="-285750">
              <a:buFont typeface="Wingdings" panose="05000000000000000000" pitchFamily="2" charset="2"/>
              <a:buChar char="§"/>
            </a:pPr>
            <a:r>
              <a:rPr lang="en-US" dirty="0" smtClean="0"/>
              <a:t>Since emails are less likely to be checked, for emergency notifications SMS alerts will also be sent to the residents.</a:t>
            </a:r>
          </a:p>
          <a:p>
            <a:pPr marL="742950" lvl="1"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u="sng" dirty="0" smtClean="0"/>
              <a:t>Sensor Location Graphics Map</a:t>
            </a:r>
          </a:p>
          <a:p>
            <a:pPr marL="742950" lvl="1" indent="-285750">
              <a:buFont typeface="Wingdings" panose="05000000000000000000" pitchFamily="2" charset="2"/>
              <a:buChar char="§"/>
            </a:pPr>
            <a:r>
              <a:rPr lang="en-US" dirty="0" smtClean="0"/>
              <a:t>Whenever the issues are raised and assigned to the responsible executives, they will be able to see the exact location of the sensors by making use of pictorial representation of the building structure. Reported sensor will be highlighted to show the location.</a:t>
            </a:r>
            <a:endParaRPr lang="en-US" dirty="0"/>
          </a:p>
          <a:p>
            <a:pPr lvl="1"/>
            <a:endParaRPr lang="en-US" dirty="0" smtClean="0"/>
          </a:p>
          <a:p>
            <a:pPr marL="742950" lvl="1" indent="-285750">
              <a:buFont typeface="Wingdings" panose="05000000000000000000" pitchFamily="2" charset="2"/>
              <a:buChar char="§"/>
            </a:pPr>
            <a:endParaRPr lang="en-US" dirty="0"/>
          </a:p>
          <a:p>
            <a:pPr lvl="1"/>
            <a:r>
              <a:rPr lang="en-US" dirty="0" smtClean="0"/>
              <a:t> </a:t>
            </a:r>
            <a:endParaRPr lang="en-US" dirty="0"/>
          </a:p>
          <a:p>
            <a:pPr lvl="1"/>
            <a:endParaRPr lang="en-US" dirty="0" smtClean="0"/>
          </a:p>
          <a:p>
            <a:pPr lvl="1"/>
            <a:r>
              <a:rPr lang="en-US" dirty="0" smtClean="0"/>
              <a:t>		</a:t>
            </a:r>
          </a:p>
        </p:txBody>
      </p:sp>
    </p:spTree>
    <p:extLst>
      <p:ext uri="{BB962C8B-B14F-4D97-AF65-F5344CB8AC3E}">
        <p14:creationId xmlns:p14="http://schemas.microsoft.com/office/powerpoint/2010/main" val="26310442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913" y="320774"/>
            <a:ext cx="8534400" cy="1507067"/>
          </a:xfrm>
        </p:spPr>
        <p:txBody>
          <a:bodyPr/>
          <a:lstStyle/>
          <a:p>
            <a:r>
              <a:rPr lang="en-US" dirty="0" smtClean="0"/>
              <a:t>References:</a:t>
            </a:r>
            <a:endParaRPr lang="en-US" dirty="0"/>
          </a:p>
        </p:txBody>
      </p:sp>
      <p:sp>
        <p:nvSpPr>
          <p:cNvPr id="3" name="Rectangle 2"/>
          <p:cNvSpPr/>
          <p:nvPr/>
        </p:nvSpPr>
        <p:spPr>
          <a:xfrm>
            <a:off x="390913" y="1536303"/>
            <a:ext cx="10719910" cy="5909310"/>
          </a:xfrm>
          <a:prstGeom prst="rect">
            <a:avLst/>
          </a:prstGeom>
        </p:spPr>
        <p:txBody>
          <a:bodyPr wrap="square">
            <a:spAutoFit/>
          </a:bodyPr>
          <a:lstStyle/>
          <a:p>
            <a:r>
              <a:rPr lang="en-US" dirty="0">
                <a:hlinkClick r:id="rId2"/>
              </a:rPr>
              <a:t>http://</a:t>
            </a:r>
            <a:r>
              <a:rPr lang="en-US" dirty="0" smtClean="0">
                <a:hlinkClick r:id="rId2"/>
              </a:rPr>
              <a:t>www3.epa.gov/watersense/pubs/fixleak.html</a:t>
            </a:r>
            <a:endParaRPr lang="en-US" dirty="0" smtClean="0"/>
          </a:p>
          <a:p>
            <a:endParaRPr lang="en-US" dirty="0"/>
          </a:p>
          <a:p>
            <a:r>
              <a:rPr lang="en-US" dirty="0">
                <a:hlinkClick r:id="rId3"/>
              </a:rPr>
              <a:t>https://www.washingtonpost.com/local/billions-needed-to-upgrade-americas-leaky-water-infrastructure/2011/12/22/gIQAdsE0WP_story.html</a:t>
            </a:r>
            <a:endParaRPr lang="en-US" dirty="0"/>
          </a:p>
          <a:p>
            <a:endParaRPr lang="en-US" dirty="0" smtClean="0"/>
          </a:p>
          <a:p>
            <a:r>
              <a:rPr lang="en-US" dirty="0">
                <a:hlinkClick r:id="rId4"/>
              </a:rPr>
              <a:t>http://</a:t>
            </a:r>
            <a:r>
              <a:rPr lang="en-US" dirty="0">
                <a:hlinkClick r:id="rId4"/>
              </a:rPr>
              <a:t>www.wseas.us/e-library/conferences/2012/Prague/ECC/ECC-26.pdf</a:t>
            </a:r>
            <a:endParaRPr lang="en-US" dirty="0"/>
          </a:p>
          <a:p>
            <a:endParaRPr lang="en-US" dirty="0"/>
          </a:p>
          <a:p>
            <a:r>
              <a:rPr lang="en-US" dirty="0">
                <a:hlinkClick r:id="rId5"/>
              </a:rPr>
              <a:t>http://</a:t>
            </a:r>
            <a:r>
              <a:rPr lang="en-US" dirty="0">
                <a:hlinkClick r:id="rId5"/>
              </a:rPr>
              <a:t>ieeexplore.ieee.org/xpls/icp.jsp?arnumber=5431405</a:t>
            </a:r>
            <a:endParaRPr lang="en-US" dirty="0"/>
          </a:p>
          <a:p>
            <a:endParaRPr lang="en-US" dirty="0"/>
          </a:p>
          <a:p>
            <a:r>
              <a:rPr lang="en-US" dirty="0">
                <a:hlinkClick r:id="rId6"/>
              </a:rPr>
              <a:t>http://</a:t>
            </a:r>
            <a:r>
              <a:rPr lang="en-US" dirty="0" smtClean="0">
                <a:hlinkClick r:id="rId6"/>
              </a:rPr>
              <a:t>cee.mit.edu/system/files/SHMII-v6.pdf</a:t>
            </a:r>
            <a:endParaRPr lang="en-US" dirty="0" smtClean="0"/>
          </a:p>
          <a:p>
            <a:endParaRPr lang="en-US" dirty="0"/>
          </a:p>
          <a:p>
            <a:r>
              <a:rPr lang="en-US" dirty="0" smtClean="0">
                <a:hlinkClick r:id="rId7"/>
              </a:rPr>
              <a:t>https</a:t>
            </a:r>
            <a:r>
              <a:rPr lang="en-US" dirty="0">
                <a:hlinkClick r:id="rId7"/>
              </a:rPr>
              <a:t>://</a:t>
            </a:r>
            <a:r>
              <a:rPr lang="en-US" dirty="0" smtClean="0">
                <a:hlinkClick r:id="rId7"/>
              </a:rPr>
              <a:t>docs.google.com/spreadsheets/d/1rR1_V-sPijm17WawJGsAo0MsLZRbhTeUPNZCni2LStQ/edit#gid=0</a:t>
            </a:r>
            <a:endParaRPr lang="en-US" dirty="0" smtClean="0"/>
          </a:p>
          <a:p>
            <a:endParaRPr lang="en-US" dirty="0"/>
          </a:p>
          <a:p>
            <a:r>
              <a:rPr lang="en-US" dirty="0">
                <a:hlinkClick r:id="rId8"/>
              </a:rPr>
              <a:t>http://</a:t>
            </a:r>
            <a:r>
              <a:rPr lang="en-US" dirty="0" smtClean="0">
                <a:hlinkClick r:id="rId8"/>
              </a:rPr>
              <a:t>inspectapedia.com/water/Water_Pressure_Measure.php</a:t>
            </a:r>
            <a:endParaRPr lang="en-US" dirty="0" smtClean="0"/>
          </a:p>
          <a:p>
            <a:endParaRPr lang="en-US" dirty="0"/>
          </a:p>
          <a:p>
            <a:r>
              <a:rPr lang="en-US" dirty="0">
                <a:hlinkClick r:id="rId9"/>
              </a:rPr>
              <a:t>http://</a:t>
            </a:r>
            <a:r>
              <a:rPr lang="en-US" dirty="0" smtClean="0">
                <a:hlinkClick r:id="rId9"/>
              </a:rPr>
              <a:t>www.bwsc.org/SERVICES/Programs/LUTO.pdf</a:t>
            </a:r>
            <a:endParaRPr lang="en-US" dirty="0" smtClean="0"/>
          </a:p>
          <a:p>
            <a:endParaRPr lang="en-US" dirty="0"/>
          </a:p>
          <a:p>
            <a:endParaRPr lang="en-US" dirty="0"/>
          </a:p>
          <a:p>
            <a:endParaRPr lang="en-US" b="1" u="sng" dirty="0"/>
          </a:p>
          <a:p>
            <a:endParaRPr lang="en-US" dirty="0"/>
          </a:p>
        </p:txBody>
      </p:sp>
    </p:spTree>
    <p:extLst>
      <p:ext uri="{BB962C8B-B14F-4D97-AF65-F5344CB8AC3E}">
        <p14:creationId xmlns:p14="http://schemas.microsoft.com/office/powerpoint/2010/main" val="2094944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1558</TotalTime>
  <Words>583</Words>
  <Application>Microsoft Office PowerPoint</Application>
  <PresentationFormat>Widescreen</PresentationFormat>
  <Paragraphs>99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Century Gothic</vt:lpstr>
      <vt:lpstr>Wingdings</vt:lpstr>
      <vt:lpstr>Wingdings 3</vt:lpstr>
      <vt:lpstr>Slice</vt:lpstr>
      <vt:lpstr>In-pipe Water Monitoring &amp; management System</vt:lpstr>
      <vt:lpstr>Problem Statement</vt:lpstr>
      <vt:lpstr>Proposed Solution</vt:lpstr>
      <vt:lpstr>Object Model</vt:lpstr>
      <vt:lpstr>Key Roles</vt:lpstr>
      <vt:lpstr>Key features</vt:lpstr>
      <vt:lpstr>Key Features</vt:lpstr>
      <vt:lpstr>Extra Features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Monitoring &amp; management System</dc:title>
  <dc:creator>vishakha sawant</dc:creator>
  <cp:lastModifiedBy>vishakha sawant</cp:lastModifiedBy>
  <cp:revision>25</cp:revision>
  <dcterms:created xsi:type="dcterms:W3CDTF">2015-12-09T23:56:05Z</dcterms:created>
  <dcterms:modified xsi:type="dcterms:W3CDTF">2015-12-11T01:54:30Z</dcterms:modified>
</cp:coreProperties>
</file>