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235bb2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235bb2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1235bb2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1235bb2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Strain is the change in distance caused by the gravitational wave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1235bb2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1235bb2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transforming the data into a </a:t>
            </a:r>
            <a:r>
              <a:rPr lang="en"/>
              <a:t>frequency</a:t>
            </a:r>
            <a:r>
              <a:rPr lang="en"/>
              <a:t> domain, its easier to tell which frequencies dominate the sample and how they vary over time, as well as improving the Signal to Noise ratio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03aa8e231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03aa8e231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3aa8e18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3aa8e18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1235bb2c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1235bb2c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Gravitational Waves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Sam Grobelny, Sacha Wible, Wentao Zhong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Motivations</a:t>
            </a:r>
            <a:endParaRPr>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latin typeface="Times New Roman"/>
                <a:ea typeface="Times New Roman"/>
                <a:cs typeface="Times New Roman"/>
                <a:sym typeface="Times New Roman"/>
              </a:rPr>
              <a:t>By studying black hole mergers via gravitational waves, we can figure out the distance from Earth. Comparing this to redshift of the light from these events allows us to better understand the </a:t>
            </a:r>
            <a:r>
              <a:rPr lang="en">
                <a:solidFill>
                  <a:schemeClr val="dk1"/>
                </a:solidFill>
                <a:latin typeface="Times New Roman"/>
                <a:ea typeface="Times New Roman"/>
                <a:cs typeface="Times New Roman"/>
                <a:sym typeface="Times New Roman"/>
              </a:rPr>
              <a:t>universe's</a:t>
            </a:r>
            <a:r>
              <a:rPr lang="en">
                <a:solidFill>
                  <a:schemeClr val="dk1"/>
                </a:solidFill>
                <a:latin typeface="Times New Roman"/>
                <a:ea typeface="Times New Roman"/>
                <a:cs typeface="Times New Roman"/>
                <a:sym typeface="Times New Roman"/>
              </a:rPr>
              <a:t> expansion.</a:t>
            </a:r>
            <a:endParaRPr>
              <a:solidFill>
                <a:schemeClr val="dk1"/>
              </a:solidFill>
              <a:latin typeface="Times New Roman"/>
              <a:ea typeface="Times New Roman"/>
              <a:cs typeface="Times New Roman"/>
              <a:sym typeface="Times New Roman"/>
            </a:endParaRPr>
          </a:p>
        </p:txBody>
      </p:sp>
      <p:sp>
        <p:nvSpPr>
          <p:cNvPr id="62" name="Google Shape;62;p14"/>
          <p:cNvSpPr txBox="1"/>
          <p:nvPr>
            <p:ph idx="2" type="body"/>
          </p:nvPr>
        </p:nvSpPr>
        <p:spPr>
          <a:xfrm>
            <a:off x="4832400" y="1152475"/>
            <a:ext cx="3999900" cy="34164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By using gravitational wave data collected from LIGO we should be able to calculate the masses of the two black holes that merged in order to cause the wave.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Chirp Mass = (</a:t>
            </a:r>
            <a:r>
              <a:rPr lang="en">
                <a:solidFill>
                  <a:schemeClr val="dk1"/>
                </a:solidFill>
                <a:latin typeface="Times New Roman"/>
                <a:ea typeface="Times New Roman"/>
                <a:cs typeface="Times New Roman"/>
                <a:sym typeface="Times New Roman"/>
              </a:rPr>
              <a:t>c^3 * peak frequency)/ (pi * G)</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3" name="Google Shape;63;p14"/>
          <p:cNvSpPr txBox="1"/>
          <p:nvPr>
            <p:ph type="title"/>
          </p:nvPr>
        </p:nvSpPr>
        <p:spPr>
          <a:xfrm>
            <a:off x="4832400" y="39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Methods + Assumptions</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152400" y="1074788"/>
            <a:ext cx="8839200" cy="29939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Fast Fourier transform - GW200224_222234</a:t>
            </a:r>
            <a:endParaRPr>
              <a:latin typeface="Times New Roman"/>
              <a:ea typeface="Times New Roman"/>
              <a:cs typeface="Times New Roman"/>
              <a:sym typeface="Times New Roman"/>
            </a:endParaRPr>
          </a:p>
        </p:txBody>
      </p:sp>
      <p:pic>
        <p:nvPicPr>
          <p:cNvPr id="74" name="Google Shape;74;p16"/>
          <p:cNvPicPr preferRelativeResize="0"/>
          <p:nvPr/>
        </p:nvPicPr>
        <p:blipFill>
          <a:blip r:embed="rId3">
            <a:alphaModFix/>
          </a:blip>
          <a:stretch>
            <a:fillRect/>
          </a:stretch>
        </p:blipFill>
        <p:spPr>
          <a:xfrm>
            <a:off x="360600" y="1017725"/>
            <a:ext cx="4211400" cy="3336602"/>
          </a:xfrm>
          <a:prstGeom prst="rect">
            <a:avLst/>
          </a:prstGeom>
          <a:noFill/>
          <a:ln>
            <a:noFill/>
          </a:ln>
        </p:spPr>
      </p:pic>
      <p:pic>
        <p:nvPicPr>
          <p:cNvPr id="75" name="Google Shape;75;p16"/>
          <p:cNvPicPr preferRelativeResize="0"/>
          <p:nvPr/>
        </p:nvPicPr>
        <p:blipFill rotWithShape="1">
          <a:blip r:embed="rId4">
            <a:alphaModFix/>
          </a:blip>
          <a:srcRect b="47154" l="0" r="0" t="0"/>
          <a:stretch/>
        </p:blipFill>
        <p:spPr>
          <a:xfrm>
            <a:off x="4572000" y="1617750"/>
            <a:ext cx="4572001" cy="16436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Chirp Mass</a:t>
            </a:r>
            <a:endParaRPr>
              <a:latin typeface="Times New Roman"/>
              <a:ea typeface="Times New Roman"/>
              <a:cs typeface="Times New Roman"/>
              <a:sym typeface="Times New Roman"/>
            </a:endParaRPr>
          </a:p>
        </p:txBody>
      </p:sp>
      <p:pic>
        <p:nvPicPr>
          <p:cNvPr id="81" name="Google Shape;81;p17"/>
          <p:cNvPicPr preferRelativeResize="0"/>
          <p:nvPr/>
        </p:nvPicPr>
        <p:blipFill>
          <a:blip r:embed="rId3">
            <a:alphaModFix/>
          </a:blip>
          <a:stretch>
            <a:fillRect/>
          </a:stretch>
        </p:blipFill>
        <p:spPr>
          <a:xfrm>
            <a:off x="7482438" y="0"/>
            <a:ext cx="1661563" cy="616593"/>
          </a:xfrm>
          <a:prstGeom prst="rect">
            <a:avLst/>
          </a:prstGeom>
          <a:noFill/>
          <a:ln>
            <a:noFill/>
          </a:ln>
        </p:spPr>
      </p:pic>
      <p:sp>
        <p:nvSpPr>
          <p:cNvPr id="82" name="Google Shape;82;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can also use the peak frequency and the frequency derivative to estimate the chirp mass, which is then a sum of the two masses of the black holes. Because we are still operating with just gwpy, we will continue to assume that the two black holes are the same size.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Using these formulas we find that both the chirp mass as un</a:t>
            </a:r>
            <a:r>
              <a:rPr lang="en">
                <a:solidFill>
                  <a:schemeClr val="dk1"/>
                </a:solidFill>
                <a:latin typeface="Times New Roman"/>
                <a:ea typeface="Times New Roman"/>
                <a:cs typeface="Times New Roman"/>
                <a:sym typeface="Times New Roman"/>
              </a:rPr>
              <a:t>reasonably small</a:t>
            </a:r>
            <a:r>
              <a:rPr lang="en">
                <a:solidFill>
                  <a:schemeClr val="dk1"/>
                </a:solidFill>
                <a:latin typeface="Times New Roman"/>
                <a:ea typeface="Times New Roman"/>
                <a:cs typeface="Times New Roman"/>
                <a:sym typeface="Times New Roman"/>
              </a:rPr>
              <a:t> sized, for kilograms. This is because my code is wrong.</a:t>
            </a:r>
            <a:endParaRPr>
              <a:solidFill>
                <a:schemeClr val="dk1"/>
              </a:solidFill>
              <a:latin typeface="Times New Roman"/>
              <a:ea typeface="Times New Roman"/>
              <a:cs typeface="Times New Roman"/>
              <a:sym typeface="Times New Roman"/>
            </a:endParaRPr>
          </a:p>
        </p:txBody>
      </p:sp>
      <p:pic>
        <p:nvPicPr>
          <p:cNvPr id="83" name="Google Shape;83;p17"/>
          <p:cNvPicPr preferRelativeResize="0"/>
          <p:nvPr/>
        </p:nvPicPr>
        <p:blipFill>
          <a:blip r:embed="rId4">
            <a:alphaModFix/>
          </a:blip>
          <a:stretch>
            <a:fillRect/>
          </a:stretch>
        </p:blipFill>
        <p:spPr>
          <a:xfrm>
            <a:off x="4311598" y="616598"/>
            <a:ext cx="4832400" cy="1268408"/>
          </a:xfrm>
          <a:prstGeom prst="rect">
            <a:avLst/>
          </a:prstGeom>
          <a:noFill/>
          <a:ln>
            <a:noFill/>
          </a:ln>
        </p:spPr>
      </p:pic>
      <p:pic>
        <p:nvPicPr>
          <p:cNvPr id="84" name="Google Shape;84;p17"/>
          <p:cNvPicPr preferRelativeResize="0"/>
          <p:nvPr/>
        </p:nvPicPr>
        <p:blipFill>
          <a:blip r:embed="rId5">
            <a:alphaModFix/>
          </a:blip>
          <a:stretch>
            <a:fillRect/>
          </a:stretch>
        </p:blipFill>
        <p:spPr>
          <a:xfrm>
            <a:off x="4311600" y="164900"/>
            <a:ext cx="2576351" cy="451700"/>
          </a:xfrm>
          <a:prstGeom prst="rect">
            <a:avLst/>
          </a:prstGeom>
          <a:noFill/>
          <a:ln>
            <a:noFill/>
          </a:ln>
        </p:spPr>
      </p:pic>
      <p:pic>
        <p:nvPicPr>
          <p:cNvPr id="85" name="Google Shape;85;p17"/>
          <p:cNvPicPr preferRelativeResize="0"/>
          <p:nvPr/>
        </p:nvPicPr>
        <p:blipFill>
          <a:blip r:embed="rId6">
            <a:alphaModFix/>
          </a:blip>
          <a:stretch>
            <a:fillRect/>
          </a:stretch>
        </p:blipFill>
        <p:spPr>
          <a:xfrm>
            <a:off x="4334488" y="2571745"/>
            <a:ext cx="4786625" cy="134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Distance and Energy Lost</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We can use the chirp mass, peak frequency and the maximum strain to estimate the distance between the black holes and Earth.</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a:solidFill>
                  <a:schemeClr val="dk1"/>
                </a:solidFill>
                <a:latin typeface="Times New Roman"/>
                <a:ea typeface="Times New Roman"/>
                <a:cs typeface="Times New Roman"/>
                <a:sym typeface="Times New Roman"/>
              </a:rPr>
              <a:t>Notice how the distance is very large and the energy lost is so small. This is because my code is wrong.</a:t>
            </a:r>
            <a:endParaRPr>
              <a:solidFill>
                <a:schemeClr val="dk1"/>
              </a:solidFill>
              <a:latin typeface="Times New Roman"/>
              <a:ea typeface="Times New Roman"/>
              <a:cs typeface="Times New Roman"/>
              <a:sym typeface="Times New Roman"/>
            </a:endParaRPr>
          </a:p>
        </p:txBody>
      </p:sp>
      <p:pic>
        <p:nvPicPr>
          <p:cNvPr id="92" name="Google Shape;92;p18"/>
          <p:cNvPicPr preferRelativeResize="0"/>
          <p:nvPr/>
        </p:nvPicPr>
        <p:blipFill>
          <a:blip r:embed="rId3">
            <a:alphaModFix/>
          </a:blip>
          <a:stretch>
            <a:fillRect/>
          </a:stretch>
        </p:blipFill>
        <p:spPr>
          <a:xfrm>
            <a:off x="4616400" y="1017725"/>
            <a:ext cx="4527599" cy="992103"/>
          </a:xfrm>
          <a:prstGeom prst="rect">
            <a:avLst/>
          </a:prstGeom>
          <a:noFill/>
          <a:ln>
            <a:noFill/>
          </a:ln>
        </p:spPr>
      </p:pic>
      <p:pic>
        <p:nvPicPr>
          <p:cNvPr id="93" name="Google Shape;93;p18"/>
          <p:cNvPicPr preferRelativeResize="0"/>
          <p:nvPr/>
        </p:nvPicPr>
        <p:blipFill>
          <a:blip r:embed="rId4">
            <a:alphaModFix/>
          </a:blip>
          <a:stretch>
            <a:fillRect/>
          </a:stretch>
        </p:blipFill>
        <p:spPr>
          <a:xfrm>
            <a:off x="2480123" y="3038300"/>
            <a:ext cx="6663875" cy="2105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9" name="Google Shape;99;p1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latin typeface="Times New Roman"/>
                <a:ea typeface="Times New Roman"/>
                <a:cs typeface="Times New Roman"/>
                <a:sym typeface="Times New Roman"/>
              </a:rPr>
              <a:t>Black holes are big. Gravitational waves tell us a lot about the universe, such as how far things can be. Measuring the distance of objects in the universe, combined with redshift data, could also help us get a handle on the age of the universe.</a:t>
            </a:r>
            <a:endParaRPr sz="1600">
              <a:solidFill>
                <a:schemeClr val="dk1"/>
              </a:solidFill>
              <a:latin typeface="Times New Roman"/>
              <a:ea typeface="Times New Roman"/>
              <a:cs typeface="Times New Roman"/>
              <a:sym typeface="Times New Roman"/>
            </a:endParaRPr>
          </a:p>
        </p:txBody>
      </p:sp>
      <p:sp>
        <p:nvSpPr>
          <p:cNvPr id="100" name="Google Shape;100;p1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I used AI to generate the peak frequency, frequency derivative, and max strain.</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600">
              <a:solidFill>
                <a:schemeClr val="dk1"/>
              </a:solidFill>
              <a:latin typeface="Times New Roman"/>
              <a:ea typeface="Times New Roman"/>
              <a:cs typeface="Times New Roman"/>
              <a:sym typeface="Times New Roman"/>
            </a:endParaRPr>
          </a:p>
        </p:txBody>
      </p:sp>
      <p:sp>
        <p:nvSpPr>
          <p:cNvPr id="101" name="Google Shape;101;p19"/>
          <p:cNvSpPr txBox="1"/>
          <p:nvPr>
            <p:ph type="title"/>
          </p:nvPr>
        </p:nvSpPr>
        <p:spPr>
          <a:xfrm>
            <a:off x="4832400" y="445025"/>
            <a:ext cx="3999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AI Acknowledgement</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