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1235bb2c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1235bb2c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11235bb2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11235bb2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transforming the data into a </a:t>
            </a:r>
            <a:r>
              <a:rPr lang="en"/>
              <a:t>frequency</a:t>
            </a:r>
            <a:r>
              <a:rPr lang="en"/>
              <a:t> domain, its easier to tell which frequencies dominate the sample and how they vary over time, as well as improving the Signal to Noise ratio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1235bb2c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1235bb2c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Strain is the change in distance caused by the gravitational wave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03aa8e185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03aa8e185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3aa8e185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3aa8e185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1235bb2c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1235bb2c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Gravitational Waves</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Sam Grobelny, Sacha Wible, Wentao Zhong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Motivations</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Times New Roman"/>
                <a:ea typeface="Times New Roman"/>
                <a:cs typeface="Times New Roman"/>
                <a:sym typeface="Times New Roman"/>
              </a:rPr>
              <a:t>By studying black hole mergers via gravitational waves, we can figure out the distance from Earth. Comparing this to redshift of the light from these events allows us to better understand the </a:t>
            </a:r>
            <a:r>
              <a:rPr lang="en">
                <a:solidFill>
                  <a:schemeClr val="dk1"/>
                </a:solidFill>
                <a:latin typeface="Times New Roman"/>
                <a:ea typeface="Times New Roman"/>
                <a:cs typeface="Times New Roman"/>
                <a:sym typeface="Times New Roman"/>
              </a:rPr>
              <a:t>universe's</a:t>
            </a:r>
            <a:r>
              <a:rPr lang="en">
                <a:solidFill>
                  <a:schemeClr val="dk1"/>
                </a:solidFill>
                <a:latin typeface="Times New Roman"/>
                <a:ea typeface="Times New Roman"/>
                <a:cs typeface="Times New Roman"/>
                <a:sym typeface="Times New Roman"/>
              </a:rPr>
              <a:t> expansion.</a:t>
            </a:r>
            <a:endParaRPr>
              <a:solidFill>
                <a:schemeClr val="dk1"/>
              </a:solidFill>
              <a:latin typeface="Times New Roman"/>
              <a:ea typeface="Times New Roman"/>
              <a:cs typeface="Times New Roman"/>
              <a:sym typeface="Times New Roman"/>
            </a:endParaRPr>
          </a:p>
        </p:txBody>
      </p:sp>
      <p:sp>
        <p:nvSpPr>
          <p:cNvPr id="62" name="Google Shape;62;p14"/>
          <p:cNvSpPr txBox="1"/>
          <p:nvPr>
            <p:ph idx="2" type="body"/>
          </p:nvPr>
        </p:nvSpPr>
        <p:spPr>
          <a:xfrm>
            <a:off x="4832400" y="1152475"/>
            <a:ext cx="3999900" cy="34164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By using gravitational wave data collected from LIGO we should be able to calculate the masses of the two black holes that merged in order to cause the wave.</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Chirp Mass = (</a:t>
            </a:r>
            <a:r>
              <a:rPr lang="en">
                <a:solidFill>
                  <a:schemeClr val="dk1"/>
                </a:solidFill>
                <a:latin typeface="Times New Roman"/>
                <a:ea typeface="Times New Roman"/>
                <a:cs typeface="Times New Roman"/>
                <a:sym typeface="Times New Roman"/>
              </a:rPr>
              <a:t>c^3 * peak frequency)/ (pi * G)</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
        <p:nvSpPr>
          <p:cNvPr id="63" name="Google Shape;63;p14"/>
          <p:cNvSpPr txBox="1"/>
          <p:nvPr>
            <p:ph type="title"/>
          </p:nvPr>
        </p:nvSpPr>
        <p:spPr>
          <a:xfrm>
            <a:off x="4832400" y="39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Methods + Assumptions</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Fast Fourier transform - GW200224_222234</a:t>
            </a:r>
            <a:endParaRPr>
              <a:latin typeface="Times New Roman"/>
              <a:ea typeface="Times New Roman"/>
              <a:cs typeface="Times New Roman"/>
              <a:sym typeface="Times New Roman"/>
            </a:endParaRPr>
          </a:p>
        </p:txBody>
      </p:sp>
      <p:pic>
        <p:nvPicPr>
          <p:cNvPr id="69" name="Google Shape;69;p15"/>
          <p:cNvPicPr preferRelativeResize="0"/>
          <p:nvPr/>
        </p:nvPicPr>
        <p:blipFill>
          <a:blip r:embed="rId3">
            <a:alphaModFix/>
          </a:blip>
          <a:stretch>
            <a:fillRect/>
          </a:stretch>
        </p:blipFill>
        <p:spPr>
          <a:xfrm>
            <a:off x="360600" y="1017725"/>
            <a:ext cx="4211400" cy="3336602"/>
          </a:xfrm>
          <a:prstGeom prst="rect">
            <a:avLst/>
          </a:prstGeom>
          <a:noFill/>
          <a:ln>
            <a:noFill/>
          </a:ln>
        </p:spPr>
      </p:pic>
      <p:pic>
        <p:nvPicPr>
          <p:cNvPr id="70" name="Google Shape;70;p15"/>
          <p:cNvPicPr preferRelativeResize="0"/>
          <p:nvPr/>
        </p:nvPicPr>
        <p:blipFill rotWithShape="1">
          <a:blip r:embed="rId4">
            <a:alphaModFix/>
          </a:blip>
          <a:srcRect b="47154" l="0" r="0" t="0"/>
          <a:stretch/>
        </p:blipFill>
        <p:spPr>
          <a:xfrm>
            <a:off x="4572000" y="1617750"/>
            <a:ext cx="4572001" cy="16436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152400" y="1074788"/>
            <a:ext cx="8839200" cy="29939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Chirp Mass</a:t>
            </a:r>
            <a:endParaRPr>
              <a:latin typeface="Times New Roman"/>
              <a:ea typeface="Times New Roman"/>
              <a:cs typeface="Times New Roman"/>
              <a:sym typeface="Times New Roman"/>
            </a:endParaRPr>
          </a:p>
        </p:txBody>
      </p:sp>
      <p:sp>
        <p:nvSpPr>
          <p:cNvPr id="81" name="Google Shape;81;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We can use the peak frequency to estimate the chirp mass, which is then a sum of the two masses of the black holes. Because we are operating with just gwpy, we will assume that the two black holes are the same size.</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Using these formulas we find that both the chirp mass and the black hole mass are comically small. This is because my code is wrong.</a:t>
            </a:r>
            <a:endParaRPr>
              <a:solidFill>
                <a:schemeClr val="dk1"/>
              </a:solidFill>
              <a:latin typeface="Times New Roman"/>
              <a:ea typeface="Times New Roman"/>
              <a:cs typeface="Times New Roman"/>
              <a:sym typeface="Times New Roman"/>
            </a:endParaRPr>
          </a:p>
        </p:txBody>
      </p:sp>
      <p:pic>
        <p:nvPicPr>
          <p:cNvPr id="82" name="Google Shape;82;p17"/>
          <p:cNvPicPr preferRelativeResize="0"/>
          <p:nvPr/>
        </p:nvPicPr>
        <p:blipFill rotWithShape="1">
          <a:blip r:embed="rId3">
            <a:alphaModFix/>
          </a:blip>
          <a:srcRect b="17304" l="0" r="0" t="13476"/>
          <a:stretch/>
        </p:blipFill>
        <p:spPr>
          <a:xfrm>
            <a:off x="4311600" y="1320600"/>
            <a:ext cx="2178775" cy="422675"/>
          </a:xfrm>
          <a:prstGeom prst="rect">
            <a:avLst/>
          </a:prstGeom>
          <a:noFill/>
          <a:ln>
            <a:noFill/>
          </a:ln>
        </p:spPr>
      </p:pic>
      <p:pic>
        <p:nvPicPr>
          <p:cNvPr id="83" name="Google Shape;83;p17"/>
          <p:cNvPicPr preferRelativeResize="0"/>
          <p:nvPr/>
        </p:nvPicPr>
        <p:blipFill>
          <a:blip r:embed="rId4">
            <a:alphaModFix/>
          </a:blip>
          <a:stretch>
            <a:fillRect/>
          </a:stretch>
        </p:blipFill>
        <p:spPr>
          <a:xfrm>
            <a:off x="7227200" y="1152475"/>
            <a:ext cx="1916800" cy="758917"/>
          </a:xfrm>
          <a:prstGeom prst="rect">
            <a:avLst/>
          </a:prstGeom>
          <a:noFill/>
          <a:ln>
            <a:noFill/>
          </a:ln>
        </p:spPr>
      </p:pic>
      <p:pic>
        <p:nvPicPr>
          <p:cNvPr id="84" name="Google Shape;84;p17"/>
          <p:cNvPicPr preferRelativeResize="0"/>
          <p:nvPr/>
        </p:nvPicPr>
        <p:blipFill rotWithShape="1">
          <a:blip r:embed="rId5">
            <a:alphaModFix/>
          </a:blip>
          <a:srcRect b="0" l="0" r="0" t="3418"/>
          <a:stretch/>
        </p:blipFill>
        <p:spPr>
          <a:xfrm>
            <a:off x="4497825" y="2011350"/>
            <a:ext cx="4481425" cy="2827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Distance and Energy Lost</a:t>
            </a:r>
            <a:endParaRPr>
              <a:latin typeface="Times New Roman"/>
              <a:ea typeface="Times New Roman"/>
              <a:cs typeface="Times New Roman"/>
              <a:sym typeface="Times New Roman"/>
            </a:endParaRPr>
          </a:p>
        </p:txBody>
      </p:sp>
      <p:sp>
        <p:nvSpPr>
          <p:cNvPr id="90" name="Google Shape;90;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We can use the chirp mass, peak frequency and the maximum strain to estimate the distance between the black holes and Earth.</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Notice how the distance and energy lost is so small. This is because my code is wrong.</a:t>
            </a:r>
            <a:endParaRPr>
              <a:solidFill>
                <a:schemeClr val="dk1"/>
              </a:solidFill>
              <a:latin typeface="Times New Roman"/>
              <a:ea typeface="Times New Roman"/>
              <a:cs typeface="Times New Roman"/>
              <a:sym typeface="Times New Roman"/>
            </a:endParaRPr>
          </a:p>
        </p:txBody>
      </p:sp>
      <p:pic>
        <p:nvPicPr>
          <p:cNvPr id="91" name="Google Shape;91;p18"/>
          <p:cNvPicPr preferRelativeResize="0"/>
          <p:nvPr/>
        </p:nvPicPr>
        <p:blipFill>
          <a:blip r:embed="rId3">
            <a:alphaModFix/>
          </a:blip>
          <a:stretch>
            <a:fillRect/>
          </a:stretch>
        </p:blipFill>
        <p:spPr>
          <a:xfrm>
            <a:off x="4311600" y="1017723"/>
            <a:ext cx="4832400" cy="1646657"/>
          </a:xfrm>
          <a:prstGeom prst="rect">
            <a:avLst/>
          </a:prstGeom>
          <a:noFill/>
          <a:ln>
            <a:noFill/>
          </a:ln>
        </p:spPr>
      </p:pic>
      <p:pic>
        <p:nvPicPr>
          <p:cNvPr id="92" name="Google Shape;92;p18"/>
          <p:cNvPicPr preferRelativeResize="0"/>
          <p:nvPr/>
        </p:nvPicPr>
        <p:blipFill>
          <a:blip r:embed="rId4">
            <a:alphaModFix/>
          </a:blip>
          <a:stretch>
            <a:fillRect/>
          </a:stretch>
        </p:blipFill>
        <p:spPr>
          <a:xfrm>
            <a:off x="2419350" y="3316463"/>
            <a:ext cx="6724650" cy="866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98" name="Google Shape;98;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latin typeface="Times New Roman"/>
                <a:ea typeface="Times New Roman"/>
                <a:cs typeface="Times New Roman"/>
                <a:sym typeface="Times New Roman"/>
              </a:rPr>
              <a:t>Black holes are big.</a:t>
            </a:r>
            <a:endParaRPr sz="1600">
              <a:solidFill>
                <a:schemeClr val="dk1"/>
              </a:solidFill>
              <a:latin typeface="Times New Roman"/>
              <a:ea typeface="Times New Roman"/>
              <a:cs typeface="Times New Roman"/>
              <a:sym typeface="Times New Roman"/>
            </a:endParaRPr>
          </a:p>
        </p:txBody>
      </p:sp>
      <p:sp>
        <p:nvSpPr>
          <p:cNvPr id="99" name="Google Shape;99;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latin typeface="Times New Roman"/>
                <a:ea typeface="Times New Roman"/>
                <a:cs typeface="Times New Roman"/>
                <a:sym typeface="Times New Roman"/>
              </a:rPr>
              <a:t>I used AI to figure out how to get the chirp mass from the peak frequency.</a:t>
            </a:r>
            <a:endParaRPr sz="1600">
              <a:solidFill>
                <a:schemeClr val="dk1"/>
              </a:solidFill>
              <a:latin typeface="Times New Roman"/>
              <a:ea typeface="Times New Roman"/>
              <a:cs typeface="Times New Roman"/>
              <a:sym typeface="Times New Roman"/>
            </a:endParaRPr>
          </a:p>
        </p:txBody>
      </p:sp>
      <p:sp>
        <p:nvSpPr>
          <p:cNvPr id="100" name="Google Shape;100;p19"/>
          <p:cNvSpPr txBox="1"/>
          <p:nvPr>
            <p:ph type="title"/>
          </p:nvPr>
        </p:nvSpPr>
        <p:spPr>
          <a:xfrm>
            <a:off x="48324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AI Acknowledgement</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