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1235bb2c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11235bb2c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11235bb2c4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11235bb2c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1235bb2c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1235bb2c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11235bb2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11235bb2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transforming the data into a </a:t>
            </a:r>
            <a:r>
              <a:rPr lang="en"/>
              <a:t>frequency</a:t>
            </a:r>
            <a:r>
              <a:rPr lang="en"/>
              <a:t> domain, its easier to tell which frequencies dominate the sample and how they vary over time, as well as improving the Signal to Noise ratio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11235bb2c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11235bb2c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vs after now there is much less noise.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11235bb2c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11235bb2c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Strain is the change in distance caused by the gravitational wave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11235bb2c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11235bb2c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1235bb2c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1235bb2c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11235bb2c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11235bb2c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11235bb2c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11235bb2c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5.png"/><Relationship Id="rId7"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Gravitational Waves</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Sam Grobelny, Sacha Wible, Wentao Zhong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21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 Lied</a:t>
            </a:r>
            <a:endParaRPr>
              <a:latin typeface="Times New Roman"/>
              <a:ea typeface="Times New Roman"/>
              <a:cs typeface="Times New Roman"/>
              <a:sym typeface="Times New Roman"/>
            </a:endParaRPr>
          </a:p>
        </p:txBody>
      </p:sp>
      <p:pic>
        <p:nvPicPr>
          <p:cNvPr id="117" name="Google Shape;117;p22"/>
          <p:cNvPicPr preferRelativeResize="0"/>
          <p:nvPr/>
        </p:nvPicPr>
        <p:blipFill>
          <a:blip r:embed="rId3">
            <a:alphaModFix/>
          </a:blip>
          <a:stretch>
            <a:fillRect/>
          </a:stretch>
        </p:blipFill>
        <p:spPr>
          <a:xfrm>
            <a:off x="1512095" y="2031607"/>
            <a:ext cx="5838208" cy="301445"/>
          </a:xfrm>
          <a:prstGeom prst="rect">
            <a:avLst/>
          </a:prstGeom>
          <a:noFill/>
          <a:ln>
            <a:noFill/>
          </a:ln>
        </p:spPr>
      </p:pic>
      <p:pic>
        <p:nvPicPr>
          <p:cNvPr id="118" name="Google Shape;118;p22"/>
          <p:cNvPicPr preferRelativeResize="0"/>
          <p:nvPr/>
        </p:nvPicPr>
        <p:blipFill>
          <a:blip r:embed="rId4">
            <a:alphaModFix/>
          </a:blip>
          <a:stretch>
            <a:fillRect/>
          </a:stretch>
        </p:blipFill>
        <p:spPr>
          <a:xfrm>
            <a:off x="1512087" y="805487"/>
            <a:ext cx="6119825" cy="364535"/>
          </a:xfrm>
          <a:prstGeom prst="rect">
            <a:avLst/>
          </a:prstGeom>
          <a:noFill/>
          <a:ln>
            <a:noFill/>
          </a:ln>
        </p:spPr>
      </p:pic>
      <p:pic>
        <p:nvPicPr>
          <p:cNvPr id="119" name="Google Shape;119;p22"/>
          <p:cNvPicPr preferRelativeResize="0"/>
          <p:nvPr/>
        </p:nvPicPr>
        <p:blipFill>
          <a:blip r:embed="rId5">
            <a:alphaModFix/>
          </a:blip>
          <a:stretch>
            <a:fillRect/>
          </a:stretch>
        </p:blipFill>
        <p:spPr>
          <a:xfrm>
            <a:off x="1869203" y="1194159"/>
            <a:ext cx="3980016" cy="813314"/>
          </a:xfrm>
          <a:prstGeom prst="rect">
            <a:avLst/>
          </a:prstGeom>
          <a:noFill/>
          <a:ln>
            <a:noFill/>
          </a:ln>
        </p:spPr>
      </p:pic>
      <p:pic>
        <p:nvPicPr>
          <p:cNvPr id="120" name="Google Shape;120;p22"/>
          <p:cNvPicPr preferRelativeResize="0"/>
          <p:nvPr/>
        </p:nvPicPr>
        <p:blipFill>
          <a:blip r:embed="rId6">
            <a:alphaModFix/>
          </a:blip>
          <a:stretch>
            <a:fillRect/>
          </a:stretch>
        </p:blipFill>
        <p:spPr>
          <a:xfrm>
            <a:off x="1869211" y="2381315"/>
            <a:ext cx="5123979" cy="2125978"/>
          </a:xfrm>
          <a:prstGeom prst="rect">
            <a:avLst/>
          </a:prstGeom>
          <a:noFill/>
          <a:ln>
            <a:noFill/>
          </a:ln>
        </p:spPr>
      </p:pic>
      <p:pic>
        <p:nvPicPr>
          <p:cNvPr id="121" name="Google Shape;121;p22"/>
          <p:cNvPicPr preferRelativeResize="0"/>
          <p:nvPr/>
        </p:nvPicPr>
        <p:blipFill>
          <a:blip r:embed="rId7">
            <a:alphaModFix/>
          </a:blip>
          <a:stretch>
            <a:fillRect/>
          </a:stretch>
        </p:blipFill>
        <p:spPr>
          <a:xfrm>
            <a:off x="1810873" y="4614436"/>
            <a:ext cx="5346661" cy="3014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3999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27" name="Google Shape;127;p2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1"/>
                </a:solidFill>
                <a:latin typeface="Times New Roman"/>
                <a:ea typeface="Times New Roman"/>
                <a:cs typeface="Times New Roman"/>
                <a:sym typeface="Times New Roman"/>
              </a:rPr>
              <a:t>“My” </a:t>
            </a:r>
            <a:r>
              <a:rPr lang="en" sz="1600">
                <a:solidFill>
                  <a:schemeClr val="dk1"/>
                </a:solidFill>
                <a:latin typeface="Times New Roman"/>
                <a:ea typeface="Times New Roman"/>
                <a:cs typeface="Times New Roman"/>
                <a:sym typeface="Times New Roman"/>
              </a:rPr>
              <a:t>code does not work. And it’s hardly mine.</a:t>
            </a:r>
            <a:endParaRPr sz="1600">
              <a:solidFill>
                <a:schemeClr val="dk1"/>
              </a:solidFill>
              <a:latin typeface="Times New Roman"/>
              <a:ea typeface="Times New Roman"/>
              <a:cs typeface="Times New Roman"/>
              <a:sym typeface="Times New Roman"/>
            </a:endParaRPr>
          </a:p>
        </p:txBody>
      </p:sp>
      <p:sp>
        <p:nvSpPr>
          <p:cNvPr id="128" name="Google Shape;128;p2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1"/>
                </a:solidFill>
                <a:latin typeface="Times New Roman"/>
                <a:ea typeface="Times New Roman"/>
                <a:cs typeface="Times New Roman"/>
                <a:sym typeface="Times New Roman"/>
              </a:rPr>
              <a:t>So much of it. And for what.</a:t>
            </a:r>
            <a:endParaRPr sz="1600">
              <a:solidFill>
                <a:schemeClr val="dk1"/>
              </a:solidFill>
              <a:latin typeface="Times New Roman"/>
              <a:ea typeface="Times New Roman"/>
              <a:cs typeface="Times New Roman"/>
              <a:sym typeface="Times New Roman"/>
            </a:endParaRPr>
          </a:p>
        </p:txBody>
      </p:sp>
      <p:sp>
        <p:nvSpPr>
          <p:cNvPr id="129" name="Google Shape;129;p23"/>
          <p:cNvSpPr txBox="1"/>
          <p:nvPr>
            <p:ph type="title"/>
          </p:nvPr>
        </p:nvSpPr>
        <p:spPr>
          <a:xfrm>
            <a:off x="4832400" y="445025"/>
            <a:ext cx="3999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AI Acknowledgement</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3999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Motivations</a:t>
            </a:r>
            <a:endParaRPr>
              <a:latin typeface="Times New Roman"/>
              <a:ea typeface="Times New Roman"/>
              <a:cs typeface="Times New Roman"/>
              <a:sym typeface="Times New Roman"/>
            </a:endParaRPr>
          </a:p>
        </p:txBody>
      </p:sp>
      <p:sp>
        <p:nvSpPr>
          <p:cNvPr id="61" name="Google Shape;61;p1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latin typeface="Times New Roman"/>
                <a:ea typeface="Times New Roman"/>
                <a:cs typeface="Times New Roman"/>
                <a:sym typeface="Times New Roman"/>
              </a:rPr>
              <a:t>By studying black hole mergers via gravitational waves, we can figure out the distance from Earth. Comparing this to redshift of the light from these events allows us to better understand the </a:t>
            </a:r>
            <a:r>
              <a:rPr lang="en">
                <a:solidFill>
                  <a:schemeClr val="dk1"/>
                </a:solidFill>
                <a:latin typeface="Times New Roman"/>
                <a:ea typeface="Times New Roman"/>
                <a:cs typeface="Times New Roman"/>
                <a:sym typeface="Times New Roman"/>
              </a:rPr>
              <a:t>universe's</a:t>
            </a:r>
            <a:r>
              <a:rPr lang="en">
                <a:solidFill>
                  <a:schemeClr val="dk1"/>
                </a:solidFill>
                <a:latin typeface="Times New Roman"/>
                <a:ea typeface="Times New Roman"/>
                <a:cs typeface="Times New Roman"/>
                <a:sym typeface="Times New Roman"/>
              </a:rPr>
              <a:t> expansion.</a:t>
            </a:r>
            <a:endParaRPr>
              <a:solidFill>
                <a:schemeClr val="dk1"/>
              </a:solidFill>
              <a:latin typeface="Times New Roman"/>
              <a:ea typeface="Times New Roman"/>
              <a:cs typeface="Times New Roman"/>
              <a:sym typeface="Times New Roman"/>
            </a:endParaRPr>
          </a:p>
        </p:txBody>
      </p:sp>
      <p:sp>
        <p:nvSpPr>
          <p:cNvPr id="62" name="Google Shape;62;p1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By using gravitational wave data collected from LIGO we should be able to calculate the masses of the two black holes that merged in order to cause the wave.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lang="en">
                <a:solidFill>
                  <a:schemeClr val="dk1"/>
                </a:solidFill>
                <a:latin typeface="Times New Roman"/>
                <a:ea typeface="Times New Roman"/>
                <a:cs typeface="Times New Roman"/>
                <a:sym typeface="Times New Roman"/>
              </a:rPr>
              <a:t>Using data from the two different locations, we assume the Earth is round in order to account for their distance difference in order to line up the data.</a:t>
            </a:r>
            <a:endParaRPr>
              <a:solidFill>
                <a:schemeClr val="dk1"/>
              </a:solidFill>
              <a:latin typeface="Times New Roman"/>
              <a:ea typeface="Times New Roman"/>
              <a:cs typeface="Times New Roman"/>
              <a:sym typeface="Times New Roman"/>
            </a:endParaRPr>
          </a:p>
        </p:txBody>
      </p:sp>
      <p:sp>
        <p:nvSpPr>
          <p:cNvPr id="63" name="Google Shape;63;p14"/>
          <p:cNvSpPr txBox="1"/>
          <p:nvPr>
            <p:ph type="title"/>
          </p:nvPr>
        </p:nvSpPr>
        <p:spPr>
          <a:xfrm>
            <a:off x="4832400" y="395025"/>
            <a:ext cx="3999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Methods + Assumptions</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Fast Fourier transform - GW200224_222234</a:t>
            </a:r>
            <a:endParaRPr>
              <a:latin typeface="Times New Roman"/>
              <a:ea typeface="Times New Roman"/>
              <a:cs typeface="Times New Roman"/>
              <a:sym typeface="Times New Roman"/>
            </a:endParaRPr>
          </a:p>
        </p:txBody>
      </p:sp>
      <p:pic>
        <p:nvPicPr>
          <p:cNvPr id="69" name="Google Shape;69;p15"/>
          <p:cNvPicPr preferRelativeResize="0"/>
          <p:nvPr/>
        </p:nvPicPr>
        <p:blipFill>
          <a:blip r:embed="rId3">
            <a:alphaModFix/>
          </a:blip>
          <a:stretch>
            <a:fillRect/>
          </a:stretch>
        </p:blipFill>
        <p:spPr>
          <a:xfrm>
            <a:off x="2295880" y="1017725"/>
            <a:ext cx="4552245" cy="3606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837805" y="568201"/>
            <a:ext cx="7468396" cy="4007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152400" y="1074788"/>
            <a:ext cx="8839200" cy="299392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Mass of the Black Holes: Bilby</a:t>
            </a:r>
            <a:endParaRPr>
              <a:latin typeface="Times New Roman"/>
              <a:ea typeface="Times New Roman"/>
              <a:cs typeface="Times New Roman"/>
              <a:sym typeface="Times New Roman"/>
            </a:endParaRPr>
          </a:p>
        </p:txBody>
      </p:sp>
      <p:sp>
        <p:nvSpPr>
          <p:cNvPr id="85" name="Google Shape;85;p18"/>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latin typeface="Times New Roman"/>
                <a:ea typeface="Times New Roman"/>
                <a:cs typeface="Times New Roman"/>
                <a:sym typeface="Times New Roman"/>
              </a:rPr>
              <a:t>Priors: Probability distributions for each model parameter</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600">
                <a:solidFill>
                  <a:schemeClr val="dk1"/>
                </a:solidFill>
                <a:latin typeface="Times New Roman"/>
                <a:ea typeface="Times New Roman"/>
                <a:cs typeface="Times New Roman"/>
                <a:sym typeface="Times New Roman"/>
              </a:rPr>
              <a:t>Bilby: Python library for Bayesian inference, used to estimate parameters of signals from </a:t>
            </a:r>
            <a:r>
              <a:rPr lang="en" sz="1600">
                <a:solidFill>
                  <a:schemeClr val="dk1"/>
                </a:solidFill>
                <a:latin typeface="Times New Roman"/>
                <a:ea typeface="Times New Roman"/>
                <a:cs typeface="Times New Roman"/>
                <a:sym typeface="Times New Roman"/>
              </a:rPr>
              <a:t>gravitational</a:t>
            </a:r>
            <a:r>
              <a:rPr lang="en" sz="1600">
                <a:solidFill>
                  <a:schemeClr val="dk1"/>
                </a:solidFill>
                <a:latin typeface="Times New Roman"/>
                <a:ea typeface="Times New Roman"/>
                <a:cs typeface="Times New Roman"/>
                <a:sym typeface="Times New Roman"/>
              </a:rPr>
              <a:t> waves</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600">
                <a:solidFill>
                  <a:schemeClr val="dk1"/>
                </a:solidFill>
                <a:latin typeface="Times New Roman"/>
                <a:ea typeface="Times New Roman"/>
                <a:cs typeface="Times New Roman"/>
                <a:sym typeface="Times New Roman"/>
              </a:rPr>
              <a:t>Bayesian inference: Statistical inference used to calculate probability</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lang="en" sz="1600">
                <a:solidFill>
                  <a:schemeClr val="dk1"/>
                </a:solidFill>
                <a:latin typeface="Times New Roman"/>
                <a:ea typeface="Times New Roman"/>
                <a:cs typeface="Times New Roman"/>
                <a:sym typeface="Times New Roman"/>
              </a:rPr>
              <a:t>	Compares observed gravitational wave data with generated waveforms.</a:t>
            </a:r>
            <a:endParaRPr sz="1600">
              <a:solidFill>
                <a:schemeClr val="dk1"/>
              </a:solidFill>
              <a:latin typeface="Times New Roman"/>
              <a:ea typeface="Times New Roman"/>
              <a:cs typeface="Times New Roman"/>
              <a:sym typeface="Times New Roman"/>
            </a:endParaRPr>
          </a:p>
        </p:txBody>
      </p:sp>
      <p:pic>
        <p:nvPicPr>
          <p:cNvPr id="86" name="Google Shape;86;p18"/>
          <p:cNvPicPr preferRelativeResize="0"/>
          <p:nvPr/>
        </p:nvPicPr>
        <p:blipFill rotWithShape="1">
          <a:blip r:embed="rId3">
            <a:alphaModFix/>
          </a:blip>
          <a:srcRect b="0" l="8105" r="0" t="0"/>
          <a:stretch/>
        </p:blipFill>
        <p:spPr>
          <a:xfrm>
            <a:off x="4967025" y="1742463"/>
            <a:ext cx="4176975" cy="1658563"/>
          </a:xfrm>
          <a:prstGeom prst="rect">
            <a:avLst/>
          </a:prstGeom>
          <a:noFill/>
          <a:ln>
            <a:noFill/>
          </a:ln>
        </p:spPr>
      </p:pic>
      <p:sp>
        <p:nvSpPr>
          <p:cNvPr id="87" name="Google Shape;87;p18"/>
          <p:cNvSpPr txBox="1"/>
          <p:nvPr/>
        </p:nvSpPr>
        <p:spPr>
          <a:xfrm>
            <a:off x="4925363" y="3401025"/>
            <a:ext cx="4260300" cy="70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Specifying the time of arrival of the signal</a:t>
            </a:r>
            <a:endParaRPr sz="18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There’s More</a:t>
            </a:r>
            <a:endParaRPr>
              <a:latin typeface="Times New Roman"/>
              <a:ea typeface="Times New Roman"/>
              <a:cs typeface="Times New Roman"/>
              <a:sym typeface="Times New Roman"/>
            </a:endParaRPr>
          </a:p>
        </p:txBody>
      </p:sp>
      <p:sp>
        <p:nvSpPr>
          <p:cNvPr id="93" name="Google Shape;93;p19"/>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latin typeface="Times New Roman"/>
                <a:ea typeface="Times New Roman"/>
                <a:cs typeface="Times New Roman"/>
                <a:sym typeface="Times New Roman"/>
              </a:rPr>
              <a:t>Interferometers: Used to detect and measure gravitational waves</a:t>
            </a:r>
            <a:endParaRPr sz="16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rPr lang="en" sz="1600">
                <a:solidFill>
                  <a:schemeClr val="dk1"/>
                </a:solidFill>
                <a:latin typeface="Times New Roman"/>
                <a:ea typeface="Times New Roman"/>
                <a:cs typeface="Times New Roman"/>
                <a:sym typeface="Times New Roman"/>
              </a:rPr>
              <a:t>Assigning </a:t>
            </a:r>
            <a:r>
              <a:rPr lang="en" sz="1600">
                <a:solidFill>
                  <a:schemeClr val="dk1"/>
                </a:solidFill>
                <a:latin typeface="Times New Roman"/>
                <a:ea typeface="Times New Roman"/>
                <a:cs typeface="Times New Roman"/>
                <a:sym typeface="Times New Roman"/>
              </a:rPr>
              <a:t>both</a:t>
            </a:r>
            <a:r>
              <a:rPr lang="en" sz="1600">
                <a:solidFill>
                  <a:schemeClr val="dk1"/>
                </a:solidFill>
                <a:latin typeface="Times New Roman"/>
                <a:ea typeface="Times New Roman"/>
                <a:cs typeface="Times New Roman"/>
                <a:sym typeface="Times New Roman"/>
              </a:rPr>
              <a:t> the Hanford and Livingston detector</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600">
                <a:solidFill>
                  <a:schemeClr val="dk1"/>
                </a:solidFill>
                <a:latin typeface="Times New Roman"/>
                <a:ea typeface="Times New Roman"/>
                <a:cs typeface="Times New Roman"/>
                <a:sym typeface="Times New Roman"/>
              </a:rPr>
              <a:t>waveform_argument: specifies parameters that define the waveform being modeled</a:t>
            </a:r>
            <a:endParaRPr sz="1600">
              <a:solidFill>
                <a:schemeClr val="dk1"/>
              </a:solidFill>
              <a:latin typeface="Times New Roman"/>
              <a:ea typeface="Times New Roman"/>
              <a:cs typeface="Times New Roman"/>
              <a:sym typeface="Times New Roman"/>
            </a:endParaRPr>
          </a:p>
          <a:p>
            <a:pPr indent="0" lvl="0" marL="457200" rtl="0" algn="l">
              <a:spcBef>
                <a:spcPts val="1200"/>
              </a:spcBef>
              <a:spcAft>
                <a:spcPts val="1200"/>
              </a:spcAft>
              <a:buNone/>
            </a:pPr>
            <a:r>
              <a:rPr lang="en" sz="1600">
                <a:solidFill>
                  <a:schemeClr val="dk1"/>
                </a:solidFill>
                <a:latin typeface="Times New Roman"/>
                <a:ea typeface="Times New Roman"/>
                <a:cs typeface="Times New Roman"/>
                <a:sym typeface="Times New Roman"/>
              </a:rPr>
              <a:t>Allows for more effective parameter estimation</a:t>
            </a:r>
            <a:endParaRPr sz="1600">
              <a:solidFill>
                <a:schemeClr val="dk1"/>
              </a:solidFill>
              <a:latin typeface="Times New Roman"/>
              <a:ea typeface="Times New Roman"/>
              <a:cs typeface="Times New Roman"/>
              <a:sym typeface="Times New Roman"/>
            </a:endParaRPr>
          </a:p>
        </p:txBody>
      </p:sp>
      <p:pic>
        <p:nvPicPr>
          <p:cNvPr id="94" name="Google Shape;94;p19"/>
          <p:cNvPicPr preferRelativeResize="0"/>
          <p:nvPr/>
        </p:nvPicPr>
        <p:blipFill rotWithShape="1">
          <a:blip r:embed="rId3">
            <a:alphaModFix/>
          </a:blip>
          <a:srcRect b="66601" l="0" r="0" t="10258"/>
          <a:stretch/>
        </p:blipFill>
        <p:spPr>
          <a:xfrm>
            <a:off x="4572000" y="2845600"/>
            <a:ext cx="4572000" cy="859325"/>
          </a:xfrm>
          <a:prstGeom prst="rect">
            <a:avLst/>
          </a:prstGeom>
          <a:noFill/>
          <a:ln>
            <a:noFill/>
          </a:ln>
        </p:spPr>
      </p:pic>
      <p:pic>
        <p:nvPicPr>
          <p:cNvPr id="95" name="Google Shape;95;p19"/>
          <p:cNvPicPr preferRelativeResize="0"/>
          <p:nvPr/>
        </p:nvPicPr>
        <p:blipFill>
          <a:blip r:embed="rId4">
            <a:alphaModFix/>
          </a:blip>
          <a:stretch>
            <a:fillRect/>
          </a:stretch>
        </p:blipFill>
        <p:spPr>
          <a:xfrm>
            <a:off x="4572000" y="1245400"/>
            <a:ext cx="4572000" cy="6678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2 </a:t>
            </a:r>
            <a:r>
              <a:rPr lang="en">
                <a:latin typeface="Times New Roman"/>
                <a:ea typeface="Times New Roman"/>
                <a:cs typeface="Times New Roman"/>
                <a:sym typeface="Times New Roman"/>
              </a:rPr>
              <a:t>More 2 Furious</a:t>
            </a:r>
            <a:endParaRPr>
              <a:latin typeface="Times New Roman"/>
              <a:ea typeface="Times New Roman"/>
              <a:cs typeface="Times New Roman"/>
              <a:sym typeface="Times New Roman"/>
            </a:endParaRPr>
          </a:p>
        </p:txBody>
      </p:sp>
      <p:sp>
        <p:nvSpPr>
          <p:cNvPr id="101" name="Google Shape;101;p20"/>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Times New Roman"/>
                <a:ea typeface="Times New Roman"/>
                <a:cs typeface="Times New Roman"/>
                <a:sym typeface="Times New Roman"/>
              </a:rPr>
              <a:t>waveform_generator: Responsible for creating </a:t>
            </a:r>
            <a:r>
              <a:rPr lang="en" sz="1600">
                <a:solidFill>
                  <a:schemeClr val="dk1"/>
                </a:solidFill>
                <a:latin typeface="Times New Roman"/>
                <a:ea typeface="Times New Roman"/>
                <a:cs typeface="Times New Roman"/>
                <a:sym typeface="Times New Roman"/>
              </a:rPr>
              <a:t>gravitational</a:t>
            </a:r>
            <a:r>
              <a:rPr lang="en" sz="1600">
                <a:solidFill>
                  <a:schemeClr val="dk1"/>
                </a:solidFill>
                <a:latin typeface="Times New Roman"/>
                <a:ea typeface="Times New Roman"/>
                <a:cs typeface="Times New Roman"/>
                <a:sym typeface="Times New Roman"/>
              </a:rPr>
              <a:t> waveforms</a:t>
            </a:r>
            <a:endParaRPr sz="1600">
              <a:solidFill>
                <a:schemeClr val="dk1"/>
              </a:solidFill>
              <a:latin typeface="Times New Roman"/>
              <a:ea typeface="Times New Roman"/>
              <a:cs typeface="Times New Roman"/>
              <a:sym typeface="Times New Roman"/>
            </a:endParaRPr>
          </a:p>
          <a:p>
            <a:pPr indent="0" lvl="0" marL="0" rtl="0" algn="l">
              <a:lnSpc>
                <a:spcPct val="135714"/>
              </a:lnSpc>
              <a:spcBef>
                <a:spcPts val="1200"/>
              </a:spcBef>
              <a:spcAft>
                <a:spcPts val="0"/>
              </a:spcAft>
              <a:buNone/>
            </a:pPr>
            <a:r>
              <a:rPr lang="en" sz="1600">
                <a:solidFill>
                  <a:schemeClr val="dk1"/>
                </a:solidFill>
                <a:latin typeface="Times New Roman"/>
                <a:ea typeface="Times New Roman"/>
                <a:cs typeface="Times New Roman"/>
                <a:sym typeface="Times New Roman"/>
              </a:rPr>
              <a:t>    frequency_domain_source_model=bilby.gw.source.lal_binary_black_hole: Specifies a binary black hole merger model</a:t>
            </a:r>
            <a:endParaRPr sz="1600">
              <a:solidFill>
                <a:schemeClr val="dk1"/>
              </a:solidFill>
              <a:latin typeface="Times New Roman"/>
              <a:ea typeface="Times New Roman"/>
              <a:cs typeface="Times New Roman"/>
              <a:sym typeface="Times New Roman"/>
            </a:endParaRPr>
          </a:p>
          <a:p>
            <a:pPr indent="0" lvl="0" marL="0" rtl="0" algn="l">
              <a:lnSpc>
                <a:spcPct val="135714"/>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135714"/>
              </a:lnSpc>
              <a:spcBef>
                <a:spcPts val="0"/>
              </a:spcBef>
              <a:spcAft>
                <a:spcPts val="0"/>
              </a:spcAft>
              <a:buNone/>
            </a:pPr>
            <a:r>
              <a:rPr lang="en" sz="1600">
                <a:solidFill>
                  <a:schemeClr val="dk1"/>
                </a:solidFill>
                <a:latin typeface="Times New Roman"/>
                <a:ea typeface="Times New Roman"/>
                <a:cs typeface="Times New Roman"/>
                <a:sym typeface="Times New Roman"/>
              </a:rPr>
              <a:t>Likelihood</a:t>
            </a:r>
            <a:r>
              <a:rPr lang="en" sz="1600">
                <a:solidFill>
                  <a:schemeClr val="dk1"/>
                </a:solidFill>
                <a:latin typeface="Times New Roman"/>
                <a:ea typeface="Times New Roman"/>
                <a:cs typeface="Times New Roman"/>
                <a:sym typeface="Times New Roman"/>
              </a:rPr>
              <a:t>: Quantifies how probable the observed data is based on parameter values</a:t>
            </a:r>
            <a:endParaRPr sz="1600">
              <a:solidFill>
                <a:schemeClr val="dk1"/>
              </a:solidFill>
              <a:latin typeface="Times New Roman"/>
              <a:ea typeface="Times New Roman"/>
              <a:cs typeface="Times New Roman"/>
              <a:sym typeface="Times New Roman"/>
            </a:endParaRPr>
          </a:p>
          <a:p>
            <a:pPr indent="0" lvl="0" marL="0" rtl="0" algn="l">
              <a:lnSpc>
                <a:spcPct val="135714"/>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solidFill>
                <a:schemeClr val="dk1"/>
              </a:solidFill>
              <a:latin typeface="Times New Roman"/>
              <a:ea typeface="Times New Roman"/>
              <a:cs typeface="Times New Roman"/>
              <a:sym typeface="Times New Roman"/>
            </a:endParaRPr>
          </a:p>
        </p:txBody>
      </p:sp>
      <p:pic>
        <p:nvPicPr>
          <p:cNvPr id="102" name="Google Shape;102;p20"/>
          <p:cNvPicPr preferRelativeResize="0"/>
          <p:nvPr/>
        </p:nvPicPr>
        <p:blipFill>
          <a:blip r:embed="rId3">
            <a:alphaModFix/>
          </a:blip>
          <a:stretch>
            <a:fillRect/>
          </a:stretch>
        </p:blipFill>
        <p:spPr>
          <a:xfrm>
            <a:off x="4876800" y="1460788"/>
            <a:ext cx="4267200" cy="2221919"/>
          </a:xfrm>
          <a:prstGeom prst="rect">
            <a:avLst/>
          </a:prstGeom>
          <a:noFill/>
          <a:ln>
            <a:noFill/>
          </a:ln>
        </p:spPr>
      </p:pic>
      <p:sp>
        <p:nvSpPr>
          <p:cNvPr id="103" name="Google Shape;103;p20"/>
          <p:cNvSpPr txBox="1"/>
          <p:nvPr/>
        </p:nvSpPr>
        <p:spPr>
          <a:xfrm>
            <a:off x="4883675" y="3786200"/>
            <a:ext cx="4260300" cy="797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600">
                <a:solidFill>
                  <a:schemeClr val="dk1"/>
                </a:solidFill>
                <a:latin typeface="Times New Roman"/>
                <a:ea typeface="Times New Roman"/>
                <a:cs typeface="Times New Roman"/>
                <a:sym typeface="Times New Roman"/>
              </a:rPr>
              <a:t>time_marginalization=False: specifies the time of signal </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2010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The Finale</a:t>
            </a:r>
            <a:endParaRPr>
              <a:latin typeface="Times New Roman"/>
              <a:ea typeface="Times New Roman"/>
              <a:cs typeface="Times New Roman"/>
              <a:sym typeface="Times New Roman"/>
            </a:endParaRPr>
          </a:p>
        </p:txBody>
      </p:sp>
      <p:pic>
        <p:nvPicPr>
          <p:cNvPr id="109" name="Google Shape;109;p21"/>
          <p:cNvPicPr preferRelativeResize="0"/>
          <p:nvPr/>
        </p:nvPicPr>
        <p:blipFill>
          <a:blip r:embed="rId3">
            <a:alphaModFix/>
          </a:blip>
          <a:stretch>
            <a:fillRect/>
          </a:stretch>
        </p:blipFill>
        <p:spPr>
          <a:xfrm>
            <a:off x="6486525" y="1609088"/>
            <a:ext cx="2657475" cy="1925325"/>
          </a:xfrm>
          <a:prstGeom prst="rect">
            <a:avLst/>
          </a:prstGeom>
          <a:noFill/>
          <a:ln>
            <a:noFill/>
          </a:ln>
        </p:spPr>
      </p:pic>
      <p:sp>
        <p:nvSpPr>
          <p:cNvPr id="110" name="Google Shape;110;p21"/>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600">
                <a:solidFill>
                  <a:schemeClr val="dk1"/>
                </a:solidFill>
                <a:latin typeface="Times New Roman"/>
                <a:ea typeface="Times New Roman"/>
                <a:cs typeface="Times New Roman"/>
                <a:sym typeface="Times New Roman"/>
              </a:rPr>
              <a:t>bilby.run_sampler: Executes the sampling algorithm</a:t>
            </a:r>
            <a:endParaRPr sz="1600">
              <a:solidFill>
                <a:schemeClr val="dk1"/>
              </a:solidFill>
              <a:latin typeface="Times New Roman"/>
              <a:ea typeface="Times New Roman"/>
              <a:cs typeface="Times New Roman"/>
              <a:sym typeface="Times New Roman"/>
            </a:endParaRPr>
          </a:p>
          <a:p>
            <a:pPr indent="0" lvl="0" marL="0" rtl="0" algn="l">
              <a:lnSpc>
                <a:spcPct val="135714"/>
              </a:lnSpc>
              <a:spcBef>
                <a:spcPts val="0"/>
              </a:spcBef>
              <a:spcAft>
                <a:spcPts val="0"/>
              </a:spcAft>
              <a:buNone/>
            </a:pPr>
            <a:r>
              <a:rPr lang="en" sz="1600">
                <a:solidFill>
                  <a:schemeClr val="dk1"/>
                </a:solidFill>
                <a:latin typeface="Times New Roman"/>
                <a:ea typeface="Times New Roman"/>
                <a:cs typeface="Times New Roman"/>
                <a:sym typeface="Times New Roman"/>
              </a:rPr>
              <a:t>sampler=’dynesty’: Sampling method </a:t>
            </a:r>
            <a:r>
              <a:rPr lang="en" sz="1600">
                <a:solidFill>
                  <a:schemeClr val="dk1"/>
                </a:solidFill>
                <a:latin typeface="Times New Roman"/>
                <a:ea typeface="Times New Roman"/>
                <a:cs typeface="Times New Roman"/>
                <a:sym typeface="Times New Roman"/>
              </a:rPr>
              <a:t>dynasty</a:t>
            </a:r>
            <a:r>
              <a:rPr lang="en" sz="1600">
                <a:solidFill>
                  <a:schemeClr val="dk1"/>
                </a:solidFill>
                <a:latin typeface="Times New Roman"/>
                <a:ea typeface="Times New Roman"/>
                <a:cs typeface="Times New Roman"/>
                <a:sym typeface="Times New Roman"/>
              </a:rPr>
              <a:t> is common in gravitational wave problems</a:t>
            </a:r>
            <a:endParaRPr sz="1600">
              <a:solidFill>
                <a:schemeClr val="dk1"/>
              </a:solidFill>
              <a:latin typeface="Times New Roman"/>
              <a:ea typeface="Times New Roman"/>
              <a:cs typeface="Times New Roman"/>
              <a:sym typeface="Times New Roman"/>
            </a:endParaRPr>
          </a:p>
          <a:p>
            <a:pPr indent="0" lvl="0" marL="0" rtl="0" algn="l">
              <a:lnSpc>
                <a:spcPct val="135714"/>
              </a:lnSpc>
              <a:spcBef>
                <a:spcPts val="0"/>
              </a:spcBef>
              <a:spcAft>
                <a:spcPts val="0"/>
              </a:spcAft>
              <a:buNone/>
            </a:pPr>
            <a:r>
              <a:rPr lang="en" sz="1600">
                <a:solidFill>
                  <a:schemeClr val="dk1"/>
                </a:solidFill>
                <a:latin typeface="Times New Roman"/>
                <a:ea typeface="Times New Roman"/>
                <a:cs typeface="Times New Roman"/>
                <a:sym typeface="Times New Roman"/>
              </a:rPr>
              <a:t>nlive=500: Sets the number of “live points” used by the </a:t>
            </a:r>
            <a:r>
              <a:rPr lang="en" sz="1600">
                <a:solidFill>
                  <a:schemeClr val="dk1"/>
                </a:solidFill>
                <a:latin typeface="Times New Roman"/>
                <a:ea typeface="Times New Roman"/>
                <a:cs typeface="Times New Roman"/>
                <a:sym typeface="Times New Roman"/>
              </a:rPr>
              <a:t>algorithm</a:t>
            </a:r>
            <a:r>
              <a:rPr lang="en" sz="1600">
                <a:solidFill>
                  <a:schemeClr val="dk1"/>
                </a:solidFill>
                <a:latin typeface="Times New Roman"/>
                <a:ea typeface="Times New Roman"/>
                <a:cs typeface="Times New Roman"/>
                <a:sym typeface="Times New Roman"/>
              </a:rPr>
              <a:t>. Basically, the accuracy.</a:t>
            </a:r>
            <a:endParaRPr sz="1600">
              <a:solidFill>
                <a:schemeClr val="dk1"/>
              </a:solidFill>
              <a:latin typeface="Times New Roman"/>
              <a:ea typeface="Times New Roman"/>
              <a:cs typeface="Times New Roman"/>
              <a:sym typeface="Times New Roman"/>
            </a:endParaRPr>
          </a:p>
          <a:p>
            <a:pPr indent="0" lvl="0" marL="0" rtl="0" algn="l">
              <a:lnSpc>
                <a:spcPct val="135714"/>
              </a:lnSpc>
              <a:spcBef>
                <a:spcPts val="0"/>
              </a:spcBef>
              <a:spcAft>
                <a:spcPts val="0"/>
              </a:spcAft>
              <a:buNone/>
            </a:pPr>
            <a:r>
              <a:rPr lang="en" sz="1600">
                <a:solidFill>
                  <a:schemeClr val="dk1"/>
                </a:solidFill>
                <a:latin typeface="Times New Roman"/>
                <a:ea typeface="Times New Roman"/>
                <a:cs typeface="Times New Roman"/>
                <a:sym typeface="Times New Roman"/>
              </a:rPr>
              <a:t>outdir=’outdir’: Specifies output directory</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solidFill>
                <a:schemeClr val="dk1"/>
              </a:solidFill>
              <a:latin typeface="Times New Roman"/>
              <a:ea typeface="Times New Roman"/>
              <a:cs typeface="Times New Roman"/>
              <a:sym typeface="Times New Roman"/>
            </a:endParaRPr>
          </a:p>
        </p:txBody>
      </p:sp>
      <p:sp>
        <p:nvSpPr>
          <p:cNvPr id="111" name="Google Shape;111;p21"/>
          <p:cNvSpPr txBox="1"/>
          <p:nvPr/>
        </p:nvSpPr>
        <p:spPr>
          <a:xfrm>
            <a:off x="6486563" y="3583775"/>
            <a:ext cx="265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Hey, what’s that red line…</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