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235bb2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235bb2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1235bb2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1235bb2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Strain is the change in distance caused by the gravitational wave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1235bb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1235bb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transforming the data into a </a:t>
            </a:r>
            <a:r>
              <a:rPr lang="en"/>
              <a:t>frequency</a:t>
            </a:r>
            <a:r>
              <a:rPr lang="en"/>
              <a:t> domain, its easier to tell which frequencies dominate the sample and how they vary over time, as well as improving the Signal to Noise ratio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3aa8e231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3aa8e231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3aa8e18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3aa8e18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1235bb2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1235bb2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Gravitational Waves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Sam Grobelny, Sacha Wible, Wentao Zhong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By studying black hole mergers via gravitational waves, we can figure out the distance from Earth. Comparing this to redshift of the light from these events allows us to better understand the </a:t>
            </a:r>
            <a:r>
              <a:rPr lang="en">
                <a:solidFill>
                  <a:schemeClr val="dk1"/>
                </a:solidFill>
                <a:latin typeface="Times New Roman"/>
                <a:ea typeface="Times New Roman"/>
                <a:cs typeface="Times New Roman"/>
                <a:sym typeface="Times New Roman"/>
              </a:rPr>
              <a:t>universe's</a:t>
            </a:r>
            <a:r>
              <a:rPr lang="en">
                <a:solidFill>
                  <a:schemeClr val="dk1"/>
                </a:solidFill>
                <a:latin typeface="Times New Roman"/>
                <a:ea typeface="Times New Roman"/>
                <a:cs typeface="Times New Roman"/>
                <a:sym typeface="Times New Roman"/>
              </a:rPr>
              <a:t> expansion.</a:t>
            </a:r>
            <a:endParaRPr>
              <a:solidFill>
                <a:schemeClr val="dk1"/>
              </a:solidFill>
              <a:latin typeface="Times New Roman"/>
              <a:ea typeface="Times New Roman"/>
              <a:cs typeface="Times New Roman"/>
              <a:sym typeface="Times New Roman"/>
            </a:endParaRPr>
          </a:p>
        </p:txBody>
      </p:sp>
      <p:sp>
        <p:nvSpPr>
          <p:cNvPr id="62" name="Google Shape;62;p14"/>
          <p:cNvSpPr txBox="1"/>
          <p:nvPr>
            <p:ph idx="2" type="body"/>
          </p:nvPr>
        </p:nvSpPr>
        <p:spPr>
          <a:xfrm>
            <a:off x="4832400" y="1152475"/>
            <a:ext cx="39999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By using gravitational wave data collected from LIGO we should be able to calculate the masses of the two black holes that merged in order to cause the wave.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3" name="Google Shape;63;p14"/>
          <p:cNvSpPr txBox="1"/>
          <p:nvPr>
            <p:ph type="title"/>
          </p:nvPr>
        </p:nvSpPr>
        <p:spPr>
          <a:xfrm>
            <a:off x="4832400" y="39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Methods + Assumptions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074788"/>
            <a:ext cx="8839200" cy="2993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Fast Fourier transform - GW200224_222234</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60600" y="1017725"/>
            <a:ext cx="4211400" cy="3336602"/>
          </a:xfrm>
          <a:prstGeom prst="rect">
            <a:avLst/>
          </a:prstGeom>
          <a:noFill/>
          <a:ln>
            <a:noFill/>
          </a:ln>
        </p:spPr>
      </p:pic>
      <p:pic>
        <p:nvPicPr>
          <p:cNvPr id="75" name="Google Shape;75;p16"/>
          <p:cNvPicPr preferRelativeResize="0"/>
          <p:nvPr/>
        </p:nvPicPr>
        <p:blipFill rotWithShape="1">
          <a:blip r:embed="rId4">
            <a:alphaModFix/>
          </a:blip>
          <a:srcRect b="47154" l="0" r="0" t="0"/>
          <a:stretch/>
        </p:blipFill>
        <p:spPr>
          <a:xfrm>
            <a:off x="4572000" y="1617750"/>
            <a:ext cx="4572001" cy="1643683"/>
          </a:xfrm>
          <a:prstGeom prst="rect">
            <a:avLst/>
          </a:prstGeom>
          <a:noFill/>
          <a:ln>
            <a:noFill/>
          </a:ln>
        </p:spPr>
      </p:pic>
      <p:pic>
        <p:nvPicPr>
          <p:cNvPr id="76" name="Google Shape;76;p16"/>
          <p:cNvPicPr preferRelativeResize="0"/>
          <p:nvPr/>
        </p:nvPicPr>
        <p:blipFill>
          <a:blip r:embed="rId5">
            <a:alphaModFix/>
          </a:blip>
          <a:stretch>
            <a:fillRect/>
          </a:stretch>
        </p:blipFill>
        <p:spPr>
          <a:xfrm>
            <a:off x="5353051" y="3370233"/>
            <a:ext cx="3790950"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Black Hole Mass</a:t>
            </a:r>
            <a:endParaRPr>
              <a:latin typeface="Times New Roman"/>
              <a:ea typeface="Times New Roman"/>
              <a:cs typeface="Times New Roman"/>
              <a:sym typeface="Times New Roman"/>
            </a:endParaRPr>
          </a:p>
        </p:txBody>
      </p:sp>
      <p:sp>
        <p:nvSpPr>
          <p:cNvPr id="82" name="Google Shape;82;p17"/>
          <p:cNvSpPr txBox="1"/>
          <p:nvPr>
            <p:ph idx="1" type="body"/>
          </p:nvPr>
        </p:nvSpPr>
        <p:spPr>
          <a:xfrm>
            <a:off x="311700" y="1152475"/>
            <a:ext cx="3999900" cy="13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We can also use the peak frequency to derive the orbital period, which can be used with the orbital velocity and </a:t>
            </a:r>
            <a:r>
              <a:rPr lang="en">
                <a:solidFill>
                  <a:schemeClr val="dk1"/>
                </a:solidFill>
                <a:latin typeface="Times New Roman"/>
                <a:ea typeface="Times New Roman"/>
                <a:cs typeface="Times New Roman"/>
                <a:sym typeface="Times New Roman"/>
              </a:rPr>
              <a:t>Schwarzschild</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radius formula to get </a:t>
            </a:r>
            <a:endParaRPr>
              <a:solidFill>
                <a:schemeClr val="dk1"/>
              </a:solidFill>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311700" y="1965525"/>
            <a:ext cx="1053775" cy="477800"/>
          </a:xfrm>
          <a:prstGeom prst="rect">
            <a:avLst/>
          </a:prstGeom>
          <a:noFill/>
          <a:ln>
            <a:noFill/>
          </a:ln>
        </p:spPr>
      </p:pic>
      <p:pic>
        <p:nvPicPr>
          <p:cNvPr id="84" name="Google Shape;84;p17"/>
          <p:cNvPicPr preferRelativeResize="0"/>
          <p:nvPr/>
        </p:nvPicPr>
        <p:blipFill>
          <a:blip r:embed="rId4">
            <a:alphaModFix/>
          </a:blip>
          <a:stretch>
            <a:fillRect/>
          </a:stretch>
        </p:blipFill>
        <p:spPr>
          <a:xfrm>
            <a:off x="311700" y="2505950"/>
            <a:ext cx="4055451" cy="1910425"/>
          </a:xfrm>
          <a:prstGeom prst="rect">
            <a:avLst/>
          </a:prstGeom>
          <a:noFill/>
          <a:ln>
            <a:noFill/>
          </a:ln>
        </p:spPr>
      </p:pic>
      <p:sp>
        <p:nvSpPr>
          <p:cNvPr id="85" name="Google Shape;85;p17"/>
          <p:cNvSpPr txBox="1"/>
          <p:nvPr>
            <p:ph idx="1" type="body"/>
          </p:nvPr>
        </p:nvSpPr>
        <p:spPr>
          <a:xfrm>
            <a:off x="4782300" y="1152475"/>
            <a:ext cx="39999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We can also use the mass of the black holes and the </a:t>
            </a:r>
            <a:r>
              <a:rPr lang="en">
                <a:solidFill>
                  <a:schemeClr val="dk1"/>
                </a:solidFill>
                <a:latin typeface="Times New Roman"/>
                <a:ea typeface="Times New Roman"/>
                <a:cs typeface="Times New Roman"/>
                <a:sym typeface="Times New Roman"/>
              </a:rPr>
              <a:t>Schwarzschild</a:t>
            </a:r>
            <a:r>
              <a:rPr lang="en">
                <a:solidFill>
                  <a:schemeClr val="dk1"/>
                </a:solidFill>
                <a:latin typeface="Times New Roman"/>
                <a:ea typeface="Times New Roman"/>
                <a:cs typeface="Times New Roman"/>
                <a:sym typeface="Times New Roman"/>
              </a:rPr>
              <a:t> radius formula again to get</a:t>
            </a:r>
            <a:endParaRPr>
              <a:solidFill>
                <a:schemeClr val="dk1"/>
              </a:solidFill>
              <a:latin typeface="Times New Roman"/>
              <a:ea typeface="Times New Roman"/>
              <a:cs typeface="Times New Roman"/>
              <a:sym typeface="Times New Roman"/>
            </a:endParaRPr>
          </a:p>
        </p:txBody>
      </p:sp>
      <p:sp>
        <p:nvSpPr>
          <p:cNvPr id="86" name="Google Shape;86;p17"/>
          <p:cNvSpPr txBox="1"/>
          <p:nvPr>
            <p:ph type="title"/>
          </p:nvPr>
        </p:nvSpPr>
        <p:spPr>
          <a:xfrm>
            <a:off x="4782300" y="57977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Black Hole Distance</a:t>
            </a:r>
            <a:endParaRPr>
              <a:latin typeface="Times New Roman"/>
              <a:ea typeface="Times New Roman"/>
              <a:cs typeface="Times New Roman"/>
              <a:sym typeface="Times New Roman"/>
            </a:endParaRPr>
          </a:p>
        </p:txBody>
      </p:sp>
      <p:pic>
        <p:nvPicPr>
          <p:cNvPr id="87" name="Google Shape;87;p17"/>
          <p:cNvPicPr preferRelativeResize="0"/>
          <p:nvPr/>
        </p:nvPicPr>
        <p:blipFill>
          <a:blip r:embed="rId5">
            <a:alphaModFix/>
          </a:blip>
          <a:stretch>
            <a:fillRect/>
          </a:stretch>
        </p:blipFill>
        <p:spPr>
          <a:xfrm>
            <a:off x="4782297" y="1965525"/>
            <a:ext cx="1151064" cy="477800"/>
          </a:xfrm>
          <a:prstGeom prst="rect">
            <a:avLst/>
          </a:prstGeom>
          <a:noFill/>
          <a:ln>
            <a:noFill/>
          </a:ln>
        </p:spPr>
      </p:pic>
      <p:pic>
        <p:nvPicPr>
          <p:cNvPr id="88" name="Google Shape;88;p17"/>
          <p:cNvPicPr preferRelativeResize="0"/>
          <p:nvPr/>
        </p:nvPicPr>
        <p:blipFill>
          <a:blip r:embed="rId6">
            <a:alphaModFix/>
          </a:blip>
          <a:stretch>
            <a:fillRect/>
          </a:stretch>
        </p:blipFill>
        <p:spPr>
          <a:xfrm>
            <a:off x="6060775" y="1979734"/>
            <a:ext cx="1151050" cy="449378"/>
          </a:xfrm>
          <a:prstGeom prst="rect">
            <a:avLst/>
          </a:prstGeom>
          <a:noFill/>
          <a:ln>
            <a:noFill/>
          </a:ln>
        </p:spPr>
      </p:pic>
      <p:pic>
        <p:nvPicPr>
          <p:cNvPr id="89" name="Google Shape;89;p17"/>
          <p:cNvPicPr preferRelativeResize="0"/>
          <p:nvPr/>
        </p:nvPicPr>
        <p:blipFill>
          <a:blip r:embed="rId7">
            <a:alphaModFix/>
          </a:blip>
          <a:stretch>
            <a:fillRect/>
          </a:stretch>
        </p:blipFill>
        <p:spPr>
          <a:xfrm>
            <a:off x="4708051" y="2443325"/>
            <a:ext cx="4148407" cy="22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Energy Lost</a:t>
            </a:r>
            <a:endParaRPr>
              <a:latin typeface="Times New Roman"/>
              <a:ea typeface="Times New Roman"/>
              <a:cs typeface="Times New Roman"/>
              <a:sym typeface="Times New Roman"/>
            </a:endParaRPr>
          </a:p>
        </p:txBody>
      </p:sp>
      <p:sp>
        <p:nvSpPr>
          <p:cNvPr id="95" name="Google Shape;95;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can use Einstein’s formula to estimate the amount of energy released in the black hole merger.</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311700" y="1761251"/>
            <a:ext cx="812775" cy="462175"/>
          </a:xfrm>
          <a:prstGeom prst="rect">
            <a:avLst/>
          </a:prstGeom>
          <a:noFill/>
          <a:ln>
            <a:noFill/>
          </a:ln>
        </p:spPr>
      </p:pic>
      <p:pic>
        <p:nvPicPr>
          <p:cNvPr id="97" name="Google Shape;97;p18"/>
          <p:cNvPicPr preferRelativeResize="0"/>
          <p:nvPr/>
        </p:nvPicPr>
        <p:blipFill>
          <a:blip r:embed="rId4">
            <a:alphaModFix/>
          </a:blip>
          <a:stretch>
            <a:fillRect/>
          </a:stretch>
        </p:blipFill>
        <p:spPr>
          <a:xfrm>
            <a:off x="740025" y="2444925"/>
            <a:ext cx="314325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3" name="Google Shape;103;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Black holes are big. Gravitational waves tell us a lot about the universe, such as how far things can be. Measuring the distance of objects in the universe, combined with redshift data, could also help us get a handle on the age of the universe.</a:t>
            </a:r>
            <a:endParaRPr sz="1600">
              <a:solidFill>
                <a:schemeClr val="dk1"/>
              </a:solidFill>
              <a:latin typeface="Times New Roman"/>
              <a:ea typeface="Times New Roman"/>
              <a:cs typeface="Times New Roman"/>
              <a:sym typeface="Times New Roman"/>
            </a:endParaRPr>
          </a:p>
        </p:txBody>
      </p:sp>
      <p:sp>
        <p:nvSpPr>
          <p:cNvPr id="104" name="Google Shape;104;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I used AI to generate the code for the peak frequency, and max strain.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solidFill>
                <a:schemeClr val="dk1"/>
              </a:solidFill>
              <a:latin typeface="Times New Roman"/>
              <a:ea typeface="Times New Roman"/>
              <a:cs typeface="Times New Roman"/>
              <a:sym typeface="Times New Roman"/>
            </a:endParaRPr>
          </a:p>
        </p:txBody>
      </p:sp>
      <p:sp>
        <p:nvSpPr>
          <p:cNvPr id="105" name="Google Shape;105;p19"/>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AI Acknowledgement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