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  <p:sldMasterId id="2147484661" r:id="rId2"/>
  </p:sldMasterIdLst>
  <p:notesMasterIdLst>
    <p:notesMasterId r:id="rId106"/>
  </p:notesMasterIdLst>
  <p:handoutMasterIdLst>
    <p:handoutMasterId r:id="rId107"/>
  </p:handoutMasterIdLst>
  <p:sldIdLst>
    <p:sldId id="256" r:id="rId3"/>
    <p:sldId id="258" r:id="rId4"/>
    <p:sldId id="459" r:id="rId5"/>
    <p:sldId id="505" r:id="rId6"/>
    <p:sldId id="430" r:id="rId7"/>
    <p:sldId id="432" r:id="rId8"/>
    <p:sldId id="428" r:id="rId9"/>
    <p:sldId id="506" r:id="rId10"/>
    <p:sldId id="504" r:id="rId11"/>
    <p:sldId id="431" r:id="rId12"/>
    <p:sldId id="434" r:id="rId13"/>
    <p:sldId id="435" r:id="rId14"/>
    <p:sldId id="468" r:id="rId15"/>
    <p:sldId id="460" r:id="rId16"/>
    <p:sldId id="438" r:id="rId17"/>
    <p:sldId id="439" r:id="rId18"/>
    <p:sldId id="440" r:id="rId19"/>
    <p:sldId id="524" r:id="rId20"/>
    <p:sldId id="481" r:id="rId21"/>
    <p:sldId id="482" r:id="rId22"/>
    <p:sldId id="483" r:id="rId23"/>
    <p:sldId id="485" r:id="rId24"/>
    <p:sldId id="484" r:id="rId25"/>
    <p:sldId id="525" r:id="rId26"/>
    <p:sldId id="527" r:id="rId27"/>
    <p:sldId id="444" r:id="rId28"/>
    <p:sldId id="528" r:id="rId29"/>
    <p:sldId id="529" r:id="rId30"/>
    <p:sldId id="530" r:id="rId31"/>
    <p:sldId id="531" r:id="rId32"/>
    <p:sldId id="447" r:id="rId33"/>
    <p:sldId id="448" r:id="rId34"/>
    <p:sldId id="532" r:id="rId35"/>
    <p:sldId id="449" r:id="rId36"/>
    <p:sldId id="450" r:id="rId37"/>
    <p:sldId id="451" r:id="rId38"/>
    <p:sldId id="533" r:id="rId39"/>
    <p:sldId id="509" r:id="rId40"/>
    <p:sldId id="523" r:id="rId41"/>
    <p:sldId id="511" r:id="rId42"/>
    <p:sldId id="461" r:id="rId43"/>
    <p:sldId id="260" r:id="rId44"/>
    <p:sldId id="261" r:id="rId45"/>
    <p:sldId id="383" r:id="rId46"/>
    <p:sldId id="385" r:id="rId47"/>
    <p:sldId id="516" r:id="rId48"/>
    <p:sldId id="534" r:id="rId49"/>
    <p:sldId id="535" r:id="rId50"/>
    <p:sldId id="487" r:id="rId51"/>
    <p:sldId id="388" r:id="rId52"/>
    <p:sldId id="427" r:id="rId53"/>
    <p:sldId id="536" r:id="rId54"/>
    <p:sldId id="263" r:id="rId55"/>
    <p:sldId id="368" r:id="rId56"/>
    <p:sldId id="369" r:id="rId57"/>
    <p:sldId id="264" r:id="rId58"/>
    <p:sldId id="338" r:id="rId59"/>
    <p:sldId id="360" r:id="rId60"/>
    <p:sldId id="474" r:id="rId61"/>
    <p:sldId id="475" r:id="rId62"/>
    <p:sldId id="520" r:id="rId63"/>
    <p:sldId id="265" r:id="rId64"/>
    <p:sldId id="522" r:id="rId65"/>
    <p:sldId id="334" r:id="rId66"/>
    <p:sldId id="335" r:id="rId67"/>
    <p:sldId id="462" r:id="rId68"/>
    <p:sldId id="405" r:id="rId69"/>
    <p:sldId id="537" r:id="rId70"/>
    <p:sldId id="496" r:id="rId71"/>
    <p:sldId id="406" r:id="rId72"/>
    <p:sldId id="538" r:id="rId73"/>
    <p:sldId id="408" r:id="rId74"/>
    <p:sldId id="409" r:id="rId75"/>
    <p:sldId id="539" r:id="rId76"/>
    <p:sldId id="467" r:id="rId77"/>
    <p:sldId id="411" r:id="rId78"/>
    <p:sldId id="412" r:id="rId79"/>
    <p:sldId id="413" r:id="rId80"/>
    <p:sldId id="540" r:id="rId81"/>
    <p:sldId id="541" r:id="rId82"/>
    <p:sldId id="415" r:id="rId83"/>
    <p:sldId id="407" r:id="rId84"/>
    <p:sldId id="542" r:id="rId85"/>
    <p:sldId id="489" r:id="rId86"/>
    <p:sldId id="417" r:id="rId87"/>
    <p:sldId id="418" r:id="rId88"/>
    <p:sldId id="419" r:id="rId89"/>
    <p:sldId id="420" r:id="rId90"/>
    <p:sldId id="421" r:id="rId91"/>
    <p:sldId id="422" r:id="rId92"/>
    <p:sldId id="491" r:id="rId93"/>
    <p:sldId id="492" r:id="rId94"/>
    <p:sldId id="518" r:id="rId95"/>
    <p:sldId id="498" r:id="rId96"/>
    <p:sldId id="521" r:id="rId97"/>
    <p:sldId id="423" r:id="rId98"/>
    <p:sldId id="424" r:id="rId99"/>
    <p:sldId id="493" r:id="rId100"/>
    <p:sldId id="500" r:id="rId101"/>
    <p:sldId id="425" r:id="rId102"/>
    <p:sldId id="499" r:id="rId103"/>
    <p:sldId id="519" r:id="rId104"/>
    <p:sldId id="464" r:id="rId10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9FB9D"/>
    <a:srgbClr val="CCF5A3"/>
    <a:srgbClr val="FFFFCC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C30D4D-1942-467F-8C1B-088815D13750}" v="12" dt="2021-04-27T02:35:25.4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7379" autoAdjust="0"/>
  </p:normalViewPr>
  <p:slideViewPr>
    <p:cSldViewPr>
      <p:cViewPr varScale="1">
        <p:scale>
          <a:sx n="63" d="100"/>
          <a:sy n="63" d="100"/>
        </p:scale>
        <p:origin x="133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microsoft.com/office/2016/11/relationships/changesInfo" Target="changesInfos/changesInfo1.xml"/><Relationship Id="rId16" Type="http://schemas.openxmlformats.org/officeDocument/2006/relationships/slide" Target="slides/slide14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microsoft.com/office/2015/10/relationships/revisionInfo" Target="revisionInfo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presProps" Target="pres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viewProps" Target="viewProp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Shafinah Farvin binti Packeer M" userId="c0420840-0705-4e33-9785-07dc2af8c746" providerId="ADAL" clId="{6DC30D4D-1942-467F-8C1B-088815D13750}"/>
    <pc:docChg chg="custSel modSld">
      <pc:chgData name="Dr. Shafinah Farvin binti Packeer M" userId="c0420840-0705-4e33-9785-07dc2af8c746" providerId="ADAL" clId="{6DC30D4D-1942-467F-8C1B-088815D13750}" dt="2021-04-27T02:35:25.441" v="127" actId="20577"/>
      <pc:docMkLst>
        <pc:docMk/>
      </pc:docMkLst>
      <pc:sldChg chg="modSp mod">
        <pc:chgData name="Dr. Shafinah Farvin binti Packeer M" userId="c0420840-0705-4e33-9785-07dc2af8c746" providerId="ADAL" clId="{6DC30D4D-1942-467F-8C1B-088815D13750}" dt="2021-04-07T00:49:53.477" v="68" actId="20577"/>
        <pc:sldMkLst>
          <pc:docMk/>
          <pc:sldMk cId="0" sldId="384"/>
        </pc:sldMkLst>
        <pc:spChg chg="mod">
          <ac:chgData name="Dr. Shafinah Farvin binti Packeer M" userId="c0420840-0705-4e33-9785-07dc2af8c746" providerId="ADAL" clId="{6DC30D4D-1942-467F-8C1B-088815D13750}" dt="2021-04-07T00:49:53.477" v="68" actId="20577"/>
          <ac:spMkLst>
            <pc:docMk/>
            <pc:sldMk cId="0" sldId="384"/>
            <ac:spMk id="9" creationId="{00000000-0000-0000-0000-000000000000}"/>
          </ac:spMkLst>
        </pc:spChg>
      </pc:sldChg>
      <pc:sldChg chg="modSp">
        <pc:chgData name="Dr. Shafinah Farvin binti Packeer M" userId="c0420840-0705-4e33-9785-07dc2af8c746" providerId="ADAL" clId="{6DC30D4D-1942-467F-8C1B-088815D13750}" dt="2021-04-27T02:35:25.441" v="127" actId="20577"/>
        <pc:sldMkLst>
          <pc:docMk/>
          <pc:sldMk cId="0" sldId="428"/>
        </pc:sldMkLst>
        <pc:spChg chg="mod">
          <ac:chgData name="Dr. Shafinah Farvin binti Packeer M" userId="c0420840-0705-4e33-9785-07dc2af8c746" providerId="ADAL" clId="{6DC30D4D-1942-467F-8C1B-088815D13750}" dt="2021-04-27T02:35:25.441" v="127" actId="20577"/>
          <ac:spMkLst>
            <pc:docMk/>
            <pc:sldMk cId="0" sldId="428"/>
            <ac:spMk id="23556" creationId="{00000000-0000-0000-0000-000000000000}"/>
          </ac:spMkLst>
        </pc:spChg>
      </pc:sldChg>
      <pc:sldChg chg="addSp modSp mod modAnim">
        <pc:chgData name="Dr. Shafinah Farvin binti Packeer M" userId="c0420840-0705-4e33-9785-07dc2af8c746" providerId="ADAL" clId="{6DC30D4D-1942-467F-8C1B-088815D13750}" dt="2021-04-07T10:40:51.819" v="117"/>
        <pc:sldMkLst>
          <pc:docMk/>
          <pc:sldMk cId="0" sldId="497"/>
        </pc:sldMkLst>
        <pc:spChg chg="add mod">
          <ac:chgData name="Dr. Shafinah Farvin binti Packeer M" userId="c0420840-0705-4e33-9785-07dc2af8c746" providerId="ADAL" clId="{6DC30D4D-1942-467F-8C1B-088815D13750}" dt="2021-04-07T10:40:40.727" v="116" actId="113"/>
          <ac:spMkLst>
            <pc:docMk/>
            <pc:sldMk cId="0" sldId="497"/>
            <ac:spMk id="4" creationId="{D4615E2E-D9D2-471F-82DE-9A89FD381A65}"/>
          </ac:spMkLst>
        </pc:spChg>
        <pc:spChg chg="mod">
          <ac:chgData name="Dr. Shafinah Farvin binti Packeer M" userId="c0420840-0705-4e33-9785-07dc2af8c746" providerId="ADAL" clId="{6DC30D4D-1942-467F-8C1B-088815D13750}" dt="2021-04-07T10:39:58.511" v="109" actId="20577"/>
          <ac:spMkLst>
            <pc:docMk/>
            <pc:sldMk cId="0" sldId="497"/>
            <ac:spMk id="96259" creationId="{00000000-0000-0000-0000-000000000000}"/>
          </ac:spMkLst>
        </pc:spChg>
      </pc:sldChg>
      <pc:sldChg chg="modSp mod">
        <pc:chgData name="Dr. Shafinah Farvin binti Packeer M" userId="c0420840-0705-4e33-9785-07dc2af8c746" providerId="ADAL" clId="{6DC30D4D-1942-467F-8C1B-088815D13750}" dt="2021-04-04T02:46:27.715" v="20" actId="20577"/>
        <pc:sldMkLst>
          <pc:docMk/>
          <pc:sldMk cId="0" sldId="512"/>
        </pc:sldMkLst>
        <pc:spChg chg="mod">
          <ac:chgData name="Dr. Shafinah Farvin binti Packeer M" userId="c0420840-0705-4e33-9785-07dc2af8c746" providerId="ADAL" clId="{6DC30D4D-1942-467F-8C1B-088815D13750}" dt="2021-04-04T02:46:27.715" v="20" actId="20577"/>
          <ac:spMkLst>
            <pc:docMk/>
            <pc:sldMk cId="0" sldId="512"/>
            <ac:spMk id="7987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6235A11-F4A4-41C8-81D8-EEEFD26CB167}" type="datetime1">
              <a:rPr lang="en-US"/>
              <a:pPr>
                <a:defRPr/>
              </a:pPr>
              <a:t>10/24/2021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FAAE1F7-AFBB-406C-88DC-CAA96D689D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913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3BB3757-E77B-43E0-A35B-1AC7ECC43516}" type="datetime1">
              <a:rPr lang="en-US"/>
              <a:pPr>
                <a:defRPr/>
              </a:pPr>
              <a:t>10/24/2021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0D76389-917D-4036-B314-48B00D821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107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144BB40-9395-46B5-960D-04525188EEB2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6414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Data Numerik</a:t>
            </a:r>
          </a:p>
        </p:txBody>
      </p:sp>
      <p:sp>
        <p:nvSpPr>
          <p:cNvPr id="727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0AFD22-5EB8-4D05-867B-689C6A709DE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27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0105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D76389-917D-4036-B314-48B00D8210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293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698500" indent="-2682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074738" indent="-2143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504950" indent="-2143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1935163" indent="-2143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392363" indent="-214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849563" indent="-214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306763" indent="-214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763963" indent="-214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13F7A7E-185D-4263-AC56-C6DF2D9EF5D5}" type="slidenum">
              <a:rPr lang="en-US" altLang="en-US" sz="11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72</a:t>
            </a:fld>
            <a:endParaRPr lang="en-US" altLang="en-US" sz="1100">
              <a:latin typeface="Arial" panose="020B0604020202020204" pitchFamily="34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Dividing by 0 crashes the program.</a:t>
            </a:r>
          </a:p>
        </p:txBody>
      </p:sp>
    </p:spTree>
    <p:extLst>
      <p:ext uri="{BB962C8B-B14F-4D97-AF65-F5344CB8AC3E}">
        <p14:creationId xmlns:p14="http://schemas.microsoft.com/office/powerpoint/2010/main" val="3891304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698500" indent="-2682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074738" indent="-2143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504950" indent="-2143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1935163" indent="-2143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392363" indent="-214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849563" indent="-214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306763" indent="-214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763963" indent="-214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0313040-C3D2-452D-B157-CD61A54B0FEA}" type="slidenum">
              <a:rPr lang="en-US" altLang="en-US" sz="11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73</a:t>
            </a:fld>
            <a:endParaRPr lang="en-US" altLang="en-US" sz="1100">
              <a:latin typeface="Arial" panose="020B0604020202020204" pitchFamily="3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What is 8 % 20?  It's 8, but they will probably say 0.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7784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698500" indent="-2682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074738" indent="-2143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504950" indent="-2143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1935163" indent="-2143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392363" indent="-214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849563" indent="-214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306763" indent="-214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763963" indent="-214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E63A39-A96B-4799-8766-B2C1D857694A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Answers:</a:t>
            </a:r>
          </a:p>
          <a:p>
            <a:r>
              <a:rPr lang="en-US" altLang="en-US"/>
              <a:t>230857 % 10</a:t>
            </a:r>
          </a:p>
          <a:p>
            <a:r>
              <a:rPr lang="en-US" altLang="en-US"/>
              <a:t>658236489 % 10000</a:t>
            </a:r>
          </a:p>
          <a:p>
            <a:r>
              <a:rPr lang="en-US" altLang="en-US"/>
              <a:t>7342 % 100 / 10  or  (7342 / 10) % 10</a:t>
            </a:r>
          </a:p>
          <a:p>
            <a:r>
              <a:rPr lang="en-US" altLang="en-US"/>
              <a:t>If the number % 2 is 0, it is even, otherwise it is odd.</a:t>
            </a:r>
          </a:p>
        </p:txBody>
      </p:sp>
    </p:spTree>
    <p:extLst>
      <p:ext uri="{BB962C8B-B14F-4D97-AF65-F5344CB8AC3E}">
        <p14:creationId xmlns:p14="http://schemas.microsoft.com/office/powerpoint/2010/main" val="2511297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698500" indent="-2682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074738" indent="-2143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504950" indent="-2143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1935163" indent="-2143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392363" indent="-214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849563" indent="-214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306763" indent="-214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763963" indent="-214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4C178CF-49C5-4C29-890C-688B25CCDCA9}" type="slidenum">
              <a:rPr lang="en-US" altLang="en-US" sz="11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85</a:t>
            </a:fld>
            <a:endParaRPr lang="en-US" altLang="en-US" sz="1100">
              <a:latin typeface="Arial" panose="020B0604020202020204" pitchFamily="34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Point out that it's odd for 42.0 to be considered a real number, but it is.  Also point out that the 2.143e17 is scientific notation and means (2.143 * 10^17).</a:t>
            </a:r>
          </a:p>
        </p:txBody>
      </p:sp>
    </p:spTree>
    <p:extLst>
      <p:ext uri="{BB962C8B-B14F-4D97-AF65-F5344CB8AC3E}">
        <p14:creationId xmlns:p14="http://schemas.microsoft.com/office/powerpoint/2010/main" val="2388314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698500" indent="-2682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074738" indent="-2143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504950" indent="-2143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1935163" indent="-2143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392363" indent="-214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849563" indent="-214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306763" indent="-214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763963" indent="-214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80AB56-1330-4792-BD04-B16F60D78FCF}" type="slidenum">
              <a:rPr lang="en-US" altLang="en-US" sz="11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94</a:t>
            </a:fld>
            <a:endParaRPr lang="en-US" altLang="en-US" sz="1100">
              <a:latin typeface="Arial" panose="020B0604020202020204" pitchFamily="34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Answers:</a:t>
            </a:r>
          </a:p>
          <a:p>
            <a:r>
              <a:rPr lang="en-US" altLang="en-US"/>
              <a:t>1</a:t>
            </a:r>
          </a:p>
          <a:p>
            <a:r>
              <a:rPr lang="en-US" altLang="en-US"/>
              <a:t>15</a:t>
            </a:r>
          </a:p>
          <a:p>
            <a:r>
              <a:rPr lang="en-US" altLang="en-US"/>
              <a:t>37</a:t>
            </a:r>
          </a:p>
          <a:p>
            <a:r>
              <a:rPr lang="en-US" altLang="en-US"/>
              <a:t>47</a:t>
            </a:r>
          </a:p>
          <a:p>
            <a:r>
              <a:rPr lang="en-US" altLang="en-US"/>
              <a:t>9</a:t>
            </a:r>
          </a:p>
          <a:p>
            <a:r>
              <a:rPr lang="en-US" altLang="en-US"/>
              <a:t>16</a:t>
            </a:r>
          </a:p>
          <a:p>
            <a:r>
              <a:rPr lang="en-US" altLang="en-US"/>
              <a:t>-8</a:t>
            </a:r>
          </a:p>
          <a:p>
            <a:r>
              <a:rPr lang="en-US" altLang="en-US"/>
              <a:t>9</a:t>
            </a:r>
          </a:p>
          <a:p>
            <a:endParaRPr lang="en-US" altLang="en-US"/>
          </a:p>
          <a:p>
            <a:r>
              <a:rPr lang="en-US" altLang="en-US"/>
              <a:t>The outermost parentheses in the last expression are unnecessary.</a:t>
            </a:r>
          </a:p>
        </p:txBody>
      </p:sp>
    </p:spTree>
    <p:extLst>
      <p:ext uri="{BB962C8B-B14F-4D97-AF65-F5344CB8AC3E}">
        <p14:creationId xmlns:p14="http://schemas.microsoft.com/office/powerpoint/2010/main" val="23489779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698500" indent="-2682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074738" indent="-2143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504950" indent="-2143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1935163" indent="-2143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392363" indent="-214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849563" indent="-214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306763" indent="-214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763963" indent="-214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72A2B4E-5B8A-44CB-9132-95B2905256C1}" type="slidenum">
              <a:rPr lang="en-US" altLang="en-US" sz="11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101</a:t>
            </a:fld>
            <a:endParaRPr lang="en-US" altLang="en-US" sz="1100">
              <a:latin typeface="Arial" panose="020B0604020202020204" pitchFamily="34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Answers:</a:t>
            </a:r>
          </a:p>
          <a:p>
            <a:r>
              <a:rPr lang="en-US" altLang="en-US"/>
              <a:t>1</a:t>
            </a:r>
          </a:p>
          <a:p>
            <a:r>
              <a:rPr lang="en-US" altLang="en-US"/>
              <a:t>15</a:t>
            </a:r>
          </a:p>
          <a:p>
            <a:r>
              <a:rPr lang="en-US" altLang="en-US"/>
              <a:t>37</a:t>
            </a:r>
          </a:p>
          <a:p>
            <a:r>
              <a:rPr lang="en-US" altLang="en-US"/>
              <a:t>47</a:t>
            </a:r>
          </a:p>
          <a:p>
            <a:r>
              <a:rPr lang="en-US" altLang="en-US"/>
              <a:t>9</a:t>
            </a:r>
          </a:p>
          <a:p>
            <a:r>
              <a:rPr lang="en-US" altLang="en-US"/>
              <a:t>16</a:t>
            </a:r>
          </a:p>
          <a:p>
            <a:r>
              <a:rPr lang="en-US" altLang="en-US"/>
              <a:t>-8</a:t>
            </a:r>
          </a:p>
          <a:p>
            <a:r>
              <a:rPr lang="en-US" altLang="en-US"/>
              <a:t>9</a:t>
            </a:r>
          </a:p>
          <a:p>
            <a:endParaRPr lang="en-US" altLang="en-US"/>
          </a:p>
          <a:p>
            <a:r>
              <a:rPr lang="en-US" altLang="en-US"/>
              <a:t>The outermost parentheses in the last expression are unnecessary.</a:t>
            </a:r>
          </a:p>
        </p:txBody>
      </p:sp>
    </p:spTree>
    <p:extLst>
      <p:ext uri="{BB962C8B-B14F-4D97-AF65-F5344CB8AC3E}">
        <p14:creationId xmlns:p14="http://schemas.microsoft.com/office/powerpoint/2010/main" val="2944035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698500" indent="-2682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074738" indent="-2143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504950" indent="-2143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1935163" indent="-2143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392363" indent="-214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849563" indent="-214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306763" indent="-214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763963" indent="-214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4DEBE7B-C12C-41B9-8C0A-9DB9A1BEE787}" type="slidenum">
              <a:rPr lang="en-US" altLang="en-US" sz="11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102</a:t>
            </a:fld>
            <a:endParaRPr lang="en-US" altLang="en-US" sz="1100">
              <a:latin typeface="Arial" panose="020B0604020202020204" pitchFamily="34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Answers:</a:t>
            </a:r>
          </a:p>
          <a:p>
            <a:r>
              <a:rPr lang="en-US" altLang="en-US"/>
              <a:t>1</a:t>
            </a:r>
          </a:p>
          <a:p>
            <a:r>
              <a:rPr lang="en-US" altLang="en-US"/>
              <a:t>15</a:t>
            </a:r>
          </a:p>
          <a:p>
            <a:r>
              <a:rPr lang="en-US" altLang="en-US"/>
              <a:t>37</a:t>
            </a:r>
          </a:p>
          <a:p>
            <a:r>
              <a:rPr lang="en-US" altLang="en-US"/>
              <a:t>47</a:t>
            </a:r>
          </a:p>
          <a:p>
            <a:r>
              <a:rPr lang="en-US" altLang="en-US"/>
              <a:t>9</a:t>
            </a:r>
          </a:p>
          <a:p>
            <a:r>
              <a:rPr lang="en-US" altLang="en-US"/>
              <a:t>16</a:t>
            </a:r>
          </a:p>
          <a:p>
            <a:r>
              <a:rPr lang="en-US" altLang="en-US"/>
              <a:t>-8</a:t>
            </a:r>
          </a:p>
          <a:p>
            <a:r>
              <a:rPr lang="en-US" altLang="en-US"/>
              <a:t>9</a:t>
            </a:r>
          </a:p>
          <a:p>
            <a:endParaRPr lang="en-US" altLang="en-US"/>
          </a:p>
          <a:p>
            <a:r>
              <a:rPr lang="en-US" altLang="en-US"/>
              <a:t>The outermost parentheses in the last expression are unnecessary.</a:t>
            </a:r>
          </a:p>
        </p:txBody>
      </p:sp>
    </p:spTree>
    <p:extLst>
      <p:ext uri="{BB962C8B-B14F-4D97-AF65-F5344CB8AC3E}">
        <p14:creationId xmlns:p14="http://schemas.microsoft.com/office/powerpoint/2010/main" val="1925288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8107774-6D1B-495F-A5F9-6E3DD34417AF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523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39CFB57-983E-4522-A49B-B5D9065902F2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5746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E5C4D44-3349-460B-9DFE-596A297F8EDF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5316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D76389-917D-4036-B314-48B00D8210AD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89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Data Numerik</a:t>
            </a:r>
          </a:p>
        </p:txBody>
      </p:sp>
      <p:sp>
        <p:nvSpPr>
          <p:cNvPr id="686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662892A-3CEA-401E-B24E-FBFE19F52856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86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406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Data Numerik</a:t>
            </a:r>
          </a:p>
        </p:txBody>
      </p:sp>
      <p:sp>
        <p:nvSpPr>
          <p:cNvPr id="706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78D34A8-2D75-4DEE-B1A2-AF5DF45724A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1781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Data Numerik</a:t>
            </a:r>
          </a:p>
        </p:txBody>
      </p:sp>
      <p:sp>
        <p:nvSpPr>
          <p:cNvPr id="727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70AFD22-5EB8-4D05-867B-689C6A709DE5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27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8659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Data Numerik</a:t>
            </a:r>
          </a:p>
        </p:txBody>
      </p:sp>
      <p:sp>
        <p:nvSpPr>
          <p:cNvPr id="727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0AFD22-5EB8-4D05-867B-689C6A709DE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27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883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E28D87-39A4-4AB4-9868-C9E98D6E1CBE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766CC-FC94-45B2-BA8B-735AAF4CF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84426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45628-CA73-4A96-9153-D61036C819E5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B0401-8C8F-45AD-8859-C71A43197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69418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39424-5203-4C19-A0F1-802F20CFEC40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A2F82-73CD-43FB-983A-3D24189725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67028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9F7094-EFA6-464D-A6AC-ECB5BAC7AC95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pPr>
              <a:defRPr/>
            </a:pPr>
            <a:fld id="{FE4DC5AA-C001-4864-8B0B-1E2EF9B444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01765"/>
      </p:ext>
    </p:extLst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8E7EF6-5180-4EBE-9DCB-2B1237FE28D3}" type="datetime1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55464-0CBF-42F3-8CEF-A6497CC911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93909"/>
      </p:ext>
    </p:extLst>
  </p:cSld>
  <p:clrMapOvr>
    <a:masterClrMapping/>
  </p:clrMapOvr>
  <p:transition spd="slow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43BB4624-59BB-42AD-8828-13721ACFACFC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C84E2129-AA95-4CA4-A00E-F88BB9A5D8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51900"/>
      </p:ext>
    </p:extLst>
  </p:cSld>
  <p:clrMapOvr>
    <a:masterClrMapping/>
  </p:clrMapOvr>
  <p:transition spd="slow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1F28D4-02E7-45C6-9F90-1EA69381355F}" type="datetime1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0ACD03-DCBF-4236-A809-E58E93EAD9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81851"/>
      </p:ext>
    </p:extLst>
  </p:cSld>
  <p:clrMapOvr>
    <a:masterClrMapping/>
  </p:clrMapOvr>
  <p:transition spd="slow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E628FC-8ECA-45DD-85FA-577477E1DEF8}" type="datetime1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C73923-635F-42DF-BF72-0725641471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62211"/>
      </p:ext>
    </p:extLst>
  </p:cSld>
  <p:clrMapOvr>
    <a:masterClrMapping/>
  </p:clrMapOvr>
  <p:transition spd="slow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8FDD0429-3955-4ED8-9D5C-7B8653A5F9F1}" type="datetime1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62002B-CFB1-45E7-9201-98A385A1BD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18226"/>
      </p:ext>
    </p:extLst>
  </p:cSld>
  <p:clrMapOvr>
    <a:masterClrMapping/>
  </p:clrMapOvr>
  <p:transition spd="slow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D9D6AB-F333-4714-9758-203500A73CF2}" type="datetime1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87DE8-FD3E-446E-B102-E5B922F5B3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67623"/>
      </p:ext>
    </p:extLst>
  </p:cSld>
  <p:clrMapOvr>
    <a:masterClrMapping/>
  </p:clrMapOvr>
  <p:transition spd="slow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0C0BF3-E2B6-4150-8780-4F8AC029192D}" type="datetime1">
              <a:rPr lang="en-US" smtClean="0"/>
              <a:t>10/24/2021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668220-711B-403A-8873-D81D5195C7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71377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990E7-CB81-4129-9018-523982817BBB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C8AE2-0C4C-4628-A1BD-0177F44A5F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01758"/>
      </p:ext>
    </p:extLst>
  </p:cSld>
  <p:clrMapOvr>
    <a:masterClrMapping/>
  </p:clrMapOvr>
  <p:transition spd="slow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425121-59DD-4234-8761-687C1D3B3CF3}" type="datetime1">
              <a:rPr lang="en-US" smtClean="0"/>
              <a:t>10/24/2021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97BAE9-0E46-4487-98E8-BE093C51FA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6951"/>
      </p:ext>
    </p:extLst>
  </p:cSld>
  <p:clrMapOvr>
    <a:masterClrMapping/>
  </p:clrMapOvr>
  <p:transition spd="slow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40DB9E-2158-41BF-9438-41A4240AFC78}" type="datetime1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B53B7-C5E4-4035-A134-8408EA88EF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16383"/>
      </p:ext>
    </p:extLst>
  </p:cSld>
  <p:clrMapOvr>
    <a:masterClrMapping/>
  </p:clrMapOvr>
  <p:transition spd="slow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F4F5D3-3D6C-4EBA-930D-39E8DB1E9F7C}" type="datetime1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B89F6-4AAF-42D1-828D-E87CE87D78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10541"/>
      </p:ext>
    </p:extLst>
  </p:cSld>
  <p:clrMapOvr>
    <a:masterClrMapping/>
  </p:clrMapOvr>
  <p:transition spd="slow"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188" y="228600"/>
            <a:ext cx="7491412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00188" y="1524000"/>
            <a:ext cx="3668712" cy="4714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5321300" y="1524000"/>
            <a:ext cx="3670300" cy="4714875"/>
          </a:xfrm>
        </p:spPr>
        <p:txBody>
          <a:bodyPr rtlCol="0">
            <a:normAutofit/>
          </a:bodyPr>
          <a:lstStyle/>
          <a:p>
            <a:pPr lvl="0"/>
            <a:endParaRPr lang="en-MY" noProof="0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dt" sz="half" idx="10"/>
          </p:nvPr>
        </p:nvSpPr>
        <p:spPr>
          <a:xfrm>
            <a:off x="1447800" y="6324600"/>
            <a:ext cx="1409700" cy="490538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82B5716-240A-48A5-A911-BB2F9962100C}" type="datetime1">
              <a:rPr lang="en-US" smtClean="0"/>
              <a:t>10/24/2021</a:t>
            </a:fld>
            <a:endParaRPr lang="en-GB"/>
          </a:p>
        </p:txBody>
      </p:sp>
      <p:sp>
        <p:nvSpPr>
          <p:cNvPr id="6" name="Rectangle 35"/>
          <p:cNvSpPr>
            <a:spLocks noGrp="1" noChangeArrowheads="1"/>
          </p:cNvSpPr>
          <p:nvPr>
            <p:ph type="ftr" sz="quarter" idx="11"/>
          </p:nvPr>
        </p:nvSpPr>
        <p:spPr>
          <a:xfrm>
            <a:off x="3733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  <a:endParaRPr lang="en-GB"/>
          </a:p>
        </p:txBody>
      </p:sp>
      <p:sp>
        <p:nvSpPr>
          <p:cNvPr id="7" name="Rectangle 3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DAFA4-EC7F-437D-BB59-2E8C504ADD5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745080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F67E7-6ABE-4591-B7ED-4F3006EF5954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C5751-015A-4C52-8018-049C84C8BF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55611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FEFAE-3157-4172-AE40-916B255EA297}" type="datetime1">
              <a:rPr lang="en-US" smtClean="0"/>
              <a:t>10/24/2021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7D39C-6E18-47CC-968B-04E4429149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78633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E9BFD-1828-4803-A6FB-128D61F86C06}" type="datetime1">
              <a:rPr lang="en-US" smtClean="0"/>
              <a:t>10/24/2021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6E391-C214-40FB-A25A-900158F15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75600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2173F-6097-47D4-822D-1D071F12B019}" type="datetime1">
              <a:rPr lang="en-US" smtClean="0"/>
              <a:t>10/24/2021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2F207-E672-4740-84BA-EA01E8DF78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75577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1D99DA-CCAC-408F-A686-5C7B62C716FD}" type="datetime1">
              <a:rPr lang="en-US" smtClean="0"/>
              <a:t>10/24/2021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44378-67BF-467B-ADFD-2F0782C43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60562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136E9-BF0E-40A9-843E-CB93AA1255E9}" type="datetime1">
              <a:rPr lang="en-US" smtClean="0"/>
              <a:t>10/24/2021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ABA7A-5106-4079-9676-012477765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6057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473CB-7BE7-4384-BE29-CC2ADD183C6A}" type="datetime1">
              <a:rPr lang="en-US" smtClean="0"/>
              <a:t>10/24/2021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C2684-6E67-4FB7-9871-90EE1C2DD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69277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D9FB9D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27F59E3-D2E1-4231-AFEE-55F6C53174EB}" type="datetime1">
              <a:rPr lang="en-US" smtClean="0"/>
              <a:t>10/24/2021</a:t>
            </a:fld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C1F0D82-0A61-42DC-BF5E-6542D0651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7" r:id="rId1"/>
    <p:sldLayoutId id="2147484638" r:id="rId2"/>
    <p:sldLayoutId id="2147484639" r:id="rId3"/>
    <p:sldLayoutId id="2147484640" r:id="rId4"/>
    <p:sldLayoutId id="2147484641" r:id="rId5"/>
    <p:sldLayoutId id="2147484642" r:id="rId6"/>
    <p:sldLayoutId id="2147484643" r:id="rId7"/>
    <p:sldLayoutId id="2147484644" r:id="rId8"/>
    <p:sldLayoutId id="2147484645" r:id="rId9"/>
    <p:sldLayoutId id="2147484646" r:id="rId10"/>
    <p:sldLayoutId id="2147484647" r:id="rId11"/>
  </p:sldLayoutIdLst>
  <p:transition spd="slow">
    <p:pull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27F59E3-D2E1-4231-AFEE-55F6C53174EB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EC1F0D82-0A61-42DC-BF5E-6542D06514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8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62" r:id="rId1"/>
    <p:sldLayoutId id="2147484663" r:id="rId2"/>
    <p:sldLayoutId id="2147484664" r:id="rId3"/>
    <p:sldLayoutId id="2147484665" r:id="rId4"/>
    <p:sldLayoutId id="2147484666" r:id="rId5"/>
    <p:sldLayoutId id="2147484667" r:id="rId6"/>
    <p:sldLayoutId id="2147484668" r:id="rId7"/>
    <p:sldLayoutId id="2147484669" r:id="rId8"/>
    <p:sldLayoutId id="2147484670" r:id="rId9"/>
    <p:sldLayoutId id="2147484671" r:id="rId10"/>
    <p:sldLayoutId id="2147484672" r:id="rId11"/>
    <p:sldLayoutId id="2147484674" r:id="rId12"/>
  </p:sldLayoutIdLst>
  <p:transition spd="slow">
    <p:pull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6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6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6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7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8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9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9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346946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4299696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4068923"/>
            <a:ext cx="810678" cy="1080902"/>
            <a:chOff x="9685338" y="4460675"/>
            <a:chExt cx="1080904" cy="1080902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EDF3BDB2-0586-430E-811A-74BAFDEE6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21E305B-0351-4E03-8C1B-F23D3A346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3864" y="928117"/>
            <a:ext cx="497205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C848660-F9C2-4F86-A218-6AE0FB4CC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1002" y="1110053"/>
            <a:ext cx="4972879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721032" y="1432223"/>
            <a:ext cx="4542858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br>
              <a:rPr lang="en-US" sz="4400" b="1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r>
              <a:rPr lang="en-US" sz="4400" b="1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NUMERICAL COMPUTATION </a:t>
            </a:r>
            <a:br>
              <a:rPr lang="en-US" sz="4400" b="1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r>
              <a:rPr lang="en-US" sz="4400" b="1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&amp; EXPRESSION</a:t>
            </a:r>
            <a:br>
              <a:rPr lang="en-US" sz="4400" b="1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r>
              <a:rPr lang="en-US" sz="4400" b="1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(part 1)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CABD882-B7CE-4433-B509-99205DB70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3864" y="5780565"/>
            <a:ext cx="497205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49F6A645-6137-4F43-8E88-D91CC337D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5190" y="5257800"/>
            <a:ext cx="810678" cy="1080902"/>
            <a:chOff x="9685338" y="4460675"/>
            <a:chExt cx="1080904" cy="1080902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3A2C783A-4EEE-481B-815A-A1BB14F4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A0186437-0053-4886-B612-804E4DC90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8435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0436" y="2113410"/>
            <a:ext cx="2562544" cy="256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194042" y="5477256"/>
            <a:ext cx="895401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  <a:defRPr/>
            </a:pPr>
            <a:fld id="{B9587DE8-FD3E-446E-B102-E5B922F5B3E1}" type="slidenum">
              <a:rPr lang="en-US" sz="2800" smtClean="0">
                <a:latin typeface="+mj-lt"/>
                <a:cs typeface="+mn-cs"/>
              </a:rPr>
              <a:pPr eaLnBrk="1" hangingPunct="1">
                <a:spcAft>
                  <a:spcPts val="600"/>
                </a:spcAft>
                <a:defRPr/>
              </a:pPr>
              <a:t>1</a:t>
            </a:fld>
            <a:endParaRPr lang="en-US" sz="2800">
              <a:latin typeface="+mj-lt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1E5AE2-7E05-48A9-8FBB-58A9CEC61D80}"/>
              </a:ext>
            </a:extLst>
          </p:cNvPr>
          <p:cNvSpPr txBox="1"/>
          <p:nvPr/>
        </p:nvSpPr>
        <p:spPr>
          <a:xfrm flipH="1">
            <a:off x="1096411" y="1905000"/>
            <a:ext cx="148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masis MT Pro Black" panose="020B0604020202020204" pitchFamily="18" charset="0"/>
              </a:rPr>
              <a:t>Topic 3</a:t>
            </a:r>
            <a:endParaRPr lang="en-MY" sz="2400" b="1" dirty="0">
              <a:latin typeface="Amasis MT Pro Black" panose="020B0604020202020204" pitchFamily="18" charset="0"/>
            </a:endParaRPr>
          </a:p>
        </p:txBody>
      </p:sp>
    </p:spTree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71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346946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02" name="Rectangle 73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4299696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03" name="Rectangle 75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704" name="Group 77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4068923"/>
            <a:ext cx="810678" cy="1080902"/>
            <a:chOff x="9685338" y="4460675"/>
            <a:chExt cx="1080904" cy="1080902"/>
          </a:xfrm>
        </p:grpSpPr>
        <p:sp>
          <p:nvSpPr>
            <p:cNvPr id="29705" name="Oval 78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706" name="Oval 79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9707" name="Rectangle 81">
            <a:extLst>
              <a:ext uri="{FF2B5EF4-FFF2-40B4-BE49-F238E27FC236}">
                <a16:creationId xmlns:a16="http://schemas.microsoft.com/office/drawing/2014/main" id="{80E61E04-3F7C-42DE-ABE7-D3F7E349C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708" name="Rectangle 83">
            <a:extLst>
              <a:ext uri="{FF2B5EF4-FFF2-40B4-BE49-F238E27FC236}">
                <a16:creationId xmlns:a16="http://schemas.microsoft.com/office/drawing/2014/main" id="{2B036F7E-6C8A-4549-99EF-9958C587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9144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20" y="4355692"/>
            <a:ext cx="6820805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48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Legal and illegal variable names</a:t>
            </a:r>
            <a:endParaRPr lang="en-US" sz="48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2"/>
          <a:stretch>
            <a:fillRect/>
          </a:stretch>
        </p:blipFill>
        <p:spPr bwMode="auto">
          <a:xfrm>
            <a:off x="476592" y="320040"/>
            <a:ext cx="8210208" cy="369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709" name="Group 85">
            <a:extLst>
              <a:ext uri="{FF2B5EF4-FFF2-40B4-BE49-F238E27FC236}">
                <a16:creationId xmlns:a16="http://schemas.microsoft.com/office/drawing/2014/main" id="{75EE15D0-BDD3-4CA6-B5DC-159D83FA6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84192" y="5111496"/>
            <a:ext cx="810678" cy="1080902"/>
            <a:chOff x="9685338" y="4460675"/>
            <a:chExt cx="1080904" cy="1080902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1D99473-F547-41EE-8D8B-3DFA6E58D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710" name="Oval 87">
              <a:extLst>
                <a:ext uri="{FF2B5EF4-FFF2-40B4-BE49-F238E27FC236}">
                  <a16:creationId xmlns:a16="http://schemas.microsoft.com/office/drawing/2014/main" id="{71482930-66A8-46E9-8554-6D127FFCF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43919" y="5331907"/>
            <a:ext cx="895401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  <a:defRPr/>
            </a:pPr>
            <a:fld id="{C3455464-0CBF-42F3-8CEF-A6497CC911D8}" type="slidenum">
              <a:rPr lang="en-US" sz="2800" smtClean="0">
                <a:latin typeface="+mj-lt"/>
                <a:cs typeface="+mn-cs"/>
              </a:rPr>
              <a:pPr eaLnBrk="1" hangingPunct="1">
                <a:spcAft>
                  <a:spcPts val="600"/>
                </a:spcAft>
                <a:defRPr/>
              </a:pPr>
              <a:t>10</a:t>
            </a:fld>
            <a:endParaRPr lang="en-US" sz="2800">
              <a:latin typeface="+mj-lt"/>
              <a:cs typeface="+mn-cs"/>
            </a:endParaRPr>
          </a:p>
        </p:txBody>
      </p:sp>
    </p:spTree>
  </p:cSld>
  <p:clrMapOvr>
    <a:masterClrMapping/>
  </p:clrMapOvr>
  <p:transition spd="slow">
    <p:pull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/>
              <a:t>Increment and Decrement Operators in </a:t>
            </a:r>
            <a:br>
              <a:rPr lang="en-US" sz="3600" dirty="0"/>
            </a:br>
            <a:r>
              <a:rPr lang="en-US" sz="3600" dirty="0"/>
              <a:t>Expressions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after executing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int m = 4;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int result = 3 * (++m)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result</a:t>
            </a:r>
            <a:r>
              <a:rPr lang="en-US" altLang="en-US" sz="1800"/>
              <a:t> </a:t>
            </a:r>
            <a:r>
              <a:rPr lang="en-US" altLang="en-US" sz="2400"/>
              <a:t>has a value of</a:t>
            </a:r>
            <a:r>
              <a:rPr lang="en-US" altLang="en-US" sz="1800"/>
              <a:t> </a:t>
            </a: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15</a:t>
            </a:r>
            <a:r>
              <a:rPr lang="en-US" altLang="en-US" sz="1800"/>
              <a:t> </a:t>
            </a:r>
            <a:r>
              <a:rPr lang="en-US" altLang="en-US" sz="2400"/>
              <a:t>and</a:t>
            </a:r>
            <a:r>
              <a:rPr lang="en-US" altLang="en-US" sz="1800"/>
              <a:t> </a:t>
            </a: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m</a:t>
            </a:r>
            <a:r>
              <a:rPr lang="en-US" altLang="en-US" sz="1800"/>
              <a:t> </a:t>
            </a:r>
            <a:r>
              <a:rPr lang="en-US" altLang="en-US" sz="2400"/>
              <a:t>has a value of</a:t>
            </a:r>
            <a:r>
              <a:rPr lang="en-US" altLang="en-US" sz="1800"/>
              <a:t> </a:t>
            </a: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5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after executing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int m = 4;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int result = 3 * (m++)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result</a:t>
            </a:r>
            <a:r>
              <a:rPr lang="en-US" altLang="en-US" sz="1800"/>
              <a:t> </a:t>
            </a:r>
            <a:r>
              <a:rPr lang="en-US" altLang="en-US" sz="2400"/>
              <a:t>has a value of</a:t>
            </a:r>
            <a:r>
              <a:rPr lang="en-US" altLang="en-US" sz="1800"/>
              <a:t> </a:t>
            </a: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12</a:t>
            </a:r>
            <a:r>
              <a:rPr lang="en-US" altLang="en-US" sz="1800"/>
              <a:t> </a:t>
            </a:r>
            <a:r>
              <a:rPr lang="en-US" altLang="en-US" sz="2400"/>
              <a:t>and</a:t>
            </a:r>
            <a:r>
              <a:rPr lang="en-US" altLang="en-US" sz="1800"/>
              <a:t> </a:t>
            </a: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m </a:t>
            </a:r>
            <a:r>
              <a:rPr lang="en-US" altLang="en-US" sz="2400"/>
              <a:t>has a value of</a:t>
            </a:r>
            <a:r>
              <a:rPr lang="en-US" altLang="en-US" sz="1800"/>
              <a:t> </a:t>
            </a: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55464-0CBF-42F3-8CEF-A6497CC911D8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</p:spTree>
  </p:cSld>
  <p:clrMapOvr>
    <a:masterClrMapping/>
  </p:clrMapOvr>
  <p:transition spd="slow">
    <p:pull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b="1" dirty="0"/>
              <a:t>Exercise</a:t>
            </a:r>
          </a:p>
        </p:txBody>
      </p:sp>
      <p:sp>
        <p:nvSpPr>
          <p:cNvPr id="133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What are the outputs?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sz="2800" dirty="0"/>
          </a:p>
        </p:txBody>
      </p:sp>
      <p:sp>
        <p:nvSpPr>
          <p:cNvPr id="13312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77CAC2-4E76-4547-9C0B-9E02D1CBC88A}" type="slidenum">
              <a:rPr lang="en-US" altLang="en-US" sz="140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101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pic>
        <p:nvPicPr>
          <p:cNvPr id="13312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04800"/>
            <a:ext cx="1819275" cy="1751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26" name="Rectangle 7"/>
          <p:cNvSpPr>
            <a:spLocks noChangeArrowheads="1"/>
          </p:cNvSpPr>
          <p:nvPr/>
        </p:nvSpPr>
        <p:spPr bwMode="auto">
          <a:xfrm>
            <a:off x="619125" y="2984953"/>
            <a:ext cx="7772400" cy="1320846"/>
          </a:xfrm>
          <a:prstGeom prst="rect">
            <a:avLst/>
          </a:prstGeom>
          <a:solidFill>
            <a:srgbClr val="F6F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88872" anchor="ctr">
            <a:spAutoFit/>
          </a:bodyPr>
          <a:lstStyle>
            <a:lvl1pPr indent="1746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int carry Marks = 40;</a:t>
            </a:r>
          </a:p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int total Marks = 55 + </a:t>
            </a:r>
            <a:r>
              <a:rPr lang="en-US" sz="2000" dirty="0" err="1">
                <a:solidFill>
                  <a:srgbClr val="000000"/>
                </a:solidFill>
                <a:latin typeface="Menlo"/>
              </a:rPr>
              <a:t>carryMarks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++;</a:t>
            </a:r>
          </a:p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System.out.println(</a:t>
            </a:r>
            <a:r>
              <a:rPr lang="en-US" sz="2000" dirty="0">
                <a:solidFill>
                  <a:srgbClr val="00B050"/>
                </a:solidFill>
                <a:latin typeface="Menlo"/>
              </a:rPr>
              <a:t>"The total marks is "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+</a:t>
            </a:r>
            <a:r>
              <a:rPr lang="en-US" sz="2000" dirty="0" err="1">
                <a:solidFill>
                  <a:srgbClr val="000000"/>
                </a:solidFill>
                <a:latin typeface="Menlo"/>
              </a:rPr>
              <a:t>totalMarks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System.out.println(</a:t>
            </a:r>
            <a:r>
              <a:rPr lang="en-US" sz="2000" dirty="0">
                <a:solidFill>
                  <a:srgbClr val="00B050"/>
                </a:solidFill>
                <a:latin typeface="Menlo"/>
              </a:rPr>
              <a:t>"The current value of </a:t>
            </a:r>
            <a:r>
              <a:rPr lang="en-US" sz="2000" dirty="0" err="1">
                <a:solidFill>
                  <a:srgbClr val="00B050"/>
                </a:solidFill>
                <a:latin typeface="Menlo"/>
              </a:rPr>
              <a:t>carryMarks</a:t>
            </a:r>
            <a:r>
              <a:rPr lang="en-US" sz="2000" dirty="0">
                <a:solidFill>
                  <a:srgbClr val="00B050"/>
                </a:solidFill>
                <a:latin typeface="Menlo"/>
              </a:rPr>
              <a:t> is “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+ </a:t>
            </a:r>
            <a:r>
              <a:rPr lang="en-US" sz="2000" dirty="0" err="1">
                <a:solidFill>
                  <a:srgbClr val="000000"/>
                </a:solidFill>
                <a:latin typeface="Menlo"/>
              </a:rPr>
              <a:t>carryMarks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);</a:t>
            </a:r>
          </a:p>
        </p:txBody>
      </p:sp>
      <p:sp>
        <p:nvSpPr>
          <p:cNvPr id="133127" name="TextBox 1"/>
          <p:cNvSpPr txBox="1">
            <a:spLocks noChangeArrowheads="1"/>
          </p:cNvSpPr>
          <p:nvPr/>
        </p:nvSpPr>
        <p:spPr bwMode="auto">
          <a:xfrm>
            <a:off x="619125" y="4998184"/>
            <a:ext cx="7772400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int count = 5;</a:t>
            </a:r>
            <a:br>
              <a:rPr lang="en-US" sz="2000" dirty="0">
                <a:solidFill>
                  <a:srgbClr val="000000"/>
                </a:solidFill>
                <a:latin typeface="Menlo"/>
              </a:rPr>
            </a:br>
            <a:r>
              <a:rPr lang="en-US" sz="2000" dirty="0">
                <a:solidFill>
                  <a:srgbClr val="000000"/>
                </a:solidFill>
                <a:latin typeface="Menlo"/>
              </a:rPr>
              <a:t>double amount = 10.00;</a:t>
            </a:r>
            <a:br>
              <a:rPr lang="en-US" sz="2000" dirty="0">
                <a:solidFill>
                  <a:srgbClr val="000000"/>
                </a:solidFill>
                <a:latin typeface="Menlo"/>
              </a:rPr>
            </a:br>
            <a:r>
              <a:rPr lang="en-US" sz="2000" dirty="0">
                <a:solidFill>
                  <a:srgbClr val="000000"/>
                </a:solidFill>
                <a:latin typeface="Menlo"/>
              </a:rPr>
              <a:t>count += 10;</a:t>
            </a:r>
          </a:p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System.out.println(</a:t>
            </a:r>
            <a:r>
              <a:rPr lang="en-US" sz="2000" dirty="0">
                <a:solidFill>
                  <a:srgbClr val="00B050"/>
                </a:solidFill>
                <a:latin typeface="Menlo"/>
              </a:rPr>
              <a:t>"Count value becomes: "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+count--);</a:t>
            </a:r>
            <a:br>
              <a:rPr lang="en-US" sz="2000" dirty="0">
                <a:solidFill>
                  <a:srgbClr val="000000"/>
                </a:solidFill>
                <a:latin typeface="Menlo"/>
              </a:rPr>
            </a:br>
            <a:r>
              <a:rPr lang="en-US" sz="2000" dirty="0">
                <a:solidFill>
                  <a:srgbClr val="000000"/>
                </a:solidFill>
                <a:latin typeface="Menlo"/>
              </a:rPr>
              <a:t>System.out.println(</a:t>
            </a:r>
            <a:r>
              <a:rPr lang="en-US" sz="2000" dirty="0">
                <a:solidFill>
                  <a:srgbClr val="00B050"/>
                </a:solidFill>
                <a:latin typeface="Menlo"/>
              </a:rPr>
              <a:t>"The amount value is: RM "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+(amount *3));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4C0496-E2AC-42F2-B5C4-5E71700F827C}"/>
              </a:ext>
            </a:extLst>
          </p:cNvPr>
          <p:cNvSpPr/>
          <p:nvPr/>
        </p:nvSpPr>
        <p:spPr>
          <a:xfrm>
            <a:off x="7121604" y="2048470"/>
            <a:ext cx="11079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349FBF-2209-4037-9C33-162A079CFB7E}"/>
              </a:ext>
            </a:extLst>
          </p:cNvPr>
          <p:cNvSpPr/>
          <p:nvPr/>
        </p:nvSpPr>
        <p:spPr>
          <a:xfrm>
            <a:off x="7197804" y="4138910"/>
            <a:ext cx="1107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Q2</a:t>
            </a:r>
          </a:p>
        </p:txBody>
      </p:sp>
    </p:spTree>
  </p:cSld>
  <p:clrMapOvr>
    <a:masterClrMapping/>
  </p:clrMapOvr>
  <p:transition spd="slow">
    <p:pull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b="1" dirty="0"/>
              <a:t>Exercise</a:t>
            </a:r>
          </a:p>
        </p:txBody>
      </p:sp>
      <p:sp>
        <p:nvSpPr>
          <p:cNvPr id="135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What are the outputs?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sz="2800" dirty="0"/>
          </a:p>
        </p:txBody>
      </p:sp>
      <p:sp>
        <p:nvSpPr>
          <p:cNvPr id="13517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300C59-5415-4A5A-A384-3CD32C4B4986}" type="slidenum">
              <a:rPr lang="en-US" altLang="en-US" sz="140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102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pic>
        <p:nvPicPr>
          <p:cNvPr id="135173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28600"/>
            <a:ext cx="1661746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74" name="Rectangle 6"/>
          <p:cNvSpPr>
            <a:spLocks noChangeArrowheads="1"/>
          </p:cNvSpPr>
          <p:nvPr/>
        </p:nvSpPr>
        <p:spPr bwMode="auto">
          <a:xfrm>
            <a:off x="4876800" y="2538565"/>
            <a:ext cx="3346365" cy="4090835"/>
          </a:xfrm>
          <a:prstGeom prst="rect">
            <a:avLst/>
          </a:prstGeom>
          <a:solidFill>
            <a:srgbClr val="F6F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88872" anchor="ctr">
            <a:spAutoFit/>
          </a:bodyPr>
          <a:lstStyle>
            <a:lvl1pPr indent="1746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sz="2000" dirty="0">
                <a:solidFill>
                  <a:srgbClr val="000000"/>
                </a:solidFill>
                <a:latin typeface="Menlo"/>
              </a:rPr>
              <a:t>int a = 1; 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Menlo"/>
              </a:rPr>
              <a:t>int b = 2; 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Menlo"/>
              </a:rPr>
              <a:t>int c; 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Menlo"/>
              </a:rPr>
              <a:t>int d; </a:t>
            </a:r>
          </a:p>
          <a:p>
            <a:pPr algn="just"/>
            <a:endParaRPr lang="en-US" sz="2000" dirty="0">
              <a:solidFill>
                <a:srgbClr val="000000"/>
              </a:solidFill>
              <a:latin typeface="Menlo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Menlo"/>
              </a:rPr>
              <a:t>c = ++b; 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Menlo"/>
              </a:rPr>
              <a:t>d = a++; 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Menlo"/>
              </a:rPr>
              <a:t>++c; </a:t>
            </a:r>
          </a:p>
          <a:p>
            <a:pPr algn="just"/>
            <a:endParaRPr lang="en-US" sz="2000" dirty="0">
              <a:solidFill>
                <a:srgbClr val="000000"/>
              </a:solidFill>
              <a:latin typeface="Menlo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Menlo"/>
              </a:rPr>
              <a:t>System.out.println(</a:t>
            </a:r>
            <a:r>
              <a:rPr lang="en-US" sz="2000" dirty="0">
                <a:solidFill>
                  <a:srgbClr val="00B050"/>
                </a:solidFill>
                <a:latin typeface="Menlo"/>
              </a:rPr>
              <a:t>"a = "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+ a); 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Menlo"/>
              </a:rPr>
              <a:t>System.out.println(</a:t>
            </a:r>
            <a:r>
              <a:rPr lang="en-US" sz="2000" dirty="0">
                <a:solidFill>
                  <a:srgbClr val="00B050"/>
                </a:solidFill>
                <a:latin typeface="Menlo"/>
              </a:rPr>
              <a:t>"b = "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+ b); 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Menlo"/>
              </a:rPr>
              <a:t>System.out.println(</a:t>
            </a:r>
            <a:r>
              <a:rPr lang="en-US" sz="2000" dirty="0">
                <a:solidFill>
                  <a:srgbClr val="00B050"/>
                </a:solidFill>
                <a:latin typeface="Menlo"/>
              </a:rPr>
              <a:t>"c = "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+ c); 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Menlo"/>
              </a:rPr>
              <a:t>System.out.println(</a:t>
            </a:r>
            <a:r>
              <a:rPr lang="en-US" sz="2000" dirty="0">
                <a:solidFill>
                  <a:srgbClr val="00B050"/>
                </a:solidFill>
                <a:latin typeface="Menlo"/>
              </a:rPr>
              <a:t>"d = "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+ d);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372F0B2-F851-43B0-AF3D-E21FCFAC7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689922"/>
            <a:ext cx="4114800" cy="2582863"/>
          </a:xfrm>
          <a:prstGeom prst="rect">
            <a:avLst/>
          </a:prstGeom>
          <a:solidFill>
            <a:srgbClr val="F6F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88872" anchor="ctr">
            <a:spAutoFit/>
          </a:bodyPr>
          <a:lstStyle>
            <a:lvl1pPr indent="1746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dirty="0">
                <a:solidFill>
                  <a:srgbClr val="000000"/>
                </a:solidFill>
                <a:latin typeface="Menlo"/>
              </a:rPr>
              <a:t>int no1 = 1; 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Menlo"/>
              </a:rPr>
              <a:t>int no2 = 1; </a:t>
            </a:r>
          </a:p>
          <a:p>
            <a:pPr algn="just"/>
            <a:endParaRPr lang="en-US" dirty="0">
              <a:solidFill>
                <a:srgbClr val="000000"/>
              </a:solidFill>
              <a:latin typeface="Menlo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Menlo"/>
              </a:rPr>
              <a:t>int num1 = 10 - no1++; 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Menlo"/>
              </a:rPr>
              <a:t>int num2 = 10 + (++no2); </a:t>
            </a:r>
          </a:p>
          <a:p>
            <a:pPr algn="just"/>
            <a:endParaRPr lang="en-US" dirty="0">
              <a:solidFill>
                <a:srgbClr val="000000"/>
              </a:solidFill>
              <a:latin typeface="Menlo"/>
            </a:endParaRPr>
          </a:p>
          <a:p>
            <a:pPr algn="just"/>
            <a:r>
              <a:rPr lang="en-US" dirty="0" err="1">
                <a:solidFill>
                  <a:srgbClr val="000000"/>
                </a:solidFill>
                <a:latin typeface="Menlo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B050"/>
                </a:solidFill>
                <a:latin typeface="Menlo"/>
              </a:rPr>
              <a:t>"num1 = "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+ num1); </a:t>
            </a:r>
          </a:p>
          <a:p>
            <a:pPr algn="just"/>
            <a:r>
              <a:rPr lang="en-US" dirty="0" err="1">
                <a:solidFill>
                  <a:srgbClr val="000000"/>
                </a:solidFill>
                <a:latin typeface="Menlo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B050"/>
                </a:solidFill>
                <a:latin typeface="Menlo"/>
              </a:rPr>
              <a:t>"num2 = "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+ num2);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algn="just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D3BA6C-E6EB-47BE-8511-31B09585A0FD}"/>
              </a:ext>
            </a:extLst>
          </p:cNvPr>
          <p:cNvSpPr/>
          <p:nvPr/>
        </p:nvSpPr>
        <p:spPr>
          <a:xfrm>
            <a:off x="1940004" y="2935069"/>
            <a:ext cx="110799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5E9F93-9280-4683-A316-7CAE6D7895D0}"/>
              </a:ext>
            </a:extLst>
          </p:cNvPr>
          <p:cNvSpPr/>
          <p:nvPr/>
        </p:nvSpPr>
        <p:spPr>
          <a:xfrm>
            <a:off x="6127412" y="1792069"/>
            <a:ext cx="80021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Q2</a:t>
            </a:r>
          </a:p>
        </p:txBody>
      </p:sp>
    </p:spTree>
  </p:cSld>
  <p:clrMapOvr>
    <a:masterClrMapping/>
  </p:clrMapOvr>
  <p:transition spd="slow">
    <p:pull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3"/>
          <p:cNvSpPr txBox="1">
            <a:spLocks noChangeArrowheads="1"/>
          </p:cNvSpPr>
          <p:nvPr/>
        </p:nvSpPr>
        <p:spPr bwMode="auto">
          <a:xfrm>
            <a:off x="802386" y="484632"/>
            <a:ext cx="75438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5400" b="1" cap="all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TODAY’S TAKE AWAY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" r="1" b="1"/>
          <a:stretch/>
        </p:blipFill>
        <p:spPr>
          <a:xfrm>
            <a:off x="755397" y="2265037"/>
            <a:ext cx="3816600" cy="3907158"/>
          </a:xfrm>
          <a:prstGeom prst="rect">
            <a:avLst/>
          </a:prstGeom>
        </p:spPr>
      </p:pic>
      <p:sp>
        <p:nvSpPr>
          <p:cNvPr id="137220" name="Rectangle 3"/>
          <p:cNvSpPr txBox="1">
            <a:spLocks noChangeArrowheads="1"/>
          </p:cNvSpPr>
          <p:nvPr/>
        </p:nvSpPr>
        <p:spPr bwMode="auto">
          <a:xfrm>
            <a:off x="4572000" y="2320412"/>
            <a:ext cx="4271838" cy="38517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marL="342900" indent="-342900" defTabSz="45720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30250" indent="-457200" defTabSz="45720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52500" indent="-285750" defTabSz="4572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indent="-182880" defTabSz="914400" eaLnBrk="1" hangingPunct="1">
              <a:lnSpc>
                <a:spcPct val="90000"/>
              </a:lnSpc>
              <a:spcBef>
                <a:spcPct val="6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  <a:cs typeface="+mn-cs"/>
              </a:rPr>
              <a:t>The declaration and use of variables</a:t>
            </a:r>
          </a:p>
          <a:p>
            <a:pPr lvl="1" indent="-182880" defTabSz="914400" eaLnBrk="1" hangingPunct="1">
              <a:lnSpc>
                <a:spcPct val="90000"/>
              </a:lnSpc>
              <a:spcBef>
                <a:spcPct val="6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  <a:cs typeface="+mn-cs"/>
              </a:rPr>
              <a:t>Primitive data</a:t>
            </a:r>
          </a:p>
          <a:p>
            <a:pPr lvl="1" indent="-182880" defTabSz="914400" eaLnBrk="1" hangingPunct="1">
              <a:lnSpc>
                <a:spcPct val="90000"/>
              </a:lnSpc>
              <a:spcBef>
                <a:spcPct val="6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  <a:cs typeface="+mn-cs"/>
              </a:rPr>
              <a:t>Character strings</a:t>
            </a:r>
          </a:p>
          <a:p>
            <a:pPr lvl="1" indent="-182880" defTabSz="914400" eaLnBrk="1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  <a:cs typeface="+mn-cs"/>
              </a:rPr>
              <a:t>Expressions and order of precedence</a:t>
            </a:r>
          </a:p>
          <a:p>
            <a:pPr marL="769620" lvl="2" indent="0" defTabSz="9144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None/>
            </a:pPr>
            <a:endParaRPr lang="en-US" sz="2400" dirty="0">
              <a:latin typeface="+mn-lt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218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57200"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11EB4D2D-EA68-4F92-A1C2-F5B357ECF931}" type="slidenum">
              <a:rPr lang="en-US" sz="1400" smtClean="0">
                <a:solidFill>
                  <a:srgbClr val="FFFFFF"/>
                </a:solidFill>
                <a:latin typeface="+mj-lt"/>
                <a:cs typeface="+mn-cs"/>
              </a:rPr>
              <a:pPr defTabSz="457200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103</a:t>
            </a:fld>
            <a:endParaRPr lang="en-US" sz="1400">
              <a:solidFill>
                <a:srgbClr val="FFFFFF"/>
              </a:solidFill>
              <a:latin typeface="+mj-lt"/>
              <a:cs typeface="+mn-cs"/>
            </a:endParaRPr>
          </a:p>
        </p:txBody>
      </p:sp>
    </p:spTree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Constants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>
            <a:normAutofit/>
          </a:bodyPr>
          <a:lstStyle/>
          <a:p>
            <a:pPr eaLnBrk="1" hangingPunct="1">
              <a:spcBef>
                <a:spcPct val="70000"/>
              </a:spcBef>
              <a:defRPr/>
            </a:pPr>
            <a:r>
              <a:rPr lang="en-US" altLang="en-US" dirty="0"/>
              <a:t>A </a:t>
            </a:r>
            <a:r>
              <a:rPr lang="en-US" altLang="en-US" b="1" i="1" dirty="0">
                <a:solidFill>
                  <a:schemeClr val="accent2"/>
                </a:solidFill>
              </a:rPr>
              <a:t>constant</a:t>
            </a:r>
            <a:r>
              <a:rPr lang="en-US" altLang="en-US" i="1" dirty="0"/>
              <a:t> </a:t>
            </a:r>
            <a:r>
              <a:rPr lang="en-US" altLang="en-US" dirty="0"/>
              <a:t>is an identifier that is similar to a variable except that it holds the same value during its entire existence.</a:t>
            </a:r>
          </a:p>
          <a:p>
            <a:pPr eaLnBrk="1" hangingPunct="1">
              <a:spcBef>
                <a:spcPct val="70000"/>
              </a:spcBef>
              <a:defRPr/>
            </a:pPr>
            <a:r>
              <a:rPr lang="en-US" altLang="en-US" dirty="0"/>
              <a:t>As the name implies, it is </a:t>
            </a:r>
            <a:r>
              <a:rPr lang="en-US" altLang="en-US" b="1" dirty="0">
                <a:solidFill>
                  <a:schemeClr val="accent2"/>
                </a:solidFill>
              </a:rPr>
              <a:t>constant</a:t>
            </a:r>
            <a:r>
              <a:rPr lang="en-US" altLang="en-US" dirty="0"/>
              <a:t>, not </a:t>
            </a: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</a:rPr>
              <a:t>variable</a:t>
            </a:r>
            <a:r>
              <a:rPr lang="en-US" altLang="en-US" dirty="0"/>
              <a:t>.</a:t>
            </a:r>
          </a:p>
          <a:p>
            <a:pPr eaLnBrk="1" hangingPunct="1">
              <a:spcBef>
                <a:spcPct val="70000"/>
              </a:spcBef>
              <a:defRPr/>
            </a:pPr>
            <a:r>
              <a:rPr lang="en-US" altLang="en-US" dirty="0"/>
              <a:t>The compiler will issue an error if you try to change the value of a constant.</a:t>
            </a:r>
          </a:p>
          <a:p>
            <a:pPr eaLnBrk="1" hangingPunct="1">
              <a:spcBef>
                <a:spcPct val="70000"/>
              </a:spcBef>
              <a:defRPr/>
            </a:pPr>
            <a:r>
              <a:rPr lang="en-US" altLang="en-US" dirty="0"/>
              <a:t>In Java, we use the </a:t>
            </a:r>
            <a:r>
              <a:rPr lang="en-US" altLang="en-US" dirty="0">
                <a:latin typeface="Courier New" panose="02070309020205020404" pitchFamily="49" charset="0"/>
              </a:rPr>
              <a:t>final</a:t>
            </a:r>
            <a:r>
              <a:rPr lang="en-US" altLang="en-US" dirty="0"/>
              <a:t> modifier to declare a constant</a:t>
            </a:r>
          </a:p>
          <a:p>
            <a:pPr eaLnBrk="1" hangingPunct="1">
              <a:spcBef>
                <a:spcPct val="70000"/>
              </a:spcBef>
              <a:buFont typeface="Times" panose="02020603050405020304" pitchFamily="18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          final int MIN_HEIGHT = 69;</a:t>
            </a:r>
          </a:p>
          <a:p>
            <a:pPr marL="0" indent="0" eaLnBrk="1" hangingPunct="1">
              <a:spcBef>
                <a:spcPct val="70000"/>
              </a:spcBef>
              <a:buFont typeface="Times" panose="02020603050405020304" pitchFamily="18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          final double PI = 3.142;</a:t>
            </a:r>
            <a:endParaRPr lang="en-US" alt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C3455464-0CBF-42F3-8CEF-A6497CC911D8}" type="slidenum">
              <a:rPr lang="en-US" smtClean="0"/>
              <a:pPr>
                <a:spcAft>
                  <a:spcPts val="600"/>
                </a:spcAft>
                <a:defRPr/>
              </a:pPr>
              <a:t>11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0905E9-2DB5-48A0-9624-5C8CB0AA8287}"/>
              </a:ext>
            </a:extLst>
          </p:cNvPr>
          <p:cNvSpPr/>
          <p:nvPr/>
        </p:nvSpPr>
        <p:spPr>
          <a:xfrm>
            <a:off x="2209800" y="4648200"/>
            <a:ext cx="1066800" cy="1143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Constants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altLang="en-US" sz="1700" b="1" dirty="0">
                <a:solidFill>
                  <a:schemeClr val="accent2"/>
                </a:solidFill>
              </a:rPr>
              <a:t>Constants</a:t>
            </a:r>
            <a:r>
              <a:rPr lang="en-US" altLang="en-US" sz="1700" dirty="0"/>
              <a:t> are useful for three important reasons:</a:t>
            </a:r>
          </a:p>
          <a:p>
            <a:pPr marL="457200" indent="-457200" eaLnBrk="1" hangingPunct="1">
              <a:spcBef>
                <a:spcPct val="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altLang="en-US" sz="1700" dirty="0"/>
              <a:t>They give meaning to unclear literal values</a:t>
            </a:r>
          </a:p>
          <a:p>
            <a:pPr marL="274637" lvl="1" indent="0" eaLnBrk="1" hangingPunct="1">
              <a:spcBef>
                <a:spcPct val="0"/>
              </a:spcBef>
              <a:spcAft>
                <a:spcPts val="120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altLang="en-US" sz="1700" dirty="0"/>
              <a:t>   - maximum number of student in a class is 40 (fixed). We  </a:t>
            </a:r>
          </a:p>
          <a:p>
            <a:pPr marL="274637" lvl="1" indent="0" eaLnBrk="1" hangingPunct="1">
              <a:spcBef>
                <a:spcPct val="0"/>
              </a:spcBef>
              <a:spcAft>
                <a:spcPts val="120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altLang="en-US" sz="1700" dirty="0"/>
              <a:t>      give a name for that value:</a:t>
            </a:r>
          </a:p>
          <a:p>
            <a:pPr marL="0" indent="0" eaLnBrk="1" hangingPunct="1">
              <a:spcBef>
                <a:spcPct val="0"/>
              </a:spcBef>
              <a:spcAft>
                <a:spcPts val="120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altLang="en-US" sz="1700" dirty="0"/>
              <a:t>        final int MAX_NO_OF_STUDENT = 40;</a:t>
            </a:r>
          </a:p>
          <a:p>
            <a:pPr marL="457200" indent="-457200" eaLnBrk="1" hangingPunct="1">
              <a:spcBef>
                <a:spcPct val="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 startAt="2"/>
              <a:defRPr/>
            </a:pPr>
            <a:r>
              <a:rPr lang="en-US" altLang="en-US" sz="1700" dirty="0"/>
              <a:t>They facilitate program maintenance</a:t>
            </a:r>
          </a:p>
          <a:p>
            <a:pPr lvl="1" eaLnBrk="1" hangingPunct="1">
              <a:spcBef>
                <a:spcPct val="0"/>
              </a:spcBef>
              <a:spcAft>
                <a:spcPts val="180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sz="1700" dirty="0"/>
              <a:t>If a constant is used in multiple places, its value need only be set in one place</a:t>
            </a:r>
          </a:p>
          <a:p>
            <a:pPr marL="457200" indent="-457200" eaLnBrk="1" hangingPunct="1">
              <a:spcBef>
                <a:spcPct val="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 startAt="2"/>
              <a:defRPr/>
            </a:pPr>
            <a:r>
              <a:rPr lang="en-US" altLang="en-US" sz="1700" dirty="0"/>
              <a:t>They formally establish that a value should not change, avoiding inadvertent errors by other programmers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C3455464-0CBF-42F3-8CEF-A6497CC911D8}" type="slidenum">
              <a:rPr lang="en-US" smtClean="0"/>
              <a:pPr>
                <a:spcAft>
                  <a:spcPts val="600"/>
                </a:spcAft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FB3768C-1D21-400E-B059-EFF86063F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8" y="-1"/>
            <a:ext cx="91414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D87BCA1-45E6-44B3-B3DA-1F4144DE6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612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643466"/>
            <a:ext cx="2762227" cy="5580353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</a:rPr>
              <a:t>Best Practice for Naming Identifiers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699417" y="643466"/>
            <a:ext cx="5172881" cy="5528734"/>
          </a:xfrm>
        </p:spPr>
        <p:txBody>
          <a:bodyPr anchor="ctr">
            <a:normAutofit lnSpcReduction="10000"/>
          </a:bodyPr>
          <a:lstStyle/>
          <a:p>
            <a:pPr eaLnBrk="1" hangingPunct="1"/>
            <a:r>
              <a:rPr lang="en-US" altLang="en-US" sz="2400" dirty="0"/>
              <a:t>By convention:</a:t>
            </a:r>
          </a:p>
          <a:p>
            <a:pPr lvl="1" eaLnBrk="1" hangingPunct="1"/>
            <a:r>
              <a:rPr lang="en-US" altLang="en-US" sz="2400" b="1" dirty="0"/>
              <a:t>variable names </a:t>
            </a:r>
            <a:r>
              <a:rPr lang="en-US" altLang="en-US" sz="2400" dirty="0">
                <a:solidFill>
                  <a:schemeClr val="accent3"/>
                </a:solidFill>
              </a:rPr>
              <a:t>start</a:t>
            </a:r>
            <a:r>
              <a:rPr lang="en-US" altLang="en-US" sz="2400" dirty="0"/>
              <a:t> with a </a:t>
            </a:r>
            <a:r>
              <a:rPr lang="en-US" altLang="en-US" sz="2400" dirty="0">
                <a:solidFill>
                  <a:schemeClr val="accent2"/>
                </a:solidFill>
              </a:rPr>
              <a:t>lowercase letter </a:t>
            </a:r>
          </a:p>
          <a:p>
            <a:pPr lvl="2" eaLnBrk="1" hangingPunct="1"/>
            <a:r>
              <a:rPr lang="en-US" altLang="en-US" sz="2400" dirty="0" err="1"/>
              <a:t>totalPrice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circleArea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totalCgpa</a:t>
            </a:r>
            <a:r>
              <a:rPr lang="en-US" altLang="en-US" sz="2400" dirty="0"/>
              <a:t>.</a:t>
            </a:r>
          </a:p>
          <a:p>
            <a:pPr lvl="2" eaLnBrk="1" hangingPunct="1"/>
            <a:endParaRPr lang="en-US" altLang="en-US" sz="2400" dirty="0"/>
          </a:p>
          <a:p>
            <a:pPr lvl="1" eaLnBrk="1" hangingPunct="1"/>
            <a:r>
              <a:rPr lang="en-US" altLang="en-US" sz="2400" b="1" dirty="0"/>
              <a:t>class names </a:t>
            </a:r>
            <a:r>
              <a:rPr lang="en-US" altLang="en-US" sz="2400" dirty="0">
                <a:solidFill>
                  <a:schemeClr val="accent3"/>
                </a:solidFill>
              </a:rPr>
              <a:t>start</a:t>
            </a:r>
            <a:r>
              <a:rPr lang="en-US" altLang="en-US" sz="2400" dirty="0"/>
              <a:t> with an </a:t>
            </a:r>
            <a:r>
              <a:rPr lang="en-US" altLang="en-US" sz="2400" dirty="0">
                <a:solidFill>
                  <a:schemeClr val="accent2"/>
                </a:solidFill>
              </a:rPr>
              <a:t>uppercase letter </a:t>
            </a:r>
          </a:p>
          <a:p>
            <a:pPr lvl="2" eaLnBrk="1" hangingPunct="1"/>
            <a:r>
              <a:rPr lang="en-US" altLang="en-US" sz="2400" dirty="0" err="1"/>
              <a:t>CalculatePrice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CountCircleArea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DetermineCgpa</a:t>
            </a:r>
            <a:endParaRPr lang="en-US" altLang="en-US" sz="2400" dirty="0"/>
          </a:p>
          <a:p>
            <a:pPr lvl="2" eaLnBrk="1" hangingPunct="1"/>
            <a:endParaRPr lang="en-US" altLang="en-US" sz="2400" dirty="0"/>
          </a:p>
          <a:p>
            <a:pPr lvl="1" eaLnBrk="1" hangingPunct="1"/>
            <a:r>
              <a:rPr lang="en-US" altLang="en-US" sz="2400" b="1" dirty="0"/>
              <a:t>constant names </a:t>
            </a:r>
            <a:r>
              <a:rPr lang="en-US" altLang="en-US" sz="2400" dirty="0"/>
              <a:t>are </a:t>
            </a:r>
            <a:r>
              <a:rPr lang="en-US" altLang="en-US" sz="2400" dirty="0">
                <a:solidFill>
                  <a:schemeClr val="accent3"/>
                </a:solidFill>
              </a:rPr>
              <a:t>in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accent2"/>
                </a:solidFill>
              </a:rPr>
              <a:t>uppercase letters, two words are separated by underscore ( _ ) </a:t>
            </a:r>
          </a:p>
          <a:p>
            <a:pPr lvl="2" eaLnBrk="1" hangingPunct="1"/>
            <a:r>
              <a:rPr lang="en-US" altLang="en-US" sz="2400" dirty="0"/>
              <a:t>PI, MAX_HEIGHT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AE62FDA-E44C-440D-A3D3-5C188720D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401725" y="6229681"/>
            <a:chExt cx="457200" cy="457200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8B45BF8-A8A3-426E-89DE-A44F6E180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47C25B3-5F51-49AB-A886-D555D2F4A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C3455464-0CBF-42F3-8CEF-A6497CC911D8}" type="slidenum">
              <a:rPr lang="en-US" smtClean="0"/>
              <a:pPr>
                <a:spcAft>
                  <a:spcPts val="600"/>
                </a:spcAft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6"/>
          <p:cNvSpPr>
            <a:spLocks noChangeArrowheads="1"/>
          </p:cNvSpPr>
          <p:nvPr/>
        </p:nvSpPr>
        <p:spPr bwMode="ltGray">
          <a:xfrm rot="5400000">
            <a:off x="-2465387" y="1292225"/>
            <a:ext cx="4824412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7" name="AutoShape 47"/>
          <p:cNvSpPr>
            <a:spLocks noChangeArrowheads="1"/>
          </p:cNvSpPr>
          <p:nvPr/>
        </p:nvSpPr>
        <p:spPr bwMode="ltGray">
          <a:xfrm rot="5400000" flipH="1">
            <a:off x="-2059781" y="1727994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bg2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9" name="AutoShape 49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2689225" y="3059113"/>
            <a:ext cx="4419600" cy="38100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masis MT Pro Black" panose="02040A04050005020304" pitchFamily="18" charset="0"/>
              </a:rPr>
              <a:t>Primitive Data Types &amp; Assignments</a:t>
            </a:r>
          </a:p>
        </p:txBody>
      </p:sp>
      <p:sp>
        <p:nvSpPr>
          <p:cNvPr id="10" name="AutoShape 50">
            <a:hlinkClick r:id="rId3" action="ppaction://hlinksldjump"/>
          </p:cNvPr>
          <p:cNvSpPr>
            <a:spLocks noChangeArrowheads="1"/>
          </p:cNvSpPr>
          <p:nvPr/>
        </p:nvSpPr>
        <p:spPr bwMode="gray">
          <a:xfrm>
            <a:off x="2341563" y="2073275"/>
            <a:ext cx="4419600" cy="381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masis MT Pro Black" panose="02040A04050005020304" pitchFamily="18" charset="0"/>
              </a:rPr>
              <a:t>Variables</a:t>
            </a:r>
          </a:p>
        </p:txBody>
      </p:sp>
      <p:sp>
        <p:nvSpPr>
          <p:cNvPr id="11" name="AutoShape 51">
            <a:hlinkClick r:id="rId3" action="ppaction://hlinksldjump"/>
          </p:cNvPr>
          <p:cNvSpPr>
            <a:spLocks noChangeArrowheads="1"/>
          </p:cNvSpPr>
          <p:nvPr/>
        </p:nvSpPr>
        <p:spPr bwMode="gray">
          <a:xfrm>
            <a:off x="2678113" y="4111625"/>
            <a:ext cx="4419600" cy="381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masis MT Pro Black" panose="02040A04050005020304" pitchFamily="18" charset="0"/>
              </a:rPr>
              <a:t>Character Strings</a:t>
            </a:r>
          </a:p>
        </p:txBody>
      </p:sp>
      <p:grpSp>
        <p:nvGrpSpPr>
          <p:cNvPr id="34823" name="Group 60"/>
          <p:cNvGrpSpPr>
            <a:grpSpLocks/>
          </p:cNvGrpSpPr>
          <p:nvPr/>
        </p:nvGrpSpPr>
        <p:grpSpPr bwMode="auto">
          <a:xfrm>
            <a:off x="2281238" y="4157663"/>
            <a:ext cx="381000" cy="381000"/>
            <a:chOff x="2078" y="1680"/>
            <a:chExt cx="1615" cy="1615"/>
          </a:xfrm>
          <a:solidFill>
            <a:schemeClr val="bg1">
              <a:lumMod val="75000"/>
            </a:schemeClr>
          </a:solidFill>
        </p:grpSpPr>
        <p:sp>
          <p:nvSpPr>
            <p:cNvPr id="34847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4848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 dirty="0"/>
            </a:p>
          </p:txBody>
        </p:sp>
        <p:sp>
          <p:nvSpPr>
            <p:cNvPr id="34850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 dirty="0"/>
            </a:p>
          </p:txBody>
        </p:sp>
        <p:sp>
          <p:nvSpPr>
            <p:cNvPr id="34852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grpSp>
        <p:nvGrpSpPr>
          <p:cNvPr id="34824" name="Group 67"/>
          <p:cNvGrpSpPr>
            <a:grpSpLocks/>
          </p:cNvGrpSpPr>
          <p:nvPr/>
        </p:nvGrpSpPr>
        <p:grpSpPr bwMode="auto">
          <a:xfrm>
            <a:off x="1960563" y="2149475"/>
            <a:ext cx="381000" cy="381000"/>
            <a:chOff x="2078" y="1680"/>
            <a:chExt cx="1615" cy="1615"/>
          </a:xfrm>
          <a:solidFill>
            <a:schemeClr val="bg1">
              <a:lumMod val="75000"/>
            </a:schemeClr>
          </a:solidFill>
        </p:grpSpPr>
        <p:sp>
          <p:nvSpPr>
            <p:cNvPr id="34841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4842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0" name="Oval 7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 dirty="0"/>
            </a:p>
          </p:txBody>
        </p:sp>
        <p:sp>
          <p:nvSpPr>
            <p:cNvPr id="34844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2" name="Oval 7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 dirty="0"/>
            </a:p>
          </p:txBody>
        </p:sp>
        <p:sp>
          <p:nvSpPr>
            <p:cNvPr id="34846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grpSp>
        <p:nvGrpSpPr>
          <p:cNvPr id="34825" name="Group 74"/>
          <p:cNvGrpSpPr>
            <a:grpSpLocks/>
          </p:cNvGrpSpPr>
          <p:nvPr/>
        </p:nvGrpSpPr>
        <p:grpSpPr bwMode="auto">
          <a:xfrm>
            <a:off x="2308225" y="3135313"/>
            <a:ext cx="381000" cy="381000"/>
            <a:chOff x="2078" y="1680"/>
            <a:chExt cx="1615" cy="1615"/>
          </a:xfrm>
          <a:solidFill>
            <a:schemeClr val="accent2"/>
          </a:solidFill>
        </p:grpSpPr>
        <p:sp>
          <p:nvSpPr>
            <p:cNvPr id="34835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4836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7" name="Oval 7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 dirty="0"/>
            </a:p>
          </p:txBody>
        </p:sp>
        <p:sp>
          <p:nvSpPr>
            <p:cNvPr id="34838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9" name="Oval 7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 dirty="0"/>
            </a:p>
          </p:txBody>
        </p:sp>
        <p:sp>
          <p:nvSpPr>
            <p:cNvPr id="34840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grpSp>
        <p:nvGrpSpPr>
          <p:cNvPr id="34826" name="Group 53"/>
          <p:cNvGrpSpPr>
            <a:grpSpLocks/>
          </p:cNvGrpSpPr>
          <p:nvPr/>
        </p:nvGrpSpPr>
        <p:grpSpPr bwMode="auto">
          <a:xfrm>
            <a:off x="1885950" y="4987925"/>
            <a:ext cx="381000" cy="381000"/>
            <a:chOff x="2078" y="1680"/>
            <a:chExt cx="1615" cy="1615"/>
          </a:xfrm>
          <a:solidFill>
            <a:schemeClr val="bg1">
              <a:lumMod val="75000"/>
            </a:schemeClr>
          </a:solidFill>
        </p:grpSpPr>
        <p:sp>
          <p:nvSpPr>
            <p:cNvPr id="34829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4830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6" name="Oval 5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 dirty="0"/>
            </a:p>
          </p:txBody>
        </p:sp>
        <p:sp>
          <p:nvSpPr>
            <p:cNvPr id="34832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8" name="Oval 5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 dirty="0"/>
            </a:p>
          </p:txBody>
        </p:sp>
        <p:sp>
          <p:nvSpPr>
            <p:cNvPr id="34834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41" name="AutoShape 51">
            <a:hlinkClick r:id="rId4" action="ppaction://hlinksldjump"/>
          </p:cNvPr>
          <p:cNvSpPr>
            <a:spLocks noChangeArrowheads="1"/>
          </p:cNvSpPr>
          <p:nvPr/>
        </p:nvSpPr>
        <p:spPr bwMode="gray">
          <a:xfrm>
            <a:off x="2273300" y="4987925"/>
            <a:ext cx="4419600" cy="381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lvl="1">
              <a:defRPr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lvl="1"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masis MT Pro Black" panose="02040A04050005020304" pitchFamily="18" charset="0"/>
              </a:rPr>
              <a:t>Expressions &amp; </a:t>
            </a:r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  <a:latin typeface="Amasis MT Pro Black" panose="02040A04050005020304" pitchFamily="18" charset="0"/>
              </a:rPr>
              <a:t>order of precedence</a:t>
            </a:r>
          </a:p>
          <a:p>
            <a:pPr>
              <a:defRPr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 lIns="92075" tIns="46038" rIns="92075" bIns="46038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Outline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55464-0CBF-42F3-8CEF-A6497CC911D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8" y="0"/>
            <a:ext cx="3486126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1" y="643466"/>
            <a:ext cx="2764734" cy="5528734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</a:rPr>
              <a:t>Primitive Data Types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790335" y="599768"/>
            <a:ext cx="4555850" cy="5572432"/>
          </a:xfrm>
        </p:spPr>
        <p:txBody>
          <a:bodyPr anchor="ctr">
            <a:normAutofit/>
          </a:bodyPr>
          <a:lstStyle/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 dirty="0"/>
              <a:t>There are eight primitive data types in Java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dirty="0"/>
              <a:t>Four of them represent integers:</a:t>
            </a:r>
          </a:p>
          <a:p>
            <a:pPr lvl="1" eaLnBrk="1" hangingPunct="1">
              <a:spcBef>
                <a:spcPct val="0"/>
              </a:spcBef>
              <a:spcAft>
                <a:spcPts val="2400"/>
              </a:spcAft>
              <a:buFont typeface="Arial" panose="020B0604020202020204" pitchFamily="34" charset="0"/>
              <a:buChar char="–"/>
            </a:pPr>
            <a:r>
              <a:rPr lang="en-US" altLang="en-US" dirty="0">
                <a:latin typeface="Courier New" panose="02070309020205020404" pitchFamily="49" charset="0"/>
              </a:rPr>
              <a:t>byte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short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int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long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dirty="0"/>
              <a:t>Two of them represent floating point numbers:</a:t>
            </a:r>
          </a:p>
          <a:p>
            <a:pPr lvl="1" eaLnBrk="1" hangingPunct="1">
              <a:spcBef>
                <a:spcPct val="0"/>
              </a:spcBef>
              <a:spcAft>
                <a:spcPts val="2400"/>
              </a:spcAft>
              <a:buFont typeface="Arial" panose="020B0604020202020204" pitchFamily="34" charset="0"/>
              <a:buChar char="–"/>
            </a:pPr>
            <a:r>
              <a:rPr lang="en-US" altLang="en-US" dirty="0">
                <a:latin typeface="Courier New" panose="02070309020205020404" pitchFamily="49" charset="0"/>
              </a:rPr>
              <a:t>float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double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dirty="0"/>
              <a:t>One of them represents characters:</a:t>
            </a:r>
          </a:p>
          <a:p>
            <a:pPr lvl="1" eaLnBrk="1" hangingPunct="1">
              <a:spcBef>
                <a:spcPct val="0"/>
              </a:spcBef>
              <a:spcAft>
                <a:spcPts val="2400"/>
              </a:spcAft>
              <a:buFont typeface="Arial" panose="020B0604020202020204" pitchFamily="34" charset="0"/>
              <a:buChar char="–"/>
            </a:pPr>
            <a:r>
              <a:rPr lang="en-US" altLang="en-US" dirty="0">
                <a:latin typeface="Courier New" panose="02070309020205020404" pitchFamily="49" charset="0"/>
              </a:rPr>
              <a:t>char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dirty="0"/>
              <a:t>And one of them represents </a:t>
            </a:r>
            <a:r>
              <a:rPr lang="en-US" altLang="en-US" dirty="0" err="1"/>
              <a:t>boolean</a:t>
            </a:r>
            <a:r>
              <a:rPr lang="en-US" altLang="en-US" dirty="0"/>
              <a:t> values:</a:t>
            </a:r>
          </a:p>
          <a:p>
            <a:pPr lvl="1" eaLnBrk="1" hangingPunct="1">
              <a:spcBef>
                <a:spcPct val="0"/>
              </a:spcBef>
              <a:spcAft>
                <a:spcPts val="1800"/>
              </a:spcAft>
              <a:buFont typeface="Arial" panose="020B0604020202020204" pitchFamily="34" charset="0"/>
              <a:buChar char="–"/>
            </a:pPr>
            <a:r>
              <a:rPr lang="en-US" altLang="en-US" dirty="0" err="1">
                <a:latin typeface="Courier New" panose="02070309020205020404" pitchFamily="49" charset="0"/>
              </a:rPr>
              <a:t>boolean</a:t>
            </a:r>
            <a:endParaRPr lang="en-US" altLang="en-US" dirty="0"/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endParaRPr lang="en-US" altLang="en-US" dirty="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C3455464-0CBF-42F3-8CEF-A6497CC911D8}" type="slidenum">
              <a:rPr lang="en-US" smtClean="0"/>
              <a:pPr>
                <a:spcAft>
                  <a:spcPts val="600"/>
                </a:spcAft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198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346946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89" name="Rectangle 200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4299696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90" name="Rectangle 202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991" name="Group 204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4068923"/>
            <a:ext cx="810678" cy="1080902"/>
            <a:chOff x="9685338" y="4460675"/>
            <a:chExt cx="1080904" cy="1080902"/>
          </a:xfrm>
        </p:grpSpPr>
        <p:sp>
          <p:nvSpPr>
            <p:cNvPr id="41992" name="Oval 205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1993" name="Oval 206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1994" name="Rectangle 208">
            <a:extLst>
              <a:ext uri="{FF2B5EF4-FFF2-40B4-BE49-F238E27FC236}">
                <a16:creationId xmlns:a16="http://schemas.microsoft.com/office/drawing/2014/main" id="{80E61E04-3F7C-42DE-ABE7-D3F7E349C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995" name="Rectangle 210">
            <a:extLst>
              <a:ext uri="{FF2B5EF4-FFF2-40B4-BE49-F238E27FC236}">
                <a16:creationId xmlns:a16="http://schemas.microsoft.com/office/drawing/2014/main" id="{2B036F7E-6C8A-4549-99EF-9958C587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9144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88670" y="4355692"/>
            <a:ext cx="6814455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57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Primitive Data Types</a:t>
            </a:r>
          </a:p>
        </p:txBody>
      </p:sp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392" y="122610"/>
            <a:ext cx="7067208" cy="383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996" name="Group 212">
            <a:extLst>
              <a:ext uri="{FF2B5EF4-FFF2-40B4-BE49-F238E27FC236}">
                <a16:creationId xmlns:a16="http://schemas.microsoft.com/office/drawing/2014/main" id="{75EE15D0-BDD3-4CA6-B5DC-159D83FA6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84192" y="5111496"/>
            <a:ext cx="810678" cy="1080902"/>
            <a:chOff x="9685338" y="4460675"/>
            <a:chExt cx="1080904" cy="1080902"/>
          </a:xfrm>
        </p:grpSpPr>
        <p:sp>
          <p:nvSpPr>
            <p:cNvPr id="41997" name="Oval 213">
              <a:extLst>
                <a:ext uri="{FF2B5EF4-FFF2-40B4-BE49-F238E27FC236}">
                  <a16:creationId xmlns:a16="http://schemas.microsoft.com/office/drawing/2014/main" id="{C1D99473-F547-41EE-8D8B-3DFA6E58D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1998" name="Oval 214">
              <a:extLst>
                <a:ext uri="{FF2B5EF4-FFF2-40B4-BE49-F238E27FC236}">
                  <a16:creationId xmlns:a16="http://schemas.microsoft.com/office/drawing/2014/main" id="{71482930-66A8-46E9-8554-6D127FFCF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643919" y="5331907"/>
            <a:ext cx="895401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  <a:defRPr/>
            </a:pPr>
            <a:fld id="{C3455464-0CBF-42F3-8CEF-A6497CC911D8}" type="slidenum">
              <a:rPr lang="en-US" sz="2800" smtClean="0">
                <a:latin typeface="+mj-lt"/>
                <a:cs typeface="+mn-cs"/>
              </a:rPr>
              <a:pPr eaLnBrk="1" hangingPunct="1">
                <a:spcAft>
                  <a:spcPts val="600"/>
                </a:spcAft>
                <a:defRPr/>
              </a:pPr>
              <a:t>16</a:t>
            </a:fld>
            <a:endParaRPr lang="en-US" sz="2800">
              <a:latin typeface="+mj-lt"/>
              <a:cs typeface="+mn-cs"/>
            </a:endParaRPr>
          </a:p>
        </p:txBody>
      </p:sp>
    </p:spTree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1847850"/>
            <a:ext cx="7451725" cy="438150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533400"/>
            <a:ext cx="8686800" cy="10969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sz="3600" dirty="0"/>
              <a:t>Storage per Type (in bytes)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55464-0CBF-42F3-8CEF-A6497CC911D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Numeric Primitive Data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The difference between the numeric primitive types is their size and the values they can store: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3455464-0CBF-42F3-8CEF-A6497CC911D8}" type="slidenum">
              <a:rPr kumimoji="0" lang="en-US" b="1" i="0" u="none" strike="noStrike" kern="1200" cap="none" spc="-70" normalizeH="0" baseline="0" noProof="0" smtClean="0">
                <a:ln>
                  <a:noFill/>
                </a:ln>
                <a:effectLst/>
                <a:uLnTx/>
                <a:uFillTx/>
                <a:latin typeface="Rockwell" panose="02060603020205020403"/>
                <a:ea typeface="+mn-ea"/>
                <a:cs typeface="Arial" panose="020B0604020202020204" pitchFamily="34" charset="0"/>
              </a:rPr>
              <a:pPr marL="0" marR="0" lvl="0" indent="0" defTabSz="914400" rtl="0" eaLnBrk="0" fontAlgn="base" latinLnBrk="0" hangingPunct="0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b="1" i="0" u="none" strike="noStrike" kern="1200" cap="none" spc="-70" normalizeH="0" baseline="0" noProof="0">
              <a:ln>
                <a:noFill/>
              </a:ln>
              <a:effectLst/>
              <a:uLnTx/>
              <a:uFillTx/>
              <a:latin typeface="Rockwell" panose="02060603020205020403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1" name="Group 4">
            <a:extLst>
              <a:ext uri="{FF2B5EF4-FFF2-40B4-BE49-F238E27FC236}">
                <a16:creationId xmlns:a16="http://schemas.microsoft.com/office/drawing/2014/main" id="{4118F658-8B03-4BA5-9BCE-A159FBB98E8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35325"/>
            <a:ext cx="7099300" cy="2555875"/>
            <a:chOff x="749" y="1767"/>
            <a:chExt cx="4472" cy="1610"/>
          </a:xfrm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F91B36C4-010D-4607-B05C-01D86CA6B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" y="1767"/>
              <a:ext cx="699" cy="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u="sng" dirty="0">
                  <a:solidFill>
                    <a:schemeClr val="accent2"/>
                  </a:solidFill>
                  <a:latin typeface="Arial Unicode MS" panose="020B0604020202020204" pitchFamily="34" charset="-128"/>
                </a:rPr>
                <a:t>Type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 dirty="0">
                <a:solidFill>
                  <a:schemeClr val="hlink"/>
                </a:solidFill>
                <a:latin typeface="Arial Unicode MS" panose="020B0604020202020204" pitchFamily="34" charset="-128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latin typeface="Courier New" panose="02070309020205020404" pitchFamily="49" charset="0"/>
                </a:rPr>
                <a:t>byte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latin typeface="Courier New" panose="02070309020205020404" pitchFamily="49" charset="0"/>
                </a:rPr>
                <a:t>short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latin typeface="Courier New" panose="02070309020205020404" pitchFamily="49" charset="0"/>
                </a:rPr>
                <a:t>int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latin typeface="Courier New" panose="02070309020205020404" pitchFamily="49" charset="0"/>
                </a:rPr>
                <a:t>long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latin typeface="Courier New" panose="02070309020205020404" pitchFamily="49" charset="0"/>
                </a:rPr>
                <a:t>float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latin typeface="Courier New" panose="02070309020205020404" pitchFamily="49" charset="0"/>
                </a:rPr>
                <a:t>double</a:t>
              </a:r>
            </a:p>
          </p:txBody>
        </p:sp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7F70D522-FBCD-460B-942B-A53F7CCAA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9" y="1767"/>
              <a:ext cx="684" cy="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u="sng" dirty="0">
                  <a:solidFill>
                    <a:schemeClr val="accent2"/>
                  </a:solidFill>
                  <a:latin typeface="Arial Unicode MS" panose="020B0604020202020204" pitchFamily="34" charset="-128"/>
                </a:rPr>
                <a:t>Storage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 dirty="0">
                <a:solidFill>
                  <a:srgbClr val="008000"/>
                </a:solidFill>
                <a:latin typeface="Arial Unicode MS" panose="020B0604020202020204" pitchFamily="34" charset="-128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chemeClr val="accent3"/>
                  </a:solidFill>
                  <a:latin typeface="Arial Unicode MS" panose="020B0604020202020204" pitchFamily="34" charset="-128"/>
                </a:rPr>
                <a:t>8 bits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chemeClr val="accent3"/>
                  </a:solidFill>
                  <a:latin typeface="Arial Unicode MS" panose="020B0604020202020204" pitchFamily="34" charset="-128"/>
                </a:rPr>
                <a:t>16 bits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chemeClr val="accent3"/>
                  </a:solidFill>
                  <a:latin typeface="Arial Unicode MS" panose="020B0604020202020204" pitchFamily="34" charset="-128"/>
                </a:rPr>
                <a:t>32 bits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chemeClr val="accent3"/>
                  </a:solidFill>
                  <a:latin typeface="Arial Unicode MS" panose="020B0604020202020204" pitchFamily="34" charset="-128"/>
                </a:rPr>
                <a:t>64 bits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chemeClr val="accent3"/>
                  </a:solidFill>
                  <a:latin typeface="Arial Unicode MS" panose="020B0604020202020204" pitchFamily="34" charset="-128"/>
                </a:rPr>
                <a:t>32 bits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chemeClr val="accent3"/>
                  </a:solidFill>
                  <a:latin typeface="Arial Unicode MS" panose="020B0604020202020204" pitchFamily="34" charset="-128"/>
                </a:rPr>
                <a:t>64 bits</a:t>
              </a:r>
            </a:p>
          </p:txBody>
        </p:sp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8E61A8AE-5C3B-4E0B-B253-F4AE68EF8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" y="1767"/>
              <a:ext cx="2862" cy="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u="sng" dirty="0">
                  <a:solidFill>
                    <a:schemeClr val="accent2"/>
                  </a:solidFill>
                  <a:latin typeface="Arial Unicode MS" panose="020B0604020202020204" pitchFamily="34" charset="-128"/>
                </a:rPr>
                <a:t>Min Value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 dirty="0">
                <a:solidFill>
                  <a:srgbClr val="008000"/>
                </a:solidFill>
                <a:latin typeface="Arial Unicode MS" panose="020B0604020202020204" pitchFamily="34" charset="-128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chemeClr val="accent3"/>
                  </a:solidFill>
                  <a:latin typeface="Arial Unicode MS" panose="020B0604020202020204" pitchFamily="34" charset="-128"/>
                </a:rPr>
                <a:t>-128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chemeClr val="accent3"/>
                  </a:solidFill>
                  <a:latin typeface="Arial Unicode MS" panose="020B0604020202020204" pitchFamily="34" charset="-128"/>
                </a:rPr>
                <a:t>-32,768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chemeClr val="accent3"/>
                  </a:solidFill>
                  <a:latin typeface="Arial Unicode MS" panose="020B0604020202020204" pitchFamily="34" charset="-128"/>
                </a:rPr>
                <a:t>-2,147,483,648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chemeClr val="accent3"/>
                  </a:solidFill>
                  <a:latin typeface="Arial Unicode MS" panose="020B0604020202020204" pitchFamily="34" charset="-128"/>
                </a:rPr>
                <a:t>&lt; -9 x 10</a:t>
              </a:r>
              <a:r>
                <a:rPr lang="en-US" altLang="en-US" sz="2000" b="1" baseline="30000" dirty="0">
                  <a:solidFill>
                    <a:schemeClr val="accent3"/>
                  </a:solidFill>
                  <a:latin typeface="Arial Unicode MS" panose="020B0604020202020204" pitchFamily="34" charset="-128"/>
                </a:rPr>
                <a:t>18</a:t>
              </a:r>
              <a:endParaRPr lang="en-US" altLang="en-US" sz="2000" b="1" dirty="0">
                <a:solidFill>
                  <a:schemeClr val="accent3"/>
                </a:solidFill>
                <a:latin typeface="Arial Unicode MS" panose="020B0604020202020204" pitchFamily="34" charset="-128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chemeClr val="accent3"/>
                  </a:solidFill>
                  <a:latin typeface="Arial Unicode MS" panose="020B0604020202020204" pitchFamily="34" charset="-128"/>
                </a:rPr>
                <a:t>+/- 3.4 x 10</a:t>
              </a:r>
              <a:r>
                <a:rPr lang="en-US" altLang="en-US" sz="2000" b="1" baseline="30000" dirty="0">
                  <a:solidFill>
                    <a:schemeClr val="accent3"/>
                  </a:solidFill>
                  <a:latin typeface="Arial Unicode MS" panose="020B0604020202020204" pitchFamily="34" charset="-128"/>
                </a:rPr>
                <a:t>38</a:t>
              </a:r>
              <a:r>
                <a:rPr lang="en-US" altLang="en-US" sz="2000" b="1" dirty="0">
                  <a:solidFill>
                    <a:schemeClr val="accent3"/>
                  </a:solidFill>
                  <a:latin typeface="Arial Unicode MS" panose="020B0604020202020204" pitchFamily="34" charset="-128"/>
                </a:rPr>
                <a:t> with 7 significant digits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chemeClr val="accent3"/>
                  </a:solidFill>
                  <a:latin typeface="Arial Unicode MS" panose="020B0604020202020204" pitchFamily="34" charset="-128"/>
                </a:rPr>
                <a:t>+/- 1.7 x 10</a:t>
              </a:r>
              <a:r>
                <a:rPr lang="en-US" altLang="en-US" sz="2000" b="1" baseline="30000" dirty="0">
                  <a:solidFill>
                    <a:schemeClr val="accent3"/>
                  </a:solidFill>
                  <a:latin typeface="Arial Unicode MS" panose="020B0604020202020204" pitchFamily="34" charset="-128"/>
                </a:rPr>
                <a:t>308</a:t>
              </a:r>
              <a:r>
                <a:rPr lang="en-US" altLang="en-US" sz="2000" b="1" dirty="0">
                  <a:solidFill>
                    <a:schemeClr val="accent3"/>
                  </a:solidFill>
                  <a:latin typeface="Arial Unicode MS" panose="020B0604020202020204" pitchFamily="34" charset="-128"/>
                </a:rPr>
                <a:t> with 15 significant digits</a:t>
              </a:r>
              <a:endParaRPr lang="en-US" altLang="en-US" baseline="30000" dirty="0">
                <a:solidFill>
                  <a:schemeClr val="accent3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5" name="Rectangle 8">
              <a:extLst>
                <a:ext uri="{FF2B5EF4-FFF2-40B4-BE49-F238E27FC236}">
                  <a16:creationId xmlns:a16="http://schemas.microsoft.com/office/drawing/2014/main" id="{202F9241-004B-4B77-B137-1D407A591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4" y="1767"/>
              <a:ext cx="1152" cy="1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u="sng" dirty="0">
                  <a:solidFill>
                    <a:schemeClr val="accent2"/>
                  </a:solidFill>
                  <a:latin typeface="Arial Unicode MS" panose="020B0604020202020204" pitchFamily="34" charset="-128"/>
                </a:rPr>
                <a:t>Max Value</a:t>
              </a:r>
              <a:endParaRPr lang="en-US" altLang="en-US" sz="2000" b="1" dirty="0">
                <a:solidFill>
                  <a:schemeClr val="accent2"/>
                </a:solidFill>
                <a:latin typeface="Arial Unicode MS" panose="020B0604020202020204" pitchFamily="34" charset="-128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 dirty="0">
                <a:solidFill>
                  <a:srgbClr val="008000"/>
                </a:solidFill>
                <a:latin typeface="Arial Unicode MS" panose="020B0604020202020204" pitchFamily="34" charset="-128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chemeClr val="accent3"/>
                  </a:solidFill>
                  <a:latin typeface="Arial Unicode MS" panose="020B0604020202020204" pitchFamily="34" charset="-128"/>
                </a:rPr>
                <a:t>127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chemeClr val="accent3"/>
                  </a:solidFill>
                  <a:latin typeface="Arial Unicode MS" panose="020B0604020202020204" pitchFamily="34" charset="-128"/>
                </a:rPr>
                <a:t>32,767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chemeClr val="accent3"/>
                  </a:solidFill>
                  <a:latin typeface="Arial Unicode MS" panose="020B0604020202020204" pitchFamily="34" charset="-128"/>
                </a:rPr>
                <a:t>2,147,483,647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chemeClr val="accent3"/>
                  </a:solidFill>
                  <a:latin typeface="Arial Unicode MS" panose="020B0604020202020204" pitchFamily="34" charset="-128"/>
                </a:rPr>
                <a:t>&gt; 9 x 10</a:t>
              </a:r>
              <a:r>
                <a:rPr lang="en-US" altLang="en-US" sz="2000" b="1" baseline="30000" dirty="0">
                  <a:solidFill>
                    <a:schemeClr val="accent3"/>
                  </a:solidFill>
                  <a:latin typeface="Arial Unicode MS" panose="020B0604020202020204" pitchFamily="34" charset="-128"/>
                </a:rPr>
                <a:t>18</a:t>
              </a:r>
              <a:endParaRPr lang="en-US" altLang="en-US" baseline="30000" dirty="0">
                <a:solidFill>
                  <a:schemeClr val="accent3"/>
                </a:solidFill>
                <a:latin typeface="Arial Unicode MS" panose="020B060402020202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08099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 lIns="92075" tIns="46038" rIns="92075" bIns="46038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Characters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 lIns="92075" tIns="46038" rIns="92075" bIns="46038">
            <a:normAutofit/>
          </a:bodyPr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altLang="en-US" sz="1600" dirty="0"/>
              <a:t>A 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char</a:t>
            </a:r>
            <a:r>
              <a:rPr lang="en-US" altLang="en-US" sz="1600" dirty="0"/>
              <a:t> variable stores a single character.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altLang="en-US" sz="1600" dirty="0"/>
              <a:t>Character literals are delimited by single quotes: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buFont typeface="Times" panose="02020603050405020304" pitchFamily="18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'a'   'X'    '7'    '$'    ','    '\n'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altLang="en-US" sz="1600" dirty="0"/>
              <a:t>Example of declarations: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char </a:t>
            </a:r>
            <a:r>
              <a:rPr lang="en-US" altLang="en-US" sz="1600" dirty="0" err="1">
                <a:latin typeface="Courier New" panose="02070309020205020404" pitchFamily="49" charset="0"/>
              </a:rPr>
              <a:t>topGrade</a:t>
            </a:r>
            <a:r>
              <a:rPr lang="en-US" altLang="en-US" sz="1600" dirty="0">
                <a:latin typeface="Courier New" panose="02070309020205020404" pitchFamily="49" charset="0"/>
              </a:rPr>
              <a:t> = 'A';</a:t>
            </a:r>
          </a:p>
          <a:p>
            <a:pPr lvl="1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char terminator = ';‘;</a:t>
            </a:r>
          </a:p>
          <a:p>
            <a:pPr lvl="1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separator = ' ';</a:t>
            </a:r>
          </a:p>
          <a:p>
            <a:pPr lvl="1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spcAft>
                <a:spcPts val="180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/>
              <a:t>Note the difference between a primitive character variable, which holds only one character, and a 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sz="1600" dirty="0"/>
              <a:t> object, which can hold multiple characters</a:t>
            </a:r>
          </a:p>
          <a:p>
            <a:pPr marL="0" indent="0" eaLnBrk="1" hangingPunct="1">
              <a:spcBef>
                <a:spcPct val="0"/>
              </a:spcBef>
              <a:spcAft>
                <a:spcPts val="180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 = </a:t>
            </a:r>
            <a:r>
              <a:rPr lang="en-US" sz="1600" noProof="1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Mariam</a:t>
            </a:r>
            <a:r>
              <a:rPr lang="en-US" sz="1600" noProof="1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C3455464-0CBF-42F3-8CEF-A6497CC911D8}" type="slidenum">
              <a:rPr lang="en-US" smtClean="0"/>
              <a:pPr>
                <a:spcAft>
                  <a:spcPts val="600"/>
                </a:spcAft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914171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5776" y="1679569"/>
            <a:ext cx="2624148" cy="3498858"/>
            <a:chOff x="1061035" y="1679569"/>
            <a:chExt cx="3498864" cy="3498858"/>
          </a:xfrm>
        </p:grpSpPr>
        <p:sp>
          <p:nvSpPr>
            <p:cNvPr id="19463" name="Oval 138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8" y="2376862"/>
            <a:ext cx="1980485" cy="2104273"/>
          </a:xfrm>
          <a:noFill/>
        </p:spPr>
        <p:txBody>
          <a:bodyPr lIns="92075" tIns="46038" rIns="92075" bIns="46038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sz="2600">
                <a:solidFill>
                  <a:srgbClr val="FFFFFF"/>
                </a:solidFill>
              </a:rPr>
              <a:t>Objectives 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169508" y="3398744"/>
            <a:ext cx="3657600" cy="60512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1999" y="725394"/>
            <a:ext cx="4130487" cy="5407212"/>
          </a:xfrm>
        </p:spPr>
        <p:txBody>
          <a:bodyPr lIns="92075" tIns="46038" rIns="92075" bIns="46038" anchor="ctr">
            <a:normAutofit/>
          </a:bodyPr>
          <a:lstStyle/>
          <a:p>
            <a:pPr marL="730250" lvl="1" indent="-457200" eaLnBrk="1" hangingPunct="1">
              <a:spcBef>
                <a:spcPct val="60000"/>
              </a:spcBef>
              <a:buClr>
                <a:srgbClr val="080808"/>
              </a:buClr>
              <a:buFont typeface="Arial" panose="020B0604020202020204" pitchFamily="34" charset="0"/>
              <a:buAutoNum type="arabicPeriod"/>
            </a:pPr>
            <a:r>
              <a:rPr lang="en-US" altLang="en-US" sz="2400" dirty="0"/>
              <a:t>To learn about the declaration and use of variables</a:t>
            </a:r>
          </a:p>
          <a:p>
            <a:pPr marL="730250" lvl="1" indent="-457200" eaLnBrk="1" hangingPunct="1">
              <a:spcBef>
                <a:spcPct val="60000"/>
              </a:spcBef>
              <a:buClr>
                <a:srgbClr val="080808"/>
              </a:buClr>
              <a:buFont typeface="Arial" panose="020B0604020202020204" pitchFamily="34" charset="0"/>
              <a:buAutoNum type="arabicPeriod"/>
            </a:pPr>
            <a:r>
              <a:rPr lang="en-US" altLang="en-US" sz="2400" dirty="0"/>
              <a:t>To learn about primitive data</a:t>
            </a:r>
          </a:p>
          <a:p>
            <a:pPr marL="730250" lvl="1" indent="-457200" eaLnBrk="1" hangingPunct="1">
              <a:spcBef>
                <a:spcPct val="60000"/>
              </a:spcBef>
              <a:buClr>
                <a:srgbClr val="080808"/>
              </a:buClr>
              <a:buFont typeface="Arial" panose="020B0604020202020204" pitchFamily="34" charset="0"/>
              <a:buAutoNum type="arabicPeriod"/>
            </a:pPr>
            <a:r>
              <a:rPr lang="en-US" altLang="en-US" sz="2400" dirty="0"/>
              <a:t>To learn about character strings</a:t>
            </a:r>
          </a:p>
          <a:p>
            <a:pPr marL="730250" lvl="1" indent="-457200" eaLnBrk="1" hangingPunct="1">
              <a:buClr>
                <a:srgbClr val="080808"/>
              </a:buClr>
              <a:buFont typeface="Arial" panose="020B0604020202020204" pitchFamily="34" charset="0"/>
              <a:buAutoNum type="arabicPeriod"/>
            </a:pPr>
            <a:r>
              <a:rPr lang="en-US" altLang="en-US" sz="2400" dirty="0"/>
              <a:t>To learn about expressions and order of precedence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C3455464-0CBF-42F3-8CEF-A6497CC911D8}" type="slidenum">
              <a:rPr lang="en-US" sz="1900">
                <a:solidFill>
                  <a:schemeClr val="accent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2</a:t>
            </a:fld>
            <a:endParaRPr lang="en-US" sz="1900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Character Sets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altLang="en-US" dirty="0"/>
              <a:t>A </a:t>
            </a:r>
            <a:r>
              <a:rPr lang="en-US" altLang="en-US" b="1" i="1" dirty="0">
                <a:solidFill>
                  <a:schemeClr val="accent2"/>
                </a:solidFill>
              </a:rPr>
              <a:t>character set</a:t>
            </a:r>
            <a:r>
              <a:rPr lang="en-US" altLang="en-US" b="1" dirty="0">
                <a:solidFill>
                  <a:schemeClr val="accent2"/>
                </a:solidFill>
              </a:rPr>
              <a:t> </a:t>
            </a:r>
            <a:r>
              <a:rPr lang="en-US" altLang="en-US" dirty="0"/>
              <a:t>is an ordered list of characters, with each character corresponding to a unique number.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char</a:t>
            </a:r>
            <a:r>
              <a:rPr lang="en-US" altLang="en-US" dirty="0"/>
              <a:t> variable in Java can store any character from the </a:t>
            </a:r>
            <a:r>
              <a:rPr lang="en-US" altLang="en-US" i="1" dirty="0"/>
              <a:t>Unicode character set.</a:t>
            </a:r>
            <a:endParaRPr lang="en-US" altLang="en-US" dirty="0"/>
          </a:p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altLang="en-US" dirty="0"/>
              <a:t>The Unicode character set uses sixteen bits per character, allowing for 65,536 unique characters.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altLang="en-US" dirty="0"/>
              <a:t>It is an International character set, containing symbols and characters from many world languages.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C3455464-0CBF-42F3-8CEF-A6497CC911D8}" type="slidenum">
              <a:rPr lang="en-US" smtClean="0"/>
              <a:pPr>
                <a:spcAft>
                  <a:spcPts val="600"/>
                </a:spcAft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 lIns="92075" tIns="46038" rIns="92075" bIns="46038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Characters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 lIns="92075" tIns="46038" rIns="92075" bIns="46038">
            <a:normAutofit/>
          </a:bodyPr>
          <a:lstStyle/>
          <a:p>
            <a:pPr eaLnBrk="1" hangingPunct="1">
              <a:spcBef>
                <a:spcPct val="70000"/>
              </a:spcBef>
            </a:pPr>
            <a:r>
              <a:rPr lang="en-US" altLang="en-US" dirty="0"/>
              <a:t>The </a:t>
            </a:r>
            <a:r>
              <a:rPr lang="en-US" altLang="en-US" i="1" dirty="0"/>
              <a:t>ASCII character set</a:t>
            </a:r>
            <a:r>
              <a:rPr lang="en-US" altLang="en-US" dirty="0"/>
              <a:t> is older and smaller than Unicode, but is still quite popular.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dirty="0"/>
              <a:t>The ASCII characters are a subset of the Unicode character set, including: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C3455464-0CBF-42F3-8CEF-A6497CC911D8}" type="slidenum">
              <a:rPr lang="en-US" smtClean="0"/>
              <a:pPr>
                <a:spcAft>
                  <a:spcPts val="600"/>
                </a:spcAft>
                <a:defRPr/>
              </a:pPr>
              <a:t>21</a:t>
            </a:fld>
            <a:endParaRPr lang="en-US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10EAAC65-2470-4EF1-B539-69FB7747FAA4}"/>
              </a:ext>
            </a:extLst>
          </p:cNvPr>
          <p:cNvGrpSpPr>
            <a:grpSpLocks/>
          </p:cNvGrpSpPr>
          <p:nvPr/>
        </p:nvGrpSpPr>
        <p:grpSpPr bwMode="auto">
          <a:xfrm>
            <a:off x="1468437" y="3810000"/>
            <a:ext cx="6207125" cy="2308225"/>
            <a:chOff x="830" y="1999"/>
            <a:chExt cx="3910" cy="1454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35DF10F9-0543-4D43-8626-2915A24DB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" y="1999"/>
              <a:ext cx="1659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 dirty="0">
                  <a:solidFill>
                    <a:schemeClr val="accent2"/>
                  </a:solidFill>
                  <a:latin typeface="Arial Unicode MS" panose="020B0604020202020204" pitchFamily="34" charset="-128"/>
                </a:rPr>
                <a:t>uppercase letters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 dirty="0">
                  <a:solidFill>
                    <a:schemeClr val="accent2"/>
                  </a:solidFill>
                  <a:latin typeface="Arial Unicode MS" panose="020B0604020202020204" pitchFamily="34" charset="-128"/>
                </a:rPr>
                <a:t>lowercase letters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 dirty="0">
                  <a:solidFill>
                    <a:schemeClr val="accent2"/>
                  </a:solidFill>
                  <a:latin typeface="Arial Unicode MS" panose="020B0604020202020204" pitchFamily="34" charset="-128"/>
                </a:rPr>
                <a:t>punctuation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 dirty="0">
                  <a:solidFill>
                    <a:schemeClr val="accent2"/>
                  </a:solidFill>
                  <a:latin typeface="Arial Unicode MS" panose="020B0604020202020204" pitchFamily="34" charset="-128"/>
                </a:rPr>
                <a:t>digits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 dirty="0">
                  <a:solidFill>
                    <a:schemeClr val="accent2"/>
                  </a:solidFill>
                  <a:latin typeface="Arial Unicode MS" panose="020B0604020202020204" pitchFamily="34" charset="-128"/>
                </a:rPr>
                <a:t>special symbols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 dirty="0">
                  <a:solidFill>
                    <a:schemeClr val="accent2"/>
                  </a:solidFill>
                  <a:latin typeface="Arial Unicode MS" panose="020B0604020202020204" pitchFamily="34" charset="-128"/>
                </a:rPr>
                <a:t>control characters</a:t>
              </a: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5CDCB419-2981-4A89-8D91-B21AE4339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999"/>
              <a:ext cx="2004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 dirty="0">
                  <a:solidFill>
                    <a:schemeClr val="accent3"/>
                  </a:solidFill>
                  <a:latin typeface="Arial Unicode MS" panose="020B0604020202020204" pitchFamily="34" charset="-128"/>
                </a:rPr>
                <a:t>A, B, C,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 dirty="0">
                  <a:solidFill>
                    <a:schemeClr val="accent3"/>
                  </a:solidFill>
                  <a:latin typeface="Arial Unicode MS" panose="020B0604020202020204" pitchFamily="34" charset="-128"/>
                </a:rPr>
                <a:t>a, b, c,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 dirty="0">
                  <a:solidFill>
                    <a:schemeClr val="accent3"/>
                  </a:solidFill>
                  <a:latin typeface="Arial Unicode MS" panose="020B0604020202020204" pitchFamily="34" charset="-128"/>
                </a:rPr>
                <a:t>period, semi-colon,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 dirty="0">
                  <a:solidFill>
                    <a:schemeClr val="accent3"/>
                  </a:solidFill>
                  <a:latin typeface="Arial Unicode MS" panose="020B0604020202020204" pitchFamily="34" charset="-128"/>
                </a:rPr>
                <a:t>0, 1, 2,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 dirty="0">
                  <a:solidFill>
                    <a:schemeClr val="accent3"/>
                  </a:solidFill>
                  <a:latin typeface="Arial Unicode MS" panose="020B0604020202020204" pitchFamily="34" charset="-128"/>
                </a:rPr>
                <a:t>&amp;, |, \,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 dirty="0">
                  <a:solidFill>
                    <a:schemeClr val="accent3"/>
                  </a:solidFill>
                  <a:latin typeface="Arial Unicode MS" panose="020B0604020202020204" pitchFamily="34" charset="-128"/>
                </a:rPr>
                <a:t>escape, tab, ...</a:t>
              </a:r>
            </a:p>
          </p:txBody>
        </p:sp>
      </p:grpSp>
    </p:spTree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6279"/>
            <a:ext cx="7772400" cy="1403921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ASCII Character Set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55464-0CBF-42F3-8CEF-A6497CC911D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43011" name="Picture 7" descr="Ascii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"/>
          <a:stretch>
            <a:fillRect/>
          </a:stretch>
        </p:blipFill>
        <p:spPr bwMode="auto">
          <a:xfrm>
            <a:off x="0" y="1693863"/>
            <a:ext cx="9144000" cy="5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 lIns="92075" tIns="46038" rIns="92075" bIns="46038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Boolean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 lIns="92075" tIns="46038" rIns="92075" bIns="46038">
            <a:normAutofit/>
          </a:bodyPr>
          <a:lstStyle/>
          <a:p>
            <a:pPr eaLnBrk="1" hangingPunct="1">
              <a:spcBef>
                <a:spcPct val="85000"/>
              </a:spcBef>
            </a:pPr>
            <a:r>
              <a:rPr lang="en-US" altLang="en-US" sz="2400" dirty="0"/>
              <a:t>A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/>
              <a:t>value represents a true or false condition</a:t>
            </a:r>
          </a:p>
          <a:p>
            <a:pPr eaLnBrk="1" hangingPunct="1">
              <a:spcBef>
                <a:spcPct val="85000"/>
              </a:spcBef>
            </a:pPr>
            <a:r>
              <a:rPr lang="en-US" altLang="en-US" sz="2400" dirty="0"/>
              <a:t>The reserved words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true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/>
              <a:t>and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false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/>
              <a:t>are the only valid values for a </a:t>
            </a:r>
            <a:r>
              <a:rPr lang="en-US" altLang="en-US" sz="2400" dirty="0" err="1"/>
              <a:t>boolean</a:t>
            </a:r>
            <a:r>
              <a:rPr lang="en-US" altLang="en-US" sz="2400" dirty="0"/>
              <a:t> type</a:t>
            </a:r>
          </a:p>
          <a:p>
            <a:pPr eaLnBrk="1" hangingPunct="1">
              <a:spcBef>
                <a:spcPct val="85000"/>
              </a:spcBef>
              <a:buFont typeface="Times" panose="02020603050405020304" pitchFamily="18" charset="0"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boolean</a:t>
            </a:r>
            <a:r>
              <a:rPr lang="en-US" altLang="en-US" sz="2400" dirty="0">
                <a:latin typeface="Courier New" panose="02070309020205020404" pitchFamily="49" charset="0"/>
              </a:rPr>
              <a:t> done = false;</a:t>
            </a:r>
            <a:endParaRPr lang="en-US" altLang="en-US" sz="2400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C3455464-0CBF-42F3-8CEF-A6497CC911D8}" type="slidenum">
              <a:rPr lang="en-US" smtClean="0"/>
              <a:pPr>
                <a:spcAft>
                  <a:spcPts val="600"/>
                </a:spcAft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ransition spd="slow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e Notation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802386" y="2367734"/>
            <a:ext cx="7543800" cy="3851787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b="1" dirty="0"/>
              <a:t>e notation </a:t>
            </a:r>
            <a:r>
              <a:rPr lang="en-US" altLang="en-US" dirty="0"/>
              <a:t>is also called </a:t>
            </a:r>
            <a:r>
              <a:rPr lang="en-US" altLang="en-US" i="1" dirty="0">
                <a:solidFill>
                  <a:schemeClr val="accent2"/>
                </a:solidFill>
              </a:rPr>
              <a:t>scientific notation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/>
              <a:t>or </a:t>
            </a:r>
            <a:r>
              <a:rPr lang="en-US" altLang="en-US" i="1" dirty="0">
                <a:solidFill>
                  <a:schemeClr val="accent2"/>
                </a:solidFill>
              </a:rPr>
              <a:t>floating-point notation</a:t>
            </a:r>
            <a:r>
              <a:rPr lang="en-US" altLang="en-US" i="1" dirty="0"/>
              <a:t>.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i="1" dirty="0"/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dirty="0"/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dirty="0"/>
              <a:t>Examples</a:t>
            </a:r>
          </a:p>
          <a:p>
            <a:pPr lvl="1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865000000.0</a:t>
            </a:r>
            <a:r>
              <a:rPr lang="en-US" altLang="en-US" dirty="0"/>
              <a:t> can be written as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8.65e8</a:t>
            </a:r>
          </a:p>
          <a:p>
            <a:pPr lvl="1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 lvl="1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 lvl="1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0.000483</a:t>
            </a:r>
            <a:r>
              <a:rPr lang="en-US" altLang="en-US" dirty="0"/>
              <a:t> can be written as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4.83e-4</a:t>
            </a:r>
          </a:p>
          <a:p>
            <a:pPr lvl="1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C3455464-0CBF-42F3-8CEF-A6497CC911D8}" type="slidenum">
              <a:rPr lang="en-US" smtClean="0"/>
              <a:pPr>
                <a:spcAft>
                  <a:spcPts val="600"/>
                </a:spcAft>
                <a:defRPr/>
              </a:pPr>
              <a:t>24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6A2D208-EDAC-4AF8-844E-04EAED36DA7A}"/>
              </a:ext>
            </a:extLst>
          </p:cNvPr>
          <p:cNvGrpSpPr>
            <a:grpSpLocks/>
          </p:cNvGrpSpPr>
          <p:nvPr/>
        </p:nvGrpSpPr>
        <p:grpSpPr bwMode="auto">
          <a:xfrm>
            <a:off x="1477963" y="4038600"/>
            <a:ext cx="1112837" cy="269191"/>
            <a:chOff x="1143000" y="3657600"/>
            <a:chExt cx="1295400" cy="228600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5D4BBE0-69F8-40EF-A698-0320C92DF4E0}"/>
                </a:ext>
              </a:extLst>
            </p:cNvPr>
            <p:cNvCxnSpPr/>
            <p:nvPr/>
          </p:nvCxnSpPr>
          <p:spPr>
            <a:xfrm flipV="1">
              <a:off x="1143000" y="3657600"/>
              <a:ext cx="0" cy="2286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997AD5F-4BEC-45B2-937B-E604633F0FBE}"/>
                </a:ext>
              </a:extLst>
            </p:cNvPr>
            <p:cNvCxnSpPr/>
            <p:nvPr/>
          </p:nvCxnSpPr>
          <p:spPr>
            <a:xfrm>
              <a:off x="1143000" y="3886200"/>
              <a:ext cx="12954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2FF3C1F-088C-4334-96DF-D7677097C666}"/>
                </a:ext>
              </a:extLst>
            </p:cNvPr>
            <p:cNvCxnSpPr/>
            <p:nvPr/>
          </p:nvCxnSpPr>
          <p:spPr>
            <a:xfrm flipV="1">
              <a:off x="2438400" y="3657600"/>
              <a:ext cx="0" cy="2286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B8F44E2-BAA0-4F8F-8E5D-ACC35E1BFDC2}"/>
              </a:ext>
            </a:extLst>
          </p:cNvPr>
          <p:cNvGrpSpPr>
            <a:grpSpLocks/>
          </p:cNvGrpSpPr>
          <p:nvPr/>
        </p:nvGrpSpPr>
        <p:grpSpPr bwMode="auto">
          <a:xfrm>
            <a:off x="1554164" y="4876800"/>
            <a:ext cx="609600" cy="208307"/>
            <a:chOff x="1188720" y="4648200"/>
            <a:chExt cx="731520" cy="228600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1BC127E-5D43-4BAC-9279-C52F09527CD1}"/>
                </a:ext>
              </a:extLst>
            </p:cNvPr>
            <p:cNvCxnSpPr/>
            <p:nvPr/>
          </p:nvCxnSpPr>
          <p:spPr>
            <a:xfrm flipV="1">
              <a:off x="1920240" y="4648200"/>
              <a:ext cx="0" cy="2286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12DC0E1-4F63-481B-A366-5A4B00F74459}"/>
                </a:ext>
              </a:extLst>
            </p:cNvPr>
            <p:cNvCxnSpPr/>
            <p:nvPr/>
          </p:nvCxnSpPr>
          <p:spPr>
            <a:xfrm>
              <a:off x="1188720" y="4876800"/>
              <a:ext cx="715652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E18C06F-C80D-4280-8D77-FD2266790590}"/>
                </a:ext>
              </a:extLst>
            </p:cNvPr>
            <p:cNvCxnSpPr/>
            <p:nvPr/>
          </p:nvCxnSpPr>
          <p:spPr>
            <a:xfrm flipV="1">
              <a:off x="1188720" y="4648200"/>
              <a:ext cx="0" cy="2286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788232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Assignment Statements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An assignment statement is used to assign a value to a variable.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answer = 42;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C3455464-0CBF-42F3-8CEF-A6497CC911D8}" type="slidenum">
              <a:rPr lang="en-US" smtClean="0"/>
              <a:pPr>
                <a:spcAft>
                  <a:spcPts val="600"/>
                </a:spcAft>
                <a:defRPr/>
              </a:pPr>
              <a:t>25</a:t>
            </a:fld>
            <a:endParaRPr lang="en-US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B1554F4D-3B2F-4063-B913-994E28E4F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488" y="4906609"/>
            <a:ext cx="3578224" cy="14666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571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algn="ctr" eaLnBrk="1" hangingPunct="1">
              <a:buClrTx/>
              <a:buSzTx/>
              <a:buFont typeface="Arial" panose="020B0604020202020204" pitchFamily="34" charset="0"/>
              <a:buNone/>
            </a:pPr>
            <a:r>
              <a:rPr lang="en-US" altLang="en-US" dirty="0">
                <a:latin typeface="Rockwell "/>
              </a:rPr>
              <a:t>We say, "The variable named </a:t>
            </a:r>
            <a:r>
              <a:rPr lang="en-US" altLang="en-US" dirty="0">
                <a:solidFill>
                  <a:srgbClr val="00B0F0"/>
                </a:solidFill>
                <a:latin typeface="Rockwell "/>
              </a:rPr>
              <a:t>answer </a:t>
            </a:r>
            <a:r>
              <a:rPr lang="en-US" altLang="en-US" dirty="0">
                <a:latin typeface="Rockwell "/>
              </a:rPr>
              <a:t>is assigned a value of 42," or more simply, "</a:t>
            </a:r>
            <a:r>
              <a:rPr lang="en-US" altLang="en-US" dirty="0">
                <a:solidFill>
                  <a:srgbClr val="00B0F0"/>
                </a:solidFill>
                <a:latin typeface="Rockwell "/>
              </a:rPr>
              <a:t>answer </a:t>
            </a:r>
            <a:r>
              <a:rPr lang="en-US" altLang="en-US" dirty="0">
                <a:latin typeface="Rockwell "/>
              </a:rPr>
              <a:t>is assigned 42."</a:t>
            </a:r>
          </a:p>
        </p:txBody>
      </p:sp>
      <p:grpSp>
        <p:nvGrpSpPr>
          <p:cNvPr id="21" name="Group 5">
            <a:extLst>
              <a:ext uri="{FF2B5EF4-FFF2-40B4-BE49-F238E27FC236}">
                <a16:creationId xmlns:a16="http://schemas.microsoft.com/office/drawing/2014/main" id="{D2C7D1FD-A45B-4348-BA37-80F3C5BB0009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038600"/>
            <a:ext cx="990600" cy="304800"/>
            <a:chOff x="2304" y="1968"/>
            <a:chExt cx="624" cy="240"/>
          </a:xfrm>
        </p:grpSpPr>
        <p:sp>
          <p:nvSpPr>
            <p:cNvPr id="22" name="Line 6">
              <a:extLst>
                <a:ext uri="{FF2B5EF4-FFF2-40B4-BE49-F238E27FC236}">
                  <a16:creationId xmlns:a16="http://schemas.microsoft.com/office/drawing/2014/main" id="{AF66DEFB-9A07-4B7B-B35E-385B6F23F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968"/>
              <a:ext cx="0" cy="240"/>
            </a:xfrm>
            <a:prstGeom prst="line">
              <a:avLst/>
            </a:prstGeom>
            <a:noFill/>
            <a:ln w="31750">
              <a:solidFill>
                <a:srgbClr val="C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Line 7">
              <a:extLst>
                <a:ext uri="{FF2B5EF4-FFF2-40B4-BE49-F238E27FC236}">
                  <a16:creationId xmlns:a16="http://schemas.microsoft.com/office/drawing/2014/main" id="{55BFEDFE-A955-4C9A-8EBF-C6DB903E15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208"/>
              <a:ext cx="624" cy="0"/>
            </a:xfrm>
            <a:prstGeom prst="line">
              <a:avLst/>
            </a:prstGeom>
            <a:noFill/>
            <a:ln w="31750">
              <a:solidFill>
                <a:srgbClr val="C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Line 8">
              <a:extLst>
                <a:ext uri="{FF2B5EF4-FFF2-40B4-BE49-F238E27FC236}">
                  <a16:creationId xmlns:a16="http://schemas.microsoft.com/office/drawing/2014/main" id="{2E705A1B-D950-4184-94C6-100BC0A5F8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1968"/>
              <a:ext cx="0" cy="240"/>
            </a:xfrm>
            <a:prstGeom prst="line">
              <a:avLst/>
            </a:prstGeom>
            <a:noFill/>
            <a:ln w="31750">
              <a:solidFill>
                <a:srgbClr val="C0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EEC4CF2-B171-4D6E-8FB2-C027D1DDF1F9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5099621"/>
            <a:ext cx="1295400" cy="1147763"/>
            <a:chOff x="800100" y="5437187"/>
            <a:chExt cx="1295400" cy="114776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46B95EA-661D-474C-A16C-A0E16CA01BE0}"/>
                </a:ext>
              </a:extLst>
            </p:cNvPr>
            <p:cNvSpPr/>
            <p:nvPr/>
          </p:nvSpPr>
          <p:spPr>
            <a:xfrm>
              <a:off x="800100" y="5899150"/>
              <a:ext cx="1295400" cy="685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400" b="1" dirty="0"/>
                <a:t>42</a:t>
              </a:r>
            </a:p>
          </p:txBody>
        </p:sp>
        <p:sp>
          <p:nvSpPr>
            <p:cNvPr id="27" name="TextBox 2">
              <a:extLst>
                <a:ext uri="{FF2B5EF4-FFF2-40B4-BE49-F238E27FC236}">
                  <a16:creationId xmlns:a16="http://schemas.microsoft.com/office/drawing/2014/main" id="{63854379-60B6-4E18-8E50-C022420DFF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8872" y="5437187"/>
              <a:ext cx="119968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400" dirty="0">
                  <a:latin typeface="+mn-lt"/>
                </a:rPr>
                <a:t>answer</a:t>
              </a:r>
            </a:p>
          </p:txBody>
        </p:sp>
      </p:grpSp>
      <p:sp>
        <p:nvSpPr>
          <p:cNvPr id="28" name="Line Callout 3 3">
            <a:extLst>
              <a:ext uri="{FF2B5EF4-FFF2-40B4-BE49-F238E27FC236}">
                <a16:creationId xmlns:a16="http://schemas.microsoft.com/office/drawing/2014/main" id="{59D8B85B-BBB3-4662-9CEC-B14CEDDCE889}"/>
              </a:ext>
            </a:extLst>
          </p:cNvPr>
          <p:cNvSpPr/>
          <p:nvPr/>
        </p:nvSpPr>
        <p:spPr>
          <a:xfrm>
            <a:off x="5105400" y="2861751"/>
            <a:ext cx="2286000" cy="996937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20126"/>
              <a:gd name="adj6" fmla="val -50784"/>
              <a:gd name="adj7" fmla="val 79682"/>
              <a:gd name="adj8" fmla="val -101862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Equal sign (=) assignment operator</a:t>
            </a:r>
          </a:p>
        </p:txBody>
      </p:sp>
    </p:spTree>
    <p:extLst>
      <p:ext uri="{BB962C8B-B14F-4D97-AF65-F5344CB8AC3E}">
        <p14:creationId xmlns:p14="http://schemas.microsoft.com/office/powerpoint/2010/main" val="390338747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Assignment Statements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chemeClr val="accent2"/>
                </a:solidFill>
              </a:rPr>
              <a:t>Syntax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b="1" dirty="0">
                <a:solidFill>
                  <a:schemeClr val="accent3"/>
                </a:solidFill>
                <a:latin typeface="Courier New" panose="02070309020205020404" pitchFamily="49" charset="0"/>
              </a:rPr>
              <a:t>&lt;variable&gt; = &lt;expression&gt;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i="1" dirty="0">
                <a:latin typeface="Courier New" panose="02070309020205020404" pitchFamily="49" charset="0"/>
              </a:rPr>
              <a:t>	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/>
              <a:t>where </a:t>
            </a:r>
            <a:r>
              <a:rPr lang="en-US" altLang="en-US" b="1" dirty="0">
                <a:solidFill>
                  <a:schemeClr val="accent3"/>
                </a:solidFill>
                <a:latin typeface="Courier New" panose="02070309020205020404" pitchFamily="49" charset="0"/>
              </a:rPr>
              <a:t>expression</a:t>
            </a:r>
            <a:r>
              <a:rPr lang="en-US" altLang="en-US" dirty="0"/>
              <a:t> can be another variable, or  </a:t>
            </a:r>
            <a:r>
              <a:rPr lang="en-US" altLang="en-US" i="1" dirty="0"/>
              <a:t>constant </a:t>
            </a:r>
            <a:r>
              <a:rPr lang="en-US" altLang="en-US" dirty="0"/>
              <a:t>(such as a number), or something more complicated which combines variables using </a:t>
            </a:r>
            <a:r>
              <a:rPr lang="en-US" altLang="en-US" i="1" dirty="0"/>
              <a:t>operators</a:t>
            </a:r>
            <a:r>
              <a:rPr lang="en-US" altLang="en-US" dirty="0"/>
              <a:t> (such as + and -)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en-US" alt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C3455464-0CBF-42F3-8CEF-A6497CC911D8}" type="slidenum">
              <a:rPr lang="en-US" smtClean="0"/>
              <a:pPr>
                <a:spcAft>
                  <a:spcPts val="600"/>
                </a:spcAft>
                <a:defRPr/>
              </a:pPr>
              <a:t>26</a:t>
            </a:fld>
            <a:endParaRPr lang="en-US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49EE6078-7F62-469F-8321-5A4BBB916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15" y="5129212"/>
            <a:ext cx="649408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accent3"/>
                </a:solidFill>
                <a:latin typeface="Courier New" panose="02070309020205020404" pitchFamily="49" charset="0"/>
              </a:rPr>
              <a:t>amount = 3.99;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chemeClr val="accent3"/>
                </a:solidFill>
                <a:latin typeface="Courier New" panose="02070309020205020404" pitchFamily="49" charset="0"/>
              </a:rPr>
              <a:t>firstInitial</a:t>
            </a:r>
            <a:r>
              <a:rPr lang="en-US" altLang="en-US" sz="2000" b="1" dirty="0">
                <a:solidFill>
                  <a:schemeClr val="accent3"/>
                </a:solidFill>
                <a:latin typeface="Courier New" panose="02070309020205020404" pitchFamily="49" charset="0"/>
              </a:rPr>
              <a:t> = 'W';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chemeClr val="accent3"/>
                </a:solidFill>
                <a:latin typeface="Courier New" panose="02070309020205020404" pitchFamily="49" charset="0"/>
              </a:rPr>
              <a:t>totalScore</a:t>
            </a:r>
            <a:r>
              <a:rPr lang="en-US" altLang="en-US" sz="2000" b="1" dirty="0">
                <a:solidFill>
                  <a:schemeClr val="accent3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2000" b="1" dirty="0" err="1">
                <a:solidFill>
                  <a:schemeClr val="accent3"/>
                </a:solidFill>
                <a:latin typeface="Courier New" panose="02070309020205020404" pitchFamily="49" charset="0"/>
              </a:rPr>
              <a:t>carryMarks</a:t>
            </a:r>
            <a:r>
              <a:rPr lang="en-US" altLang="en-US" sz="2000" b="1" dirty="0">
                <a:solidFill>
                  <a:schemeClr val="accent3"/>
                </a:solidFill>
                <a:latin typeface="Courier New" panose="02070309020205020404" pitchFamily="49" charset="0"/>
              </a:rPr>
              <a:t> + </a:t>
            </a:r>
            <a:r>
              <a:rPr lang="en-US" altLang="en-US" sz="2000" b="1" dirty="0" err="1">
                <a:solidFill>
                  <a:schemeClr val="accent3"/>
                </a:solidFill>
                <a:latin typeface="Courier New" panose="02070309020205020404" pitchFamily="49" charset="0"/>
              </a:rPr>
              <a:t>finalExamMarks</a:t>
            </a:r>
            <a:r>
              <a:rPr lang="en-US" altLang="en-US" sz="2000" b="1" dirty="0">
                <a:solidFill>
                  <a:schemeClr val="accent3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chemeClr val="accent3"/>
                </a:solidFill>
                <a:latin typeface="Courier New" panose="02070309020205020404" pitchFamily="49" charset="0"/>
              </a:rPr>
              <a:t>totalQuantity</a:t>
            </a:r>
            <a:r>
              <a:rPr lang="en-US" altLang="en-US" sz="2000" b="1" dirty="0">
                <a:solidFill>
                  <a:schemeClr val="accent3"/>
                </a:solidFill>
                <a:latin typeface="Courier New" panose="02070309020205020404" pitchFamily="49" charset="0"/>
              </a:rPr>
              <a:t> = quantity * 2;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3C2C54-7945-4CCF-B8FD-BE773C5B11B2}"/>
              </a:ext>
            </a:extLst>
          </p:cNvPr>
          <p:cNvSpPr/>
          <p:nvPr/>
        </p:nvSpPr>
        <p:spPr>
          <a:xfrm>
            <a:off x="875090" y="4572000"/>
            <a:ext cx="18681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lang="en-US" sz="2400" dirty="0">
                <a:solidFill>
                  <a:schemeClr val="accent2"/>
                </a:solidFill>
                <a:latin typeface="+mn-lt"/>
                <a:cs typeface="Arial" charset="0"/>
              </a:rPr>
              <a:t>Examples</a:t>
            </a:r>
          </a:p>
        </p:txBody>
      </p:sp>
    </p:spTree>
  </p:cSld>
  <p:clrMapOvr>
    <a:masterClrMapping/>
  </p:clrMapOvr>
  <p:transition spd="slow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9D36F0-28DC-4998-B816-459C4CFB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Think</a:t>
            </a:r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1AAEC-DDA7-45D6-8545-AEC5A87FB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dirty="0"/>
              <a:t>Are these declarations &amp; assignments valid?:</a:t>
            </a:r>
            <a:endParaRPr lang="en-US" altLang="en-US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>
              <a:latin typeface="Courier New" panose="02070309020205020404" pitchFamily="49" charset="0"/>
              <a:ea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String greeting = 20;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int age = </a:t>
            </a:r>
            <a:r>
              <a:rPr lang="en-US" noProof="1"/>
              <a:t>"</a:t>
            </a:r>
            <a:r>
              <a:rPr lang="en-US" altLang="en-US" dirty="0">
                <a:latin typeface="Courier New" panose="02070309020205020404" pitchFamily="49" charset="0"/>
              </a:rPr>
              <a:t>nineteen</a:t>
            </a:r>
            <a:r>
              <a:rPr lang="en-US" noProof="1"/>
              <a:t>"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char name = </a:t>
            </a:r>
            <a:r>
              <a:rPr lang="en-US" noProof="1"/>
              <a:t>" </a:t>
            </a:r>
            <a:r>
              <a:rPr lang="en-US" noProof="1">
                <a:latin typeface="Courier New" panose="02070309020205020404" pitchFamily="49" charset="0"/>
              </a:rPr>
              <a:t>Rahmat</a:t>
            </a:r>
            <a:r>
              <a:rPr lang="en-US" noProof="1"/>
              <a:t> "</a:t>
            </a:r>
            <a:r>
              <a:rPr lang="en-US" noProof="1">
                <a:latin typeface="Courier New" panose="02070309020205020404" pitchFamily="49" charset="0"/>
              </a:rPr>
              <a:t>;</a:t>
            </a:r>
            <a:endParaRPr lang="en-US" altLang="en-US" dirty="0">
              <a:latin typeface="Courier New" panose="02070309020205020404" pitchFamily="49" charset="0"/>
            </a:endParaRPr>
          </a:p>
          <a:p>
            <a:endParaRPr lang="en-MY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55464-0CBF-42F3-8CEF-A6497CC911D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FF1F7673-0C38-40A3-B314-A281ABB36C0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5560"/>
            <a:ext cx="2514600" cy="2321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B94BE923-C39A-4FC7-8D23-49CE7EF08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534025"/>
            <a:ext cx="89154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accent2"/>
                </a:solidFill>
                <a:latin typeface="Amasis MT Pro" panose="02040504050005020304" pitchFamily="18" charset="0"/>
              </a:rPr>
              <a:t>It is an ERROR to store a value whose type does not match the type of the variable!</a:t>
            </a:r>
          </a:p>
          <a:p>
            <a:pPr marL="0" lvl="1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solidFill>
                <a:schemeClr val="accent2"/>
              </a:solidFill>
              <a:latin typeface="Courier New" panose="02070309020205020404" pitchFamily="49" charset="0"/>
              <a:ea typeface="Arial" panose="020B0604020202020204" pitchFamily="34" charset="0"/>
              <a:cs typeface="Courier New" panose="02070309020205020404" pitchFamily="49" charset="0"/>
            </a:endParaRPr>
          </a:p>
          <a:p>
            <a:pPr marL="0" lvl="1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chemeClr val="accent2"/>
              </a:solidFill>
              <a:latin typeface="Courier New" panose="02070309020205020404" pitchFamily="49" charset="0"/>
              <a:ea typeface="Arial" panose="020B0604020202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1509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C4C5769-E723-4A1E-B4F6-F6BB27AE7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8" y="0"/>
            <a:ext cx="9141492" cy="6857999"/>
          </a:xfrm>
          <a:prstGeom prst="rect">
            <a:avLst/>
          </a:prstGeom>
          <a:blipFill dpi="0" rotWithShape="1">
            <a:blip r:embed="rId2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878380D-0E99-4278-9939-702074B8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8" y="0"/>
            <a:ext cx="34861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42" name="Title 3"/>
          <p:cNvSpPr>
            <a:spLocks noGrp="1"/>
          </p:cNvSpPr>
          <p:nvPr>
            <p:ph type="title"/>
          </p:nvPr>
        </p:nvSpPr>
        <p:spPr>
          <a:xfrm>
            <a:off x="482599" y="643466"/>
            <a:ext cx="2762045" cy="5571067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</a:rPr>
              <a:t>Overflow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5A92D53-A461-451B-87E6-8746F6FC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19B0C-3C45-4807-966F-2BDACB310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9417" y="643465"/>
            <a:ext cx="4961984" cy="5586215"/>
          </a:xfrm>
        </p:spPr>
        <p:txBody>
          <a:bodyPr anchor="ctr">
            <a:normAutofit/>
          </a:bodyPr>
          <a:lstStyle/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dirty="0"/>
              <a:t>Happens when storage for a variable cannot hold the result.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400" dirty="0"/>
              <a:t>     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accent2"/>
                </a:solidFill>
              </a:rPr>
              <a:t>Example: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400" dirty="0"/>
              <a:t>	</a:t>
            </a:r>
            <a:r>
              <a:rPr lang="en-US" altLang="en-US" sz="14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int </a:t>
            </a:r>
            <a:r>
              <a:rPr lang="en-US" altLang="en-US" sz="14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oneThousand</a:t>
            </a:r>
            <a:r>
              <a:rPr lang="en-US" altLang="en-US" sz="14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= 1000;   </a:t>
            </a: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// no problem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int </a:t>
            </a:r>
            <a:r>
              <a:rPr lang="en-US" altLang="en-US" sz="14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oneMillion</a:t>
            </a:r>
            <a:r>
              <a:rPr lang="en-US" altLang="en-US" sz="14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= 1000 * </a:t>
            </a:r>
            <a:r>
              <a:rPr lang="en-US" altLang="en-US" sz="14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oneThousand</a:t>
            </a:r>
            <a:r>
              <a:rPr lang="en-US" altLang="en-US" sz="14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;  </a:t>
            </a: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// OK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int </a:t>
            </a:r>
            <a:r>
              <a:rPr lang="en-US" altLang="en-US" sz="14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oneBillion</a:t>
            </a:r>
            <a:r>
              <a:rPr lang="en-US" altLang="en-US" sz="14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= 1000 * </a:t>
            </a:r>
            <a:r>
              <a:rPr lang="en-US" altLang="en-US" sz="14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oneMillion</a:t>
            </a:r>
            <a:r>
              <a:rPr lang="en-US" altLang="en-US" sz="14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;   </a:t>
            </a: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// OK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int </a:t>
            </a:r>
            <a:r>
              <a:rPr lang="en-US" altLang="en-US" sz="14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threeBillion</a:t>
            </a:r>
            <a:r>
              <a:rPr lang="en-US" altLang="en-US" sz="14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= 3 * </a:t>
            </a:r>
            <a:r>
              <a:rPr lang="en-US" altLang="en-US" sz="14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oneBillion</a:t>
            </a:r>
            <a:r>
              <a:rPr lang="en-US" altLang="en-US" sz="14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4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threeBillion</a:t>
            </a:r>
            <a:r>
              <a:rPr lang="en-US" altLang="en-US" sz="14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);   </a:t>
            </a:r>
            <a:r>
              <a:rPr lang="en-US" altLang="en-US" sz="1400" b="1" dirty="0">
                <a:solidFill>
                  <a:schemeClr val="accent2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// ??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lang="en-US" altLang="en-US" sz="1400" b="1" dirty="0">
              <a:latin typeface="Courier New" panose="02070309020205020404" pitchFamily="49" charset="0"/>
              <a:ea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400" dirty="0"/>
              <a:t>           </a:t>
            </a:r>
            <a:r>
              <a:rPr lang="en-US" altLang="en-US" sz="1600" dirty="0"/>
              <a:t>Will print out </a:t>
            </a:r>
            <a:r>
              <a:rPr lang="en-US" altLang="en-US" sz="1600" dirty="0">
                <a:solidFill>
                  <a:srgbClr val="C00000"/>
                </a:solidFill>
              </a:rPr>
              <a:t>-1294976296   </a:t>
            </a:r>
            <a:r>
              <a:rPr lang="en-US" altLang="en-US" sz="1600" dirty="0"/>
              <a:t>Why?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600" dirty="0"/>
              <a:t>          The result (3 billion) overflowed int capacity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600" dirty="0"/>
              <a:t>          Maximum value for an int is 2,147,483,647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lang="en-US" altLang="en-US" sz="1400" dirty="0"/>
          </a:p>
          <a:p>
            <a:pPr algn="ctr"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C00000"/>
                </a:solidFill>
              </a:rPr>
              <a:t>So how???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800" dirty="0"/>
              <a:t>Use a </a:t>
            </a:r>
            <a:r>
              <a:rPr lang="en-US" altLang="en-US" sz="1800" i="1" dirty="0">
                <a:solidFill>
                  <a:srgbClr val="C00000"/>
                </a:solidFill>
              </a:rPr>
              <a:t>long</a:t>
            </a:r>
            <a:r>
              <a:rPr lang="en-US" altLang="en-US" sz="1800" dirty="0"/>
              <a:t> (or a </a:t>
            </a:r>
            <a:r>
              <a:rPr lang="en-US" altLang="en-US" sz="1800" i="1" dirty="0">
                <a:solidFill>
                  <a:srgbClr val="C00000"/>
                </a:solidFill>
              </a:rPr>
              <a:t>double</a:t>
            </a:r>
            <a:r>
              <a:rPr lang="en-US" altLang="en-US" sz="1800" dirty="0"/>
              <a:t>) instead of an </a:t>
            </a:r>
            <a:r>
              <a:rPr lang="en-US" altLang="en-US" sz="1800" dirty="0">
                <a:solidFill>
                  <a:srgbClr val="C00000"/>
                </a:solidFill>
              </a:rPr>
              <a:t>int</a:t>
            </a:r>
            <a:r>
              <a:rPr lang="en-US" altLang="en-US" sz="1800" dirty="0"/>
              <a:t> : 3000 000 000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003ABC2-0D2A-42E5-9778-D9E8DBB54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C3455464-0CBF-42F3-8CEF-A6497CC911D8}" type="slidenum">
              <a:rPr lang="en-US" smtClean="0"/>
              <a:pPr>
                <a:spcAft>
                  <a:spcPts val="600"/>
                </a:spcAft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24346"/>
      </p:ext>
    </p:extLst>
  </p:cSld>
  <p:clrMapOvr>
    <a:masterClrMapping/>
  </p:clrMapOvr>
  <p:transition spd="slow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Assignment Compatibilities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>
            <a:normAutofit/>
          </a:bodyPr>
          <a:lstStyle/>
          <a:p>
            <a:pPr marL="0" lvl="1" indent="0" eaLnBrk="1" hangingPunct="1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dirty="0"/>
              <a:t>A value of one type can be assigned to a variable of any type further to the right, but not to a variable of any type further to the left.</a:t>
            </a:r>
          </a:p>
          <a:p>
            <a:pPr marL="0" indent="0" eaLnBrk="1" hangingPunct="1">
              <a:spcBef>
                <a:spcPts val="0"/>
              </a:spcBef>
              <a:buFont typeface="Arial" charset="0"/>
              <a:buNone/>
              <a:defRPr/>
            </a:pPr>
            <a:endParaRPr lang="en-US" dirty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If at least one of the operands is a floating-point type and the rest are integers, the result will be a floating point type.</a:t>
            </a:r>
          </a:p>
          <a:p>
            <a:pPr marL="0" indent="0" eaLnBrk="1" hangingPunct="1">
              <a:spcBef>
                <a:spcPts val="600"/>
              </a:spcBef>
              <a:buFont typeface="Arial" charset="0"/>
              <a:buNone/>
              <a:defRPr/>
            </a:pPr>
            <a:endParaRPr lang="en-US" dirty="0"/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dirty="0"/>
              <a:t>	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endParaRPr lang="en-US" b="1" dirty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endParaRPr lang="en-US" b="1" dirty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byte--&gt;short --&gt;int--&gt;long--&gt;float--&gt;double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endParaRPr lang="en-US" b="1" dirty="0">
              <a:latin typeface="Courier New" pitchFamily="49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C3455464-0CBF-42F3-8CEF-A6497CC911D8}" type="slidenum">
              <a:rPr lang="en-US" smtClean="0"/>
              <a:pPr>
                <a:spcAft>
                  <a:spcPts val="600"/>
                </a:spcAft>
                <a:defRPr/>
              </a:pPr>
              <a:t>29</a:t>
            </a:fld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E12383-F599-45B8-9AB1-8E3FBD749E3E}"/>
              </a:ext>
            </a:extLst>
          </p:cNvPr>
          <p:cNvCxnSpPr/>
          <p:nvPr/>
        </p:nvCxnSpPr>
        <p:spPr>
          <a:xfrm>
            <a:off x="609600" y="4814887"/>
            <a:ext cx="79248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3A9FA4-1FE7-4392-A7B4-C223CD0C4ACC}"/>
              </a:ext>
            </a:extLst>
          </p:cNvPr>
          <p:cNvCxnSpPr/>
          <p:nvPr/>
        </p:nvCxnSpPr>
        <p:spPr>
          <a:xfrm flipH="1">
            <a:off x="609600" y="5653087"/>
            <a:ext cx="78486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">
            <a:extLst>
              <a:ext uri="{FF2B5EF4-FFF2-40B4-BE49-F238E27FC236}">
                <a16:creationId xmlns:a16="http://schemas.microsoft.com/office/drawing/2014/main" id="{0158E858-8D9A-4185-A8A6-13AF3AAEBBF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675" y="4419600"/>
            <a:ext cx="6953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27898207-ACC9-4B7E-BEBC-4F0262117FB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05400"/>
            <a:ext cx="838201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12">
            <a:extLst>
              <a:ext uri="{FF2B5EF4-FFF2-40B4-BE49-F238E27FC236}">
                <a16:creationId xmlns:a16="http://schemas.microsoft.com/office/drawing/2014/main" id="{C32BF9DD-3E07-47CC-ADC2-754F5B2B5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0288" y="4449762"/>
            <a:ext cx="2362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i="1" dirty="0">
                <a:solidFill>
                  <a:srgbClr val="C00000"/>
                </a:solidFill>
              </a:rPr>
              <a:t>Can</a:t>
            </a:r>
            <a:r>
              <a:rPr lang="en-US" i="1" dirty="0"/>
              <a:t> be assigned to</a:t>
            </a:r>
          </a:p>
        </p:txBody>
      </p:sp>
      <p:sp>
        <p:nvSpPr>
          <p:cNvPr id="22" name="TextBox 17">
            <a:extLst>
              <a:ext uri="{FF2B5EF4-FFF2-40B4-BE49-F238E27FC236}">
                <a16:creationId xmlns:a16="http://schemas.microsoft.com/office/drawing/2014/main" id="{1F335412-2EF4-496B-964A-F27712C2C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0288" y="5649913"/>
            <a:ext cx="2601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i="1" dirty="0">
                <a:solidFill>
                  <a:srgbClr val="C00000"/>
                </a:solidFill>
              </a:rPr>
              <a:t>Cannot</a:t>
            </a:r>
            <a:r>
              <a:rPr lang="en-US" i="1" dirty="0"/>
              <a:t> be assigned to</a:t>
            </a:r>
          </a:p>
        </p:txBody>
      </p:sp>
    </p:spTree>
    <p:extLst>
      <p:ext uri="{BB962C8B-B14F-4D97-AF65-F5344CB8AC3E}">
        <p14:creationId xmlns:p14="http://schemas.microsoft.com/office/powerpoint/2010/main" val="3441884118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6"/>
          <p:cNvSpPr>
            <a:spLocks noChangeArrowheads="1"/>
          </p:cNvSpPr>
          <p:nvPr/>
        </p:nvSpPr>
        <p:spPr bwMode="ltGray">
          <a:xfrm rot="5400000">
            <a:off x="-2465387" y="1292225"/>
            <a:ext cx="4824412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7" name="AutoShape 47"/>
          <p:cNvSpPr>
            <a:spLocks noChangeArrowheads="1"/>
          </p:cNvSpPr>
          <p:nvPr/>
        </p:nvSpPr>
        <p:spPr bwMode="ltGray">
          <a:xfrm rot="5400000" flipH="1">
            <a:off x="-1999457" y="1727995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bg2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9" name="AutoShape 49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2689225" y="3059113"/>
            <a:ext cx="4419600" cy="381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b="1" dirty="0">
                <a:solidFill>
                  <a:schemeClr val="tx2"/>
                </a:solidFill>
                <a:latin typeface="Amasis MT Pro Medium" panose="020B0604020202020204" pitchFamily="18" charset="0"/>
              </a:rPr>
              <a:t>Primitive Data Types &amp; Assignments</a:t>
            </a:r>
          </a:p>
        </p:txBody>
      </p:sp>
      <p:sp>
        <p:nvSpPr>
          <p:cNvPr id="10" name="AutoShape 50">
            <a:hlinkClick r:id="rId3" action="ppaction://hlinksldjump"/>
          </p:cNvPr>
          <p:cNvSpPr>
            <a:spLocks noChangeArrowheads="1"/>
          </p:cNvSpPr>
          <p:nvPr/>
        </p:nvSpPr>
        <p:spPr bwMode="gray">
          <a:xfrm>
            <a:off x="2341563" y="2073275"/>
            <a:ext cx="4419600" cy="38100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masis MT Pro Black" panose="02040A04050005020304" pitchFamily="18" charset="0"/>
              </a:rPr>
              <a:t>Variables</a:t>
            </a:r>
          </a:p>
        </p:txBody>
      </p:sp>
      <p:sp>
        <p:nvSpPr>
          <p:cNvPr id="11" name="AutoShape 51">
            <a:hlinkClick r:id="rId3" action="ppaction://hlinksldjump"/>
          </p:cNvPr>
          <p:cNvSpPr>
            <a:spLocks noChangeArrowheads="1"/>
          </p:cNvSpPr>
          <p:nvPr/>
        </p:nvSpPr>
        <p:spPr bwMode="gray">
          <a:xfrm>
            <a:off x="2678113" y="4111625"/>
            <a:ext cx="4419600" cy="381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b="1" dirty="0">
                <a:solidFill>
                  <a:schemeClr val="tx2"/>
                </a:solidFill>
                <a:latin typeface="Amasis MT Pro Black" panose="02040A04050005020304" pitchFamily="18" charset="0"/>
              </a:rPr>
              <a:t>Character Strings</a:t>
            </a:r>
          </a:p>
        </p:txBody>
      </p:sp>
      <p:grpSp>
        <p:nvGrpSpPr>
          <p:cNvPr id="20487" name="Group 60"/>
          <p:cNvGrpSpPr>
            <a:grpSpLocks/>
          </p:cNvGrpSpPr>
          <p:nvPr/>
        </p:nvGrpSpPr>
        <p:grpSpPr bwMode="auto">
          <a:xfrm>
            <a:off x="2281238" y="4157663"/>
            <a:ext cx="381000" cy="381000"/>
            <a:chOff x="2078" y="1680"/>
            <a:chExt cx="1615" cy="1615"/>
          </a:xfrm>
          <a:solidFill>
            <a:schemeClr val="bg1">
              <a:lumMod val="75000"/>
            </a:schemeClr>
          </a:solidFill>
        </p:grpSpPr>
        <p:sp>
          <p:nvSpPr>
            <p:cNvPr id="20511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0512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 dirty="0"/>
            </a:p>
          </p:txBody>
        </p:sp>
        <p:sp>
          <p:nvSpPr>
            <p:cNvPr id="20514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 dirty="0"/>
            </a:p>
          </p:txBody>
        </p:sp>
        <p:sp>
          <p:nvSpPr>
            <p:cNvPr id="20516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grpSp>
        <p:nvGrpSpPr>
          <p:cNvPr id="20488" name="Group 67"/>
          <p:cNvGrpSpPr>
            <a:grpSpLocks/>
          </p:cNvGrpSpPr>
          <p:nvPr/>
        </p:nvGrpSpPr>
        <p:grpSpPr bwMode="auto">
          <a:xfrm>
            <a:off x="1960563" y="2149475"/>
            <a:ext cx="381000" cy="381000"/>
            <a:chOff x="2078" y="1680"/>
            <a:chExt cx="1615" cy="1615"/>
          </a:xfrm>
          <a:solidFill>
            <a:schemeClr val="accent2"/>
          </a:solidFill>
        </p:grpSpPr>
        <p:sp>
          <p:nvSpPr>
            <p:cNvPr id="20505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0506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0" name="Oval 7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 dirty="0"/>
            </a:p>
          </p:txBody>
        </p:sp>
        <p:sp>
          <p:nvSpPr>
            <p:cNvPr id="20508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2" name="Oval 7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 dirty="0"/>
            </a:p>
          </p:txBody>
        </p:sp>
        <p:sp>
          <p:nvSpPr>
            <p:cNvPr id="20510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grpSp>
        <p:nvGrpSpPr>
          <p:cNvPr id="20489" name="Group 74"/>
          <p:cNvGrpSpPr>
            <a:grpSpLocks/>
          </p:cNvGrpSpPr>
          <p:nvPr/>
        </p:nvGrpSpPr>
        <p:grpSpPr bwMode="auto">
          <a:xfrm>
            <a:off x="2308225" y="3135313"/>
            <a:ext cx="381000" cy="381000"/>
            <a:chOff x="2078" y="1680"/>
            <a:chExt cx="1615" cy="1615"/>
          </a:xfrm>
          <a:solidFill>
            <a:schemeClr val="bg1">
              <a:lumMod val="75000"/>
            </a:schemeClr>
          </a:solidFill>
        </p:grpSpPr>
        <p:sp>
          <p:nvSpPr>
            <p:cNvPr id="2049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050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7" name="Oval 7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 dirty="0"/>
            </a:p>
          </p:txBody>
        </p:sp>
        <p:sp>
          <p:nvSpPr>
            <p:cNvPr id="2050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9" name="Oval 7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 dirty="0"/>
            </a:p>
          </p:txBody>
        </p:sp>
        <p:sp>
          <p:nvSpPr>
            <p:cNvPr id="2050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grpSp>
        <p:nvGrpSpPr>
          <p:cNvPr id="20490" name="Group 53"/>
          <p:cNvGrpSpPr>
            <a:grpSpLocks/>
          </p:cNvGrpSpPr>
          <p:nvPr/>
        </p:nvGrpSpPr>
        <p:grpSpPr bwMode="auto">
          <a:xfrm>
            <a:off x="1885950" y="4987925"/>
            <a:ext cx="381000" cy="381000"/>
            <a:chOff x="2078" y="1680"/>
            <a:chExt cx="1615" cy="1615"/>
          </a:xfrm>
          <a:solidFill>
            <a:schemeClr val="bg1">
              <a:lumMod val="75000"/>
            </a:schemeClr>
          </a:solidFill>
        </p:grpSpPr>
        <p:sp>
          <p:nvSpPr>
            <p:cNvPr id="20493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0494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6" name="Oval 5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 dirty="0"/>
            </a:p>
          </p:txBody>
        </p:sp>
        <p:sp>
          <p:nvSpPr>
            <p:cNvPr id="20496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8" name="Oval 5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 dirty="0"/>
            </a:p>
          </p:txBody>
        </p:sp>
        <p:sp>
          <p:nvSpPr>
            <p:cNvPr id="20498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90" name="AutoShape 51">
            <a:hlinkClick r:id="rId4" action="ppaction://hlinksldjump"/>
          </p:cNvPr>
          <p:cNvSpPr>
            <a:spLocks noChangeArrowheads="1"/>
          </p:cNvSpPr>
          <p:nvPr/>
        </p:nvSpPr>
        <p:spPr bwMode="gray">
          <a:xfrm>
            <a:off x="2266950" y="4987925"/>
            <a:ext cx="4419600" cy="381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lvl="1">
              <a:defRPr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lvl="1">
              <a:defRPr/>
            </a:pPr>
            <a:r>
              <a:rPr lang="en-US" b="1" dirty="0">
                <a:solidFill>
                  <a:schemeClr val="tx2"/>
                </a:solidFill>
                <a:latin typeface="Amasis MT Pro Black" panose="02040A04050005020304" pitchFamily="18" charset="0"/>
              </a:rPr>
              <a:t>Expressions &amp; </a:t>
            </a:r>
            <a:r>
              <a:rPr lang="en-US" altLang="en-US" b="1" dirty="0">
                <a:solidFill>
                  <a:schemeClr val="tx2"/>
                </a:solidFill>
                <a:latin typeface="Amasis MT Pro Black" panose="02040A04050005020304" pitchFamily="18" charset="0"/>
              </a:rPr>
              <a:t>order of precedence</a:t>
            </a:r>
          </a:p>
          <a:p>
            <a:pPr>
              <a:defRPr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 lIns="92075" tIns="46038" rIns="92075" bIns="46038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Outline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55464-0CBF-42F3-8CEF-A6497CC911D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 spd="slow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Assignment Compatibilities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>
            <a:normAutofit fontScale="92500"/>
          </a:bodyPr>
          <a:lstStyle/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2400" dirty="0"/>
              <a:t>Java is said to be </a:t>
            </a:r>
            <a:r>
              <a:rPr lang="en-US" altLang="en-US" sz="2400" i="1" dirty="0">
                <a:solidFill>
                  <a:schemeClr val="accent2"/>
                </a:solidFill>
              </a:rPr>
              <a:t>strongly</a:t>
            </a:r>
            <a:r>
              <a:rPr lang="en-US" altLang="en-US" sz="2400" i="1" dirty="0"/>
              <a:t> typed.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altLang="en-US" sz="2400" i="1" dirty="0"/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2400" dirty="0"/>
              <a:t>You can't assign a double value to a variable declared to store integer. Example: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2400" dirty="0"/>
              <a:t>	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intVariable</a:t>
            </a:r>
            <a:r>
              <a:rPr lang="en-US" altLang="en-US" sz="2400" b="1" dirty="0">
                <a:latin typeface="Courier New" panose="02070309020205020404" pitchFamily="49" charset="0"/>
              </a:rPr>
              <a:t> = 7.0;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2400" dirty="0"/>
              <a:t>is not possible because </a:t>
            </a:r>
            <a:r>
              <a:rPr lang="en-US" altLang="en-US" sz="2400" b="1" dirty="0" err="1">
                <a:solidFill>
                  <a:schemeClr val="accent3"/>
                </a:solidFill>
                <a:latin typeface="Courier New" panose="02070309020205020404" pitchFamily="49" charset="0"/>
              </a:rPr>
              <a:t>intVariable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dirty="0"/>
              <a:t>is of type int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2400" dirty="0"/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doubleVariable</a:t>
            </a:r>
            <a:r>
              <a:rPr lang="en-US" altLang="en-US" sz="2400" b="1" dirty="0">
                <a:latin typeface="Courier New" panose="02070309020205020404" pitchFamily="49" charset="0"/>
              </a:rPr>
              <a:t> = 7;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2400" dirty="0"/>
              <a:t>is possible even if </a:t>
            </a:r>
            <a:r>
              <a:rPr lang="en-US" altLang="en-US" sz="2400" b="1" dirty="0" err="1">
                <a:solidFill>
                  <a:schemeClr val="accent3"/>
                </a:solidFill>
                <a:latin typeface="Courier New" panose="02070309020205020404" pitchFamily="49" charset="0"/>
              </a:rPr>
              <a:t>doubleVariable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dirty="0"/>
              <a:t>is of type </a:t>
            </a:r>
            <a:r>
              <a:rPr lang="en-US" altLang="en-US" sz="2400" b="1" dirty="0">
                <a:solidFill>
                  <a:schemeClr val="accent3"/>
                </a:solidFill>
                <a:latin typeface="Courier New" panose="02070309020205020404" pitchFamily="49" charset="0"/>
              </a:rPr>
              <a:t>double</a:t>
            </a:r>
            <a:r>
              <a:rPr lang="en-US" altLang="en-US" sz="2400" dirty="0"/>
              <a:t>.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altLang="en-US" sz="2400" dirty="0"/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altLang="en-US" sz="2400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C3455464-0CBF-42F3-8CEF-A6497CC911D8}" type="slidenum">
              <a:rPr lang="en-US" smtClean="0"/>
              <a:pPr>
                <a:spcAft>
                  <a:spcPts val="600"/>
                </a:spcAft>
                <a:defRPr/>
              </a:pPr>
              <a:t>30</a:t>
            </a:fld>
            <a:endParaRPr lang="en-US"/>
          </a:p>
        </p:txBody>
      </p:sp>
      <p:pic>
        <p:nvPicPr>
          <p:cNvPr id="13" name="Picture 1">
            <a:extLst>
              <a:ext uri="{FF2B5EF4-FFF2-40B4-BE49-F238E27FC236}">
                <a16:creationId xmlns:a16="http://schemas.microsoft.com/office/drawing/2014/main" id="{645C8772-0EF6-4F13-AC63-335C0D041C8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029200"/>
            <a:ext cx="513592" cy="682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F64D2A82-3B61-44D3-A95E-27BFAF6C128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851144"/>
            <a:ext cx="619125" cy="79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913914"/>
      </p:ext>
    </p:extLst>
  </p:cSld>
  <p:clrMapOvr>
    <a:masterClrMapping/>
  </p:clrMapOvr>
  <p:transition spd="slow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Assignment Evaluation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 typeface="Arial" charset="0"/>
              <a:buNone/>
              <a:defRPr/>
            </a:pPr>
            <a:r>
              <a:rPr lang="en-US" dirty="0"/>
              <a:t>The expression on the right-hand side of the assignment operator (</a:t>
            </a:r>
            <a:r>
              <a:rPr lang="en-US" b="1" dirty="0">
                <a:solidFill>
                  <a:schemeClr val="accent2"/>
                </a:solidFill>
              </a:rPr>
              <a:t>=</a:t>
            </a:r>
            <a:r>
              <a:rPr lang="en-US" dirty="0"/>
              <a:t>) is evaluated first.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 typeface="Arial" charset="0"/>
              <a:buNone/>
              <a:defRPr/>
            </a:pPr>
            <a:endParaRPr lang="en-US" dirty="0"/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 typeface="Arial" charset="0"/>
              <a:buNone/>
              <a:defRPr/>
            </a:pPr>
            <a:r>
              <a:rPr lang="en-US" dirty="0"/>
              <a:t>The result is used to set the value of the variable on the left-hand side of the assignment operator.</a:t>
            </a:r>
          </a:p>
          <a:p>
            <a:pPr marL="0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dirty="0"/>
              <a:t>	</a:t>
            </a:r>
          </a:p>
          <a:p>
            <a:pPr marL="0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solidFill>
                  <a:schemeClr val="accent3"/>
                </a:solidFill>
                <a:latin typeface="Courier New" pitchFamily="49" charset="0"/>
              </a:rPr>
              <a:t>totalMarks</a:t>
            </a:r>
            <a:r>
              <a:rPr lang="en-US" b="1" dirty="0">
                <a:solidFill>
                  <a:schemeClr val="accent3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chemeClr val="accent3"/>
                </a:solidFill>
                <a:latin typeface="Courier New" pitchFamily="49" charset="0"/>
              </a:rPr>
              <a:t>carryMarks</a:t>
            </a:r>
            <a:r>
              <a:rPr lang="en-US" b="1" dirty="0">
                <a:solidFill>
                  <a:schemeClr val="accent3"/>
                </a:solidFill>
                <a:latin typeface="Courier New" pitchFamily="49" charset="0"/>
              </a:rPr>
              <a:t> + </a:t>
            </a:r>
            <a:r>
              <a:rPr lang="en-US" b="1" dirty="0" err="1">
                <a:solidFill>
                  <a:schemeClr val="accent3"/>
                </a:solidFill>
                <a:latin typeface="Courier New" pitchFamily="49" charset="0"/>
              </a:rPr>
              <a:t>finalExamMarks</a:t>
            </a:r>
            <a:r>
              <a:rPr lang="en-US" b="1" dirty="0">
                <a:solidFill>
                  <a:schemeClr val="accent3"/>
                </a:solidFill>
                <a:latin typeface="Courier New" pitchFamily="49" charset="0"/>
              </a:rPr>
              <a:t>;</a:t>
            </a:r>
          </a:p>
          <a:p>
            <a:pPr marL="0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en-US" b="1" dirty="0">
              <a:solidFill>
                <a:schemeClr val="accent3"/>
              </a:solidFill>
              <a:latin typeface="Courier New" pitchFamily="49" charset="0"/>
            </a:endParaRPr>
          </a:p>
          <a:p>
            <a:pPr marL="0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en-US" b="1" dirty="0">
              <a:solidFill>
                <a:schemeClr val="accent3"/>
              </a:solidFill>
              <a:latin typeface="Courier New" pitchFamily="49" charset="0"/>
            </a:endParaRPr>
          </a:p>
          <a:p>
            <a:pPr marL="0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en-US" b="1" dirty="0">
              <a:solidFill>
                <a:schemeClr val="accent3"/>
              </a:solidFill>
              <a:latin typeface="Courier New" pitchFamily="49" charset="0"/>
            </a:endParaRPr>
          </a:p>
          <a:p>
            <a:pPr marL="0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b="1" dirty="0">
                <a:solidFill>
                  <a:schemeClr val="accent3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chemeClr val="accent3"/>
                </a:solidFill>
                <a:latin typeface="Courier New" pitchFamily="49" charset="0"/>
              </a:rPr>
              <a:t>rectArea</a:t>
            </a:r>
            <a:r>
              <a:rPr lang="en-US" b="1" dirty="0">
                <a:solidFill>
                  <a:schemeClr val="accent3"/>
                </a:solidFill>
                <a:latin typeface="Courier New" pitchFamily="49" charset="0"/>
              </a:rPr>
              <a:t>   = length * width;</a:t>
            </a:r>
          </a:p>
          <a:p>
            <a:pPr marL="0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b="1" dirty="0">
                <a:latin typeface="Courier New" pitchFamily="49" charset="0"/>
              </a:rPr>
              <a:t> 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C3455464-0CBF-42F3-8CEF-A6497CC911D8}" type="slidenum">
              <a:rPr lang="en-US" smtClean="0"/>
              <a:pPr>
                <a:spcAft>
                  <a:spcPts val="600"/>
                </a:spcAft>
                <a:defRPr/>
              </a:pPr>
              <a:t>31</a:t>
            </a:fld>
            <a:endParaRPr lang="en-US"/>
          </a:p>
        </p:txBody>
      </p:sp>
      <p:grpSp>
        <p:nvGrpSpPr>
          <p:cNvPr id="16" name="Group 5">
            <a:extLst>
              <a:ext uri="{FF2B5EF4-FFF2-40B4-BE49-F238E27FC236}">
                <a16:creationId xmlns:a16="http://schemas.microsoft.com/office/drawing/2014/main" id="{F8D25297-36D4-4932-9E15-E18AEFDCB0EB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580570"/>
            <a:ext cx="3810000" cy="448630"/>
            <a:chOff x="2304" y="1968"/>
            <a:chExt cx="624" cy="240"/>
          </a:xfrm>
        </p:grpSpPr>
        <p:sp>
          <p:nvSpPr>
            <p:cNvPr id="17" name="Line 6">
              <a:extLst>
                <a:ext uri="{FF2B5EF4-FFF2-40B4-BE49-F238E27FC236}">
                  <a16:creationId xmlns:a16="http://schemas.microsoft.com/office/drawing/2014/main" id="{25B24F7E-455C-4922-A82B-4FD812EDD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968"/>
              <a:ext cx="0" cy="240"/>
            </a:xfrm>
            <a:prstGeom prst="line">
              <a:avLst/>
            </a:prstGeom>
            <a:noFill/>
            <a:ln w="31750">
              <a:solidFill>
                <a:srgbClr val="C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Line 7">
              <a:extLst>
                <a:ext uri="{FF2B5EF4-FFF2-40B4-BE49-F238E27FC236}">
                  <a16:creationId xmlns:a16="http://schemas.microsoft.com/office/drawing/2014/main" id="{FCF40962-6630-428E-A868-556B38185C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208"/>
              <a:ext cx="624" cy="0"/>
            </a:xfrm>
            <a:prstGeom prst="line">
              <a:avLst/>
            </a:prstGeom>
            <a:noFill/>
            <a:ln w="31750">
              <a:solidFill>
                <a:srgbClr val="C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5B16D397-E1C6-42DD-ABCB-5AF8F8676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1968"/>
              <a:ext cx="0" cy="240"/>
            </a:xfrm>
            <a:prstGeom prst="line">
              <a:avLst/>
            </a:prstGeom>
            <a:noFill/>
            <a:ln w="31750">
              <a:solidFill>
                <a:srgbClr val="C0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" name="AutoShape 13">
            <a:extLst>
              <a:ext uri="{FF2B5EF4-FFF2-40B4-BE49-F238E27FC236}">
                <a16:creationId xmlns:a16="http://schemas.microsoft.com/office/drawing/2014/main" id="{33ECDD3A-FC3F-4491-BD6F-817A56389DC3}"/>
              </a:ext>
            </a:extLst>
          </p:cNvPr>
          <p:cNvSpPr>
            <a:spLocks/>
          </p:cNvSpPr>
          <p:nvPr/>
        </p:nvSpPr>
        <p:spPr bwMode="auto">
          <a:xfrm rot="-5400000">
            <a:off x="5081065" y="2346432"/>
            <a:ext cx="201074" cy="4267201"/>
          </a:xfrm>
          <a:prstGeom prst="leftBrace">
            <a:avLst>
              <a:gd name="adj1" fmla="val 98360"/>
              <a:gd name="adj2" fmla="val 49329"/>
            </a:avLst>
          </a:prstGeom>
          <a:noFill/>
          <a:ln w="31750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8" y="0"/>
            <a:ext cx="3486126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1" y="643466"/>
            <a:ext cx="2764734" cy="5528734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</a:rPr>
              <a:t>Initializing Variables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790334" y="599768"/>
            <a:ext cx="5081963" cy="5572432"/>
          </a:xfrm>
        </p:spPr>
        <p:txBody>
          <a:bodyPr anchor="ctr">
            <a:normAutofit/>
          </a:bodyPr>
          <a:lstStyle/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2400" dirty="0"/>
              <a:t>A variable that has been declared, but no yet given a value is said to be </a:t>
            </a:r>
            <a:r>
              <a:rPr lang="en-US" altLang="en-US" sz="2400" i="1" dirty="0">
                <a:solidFill>
                  <a:schemeClr val="accent2"/>
                </a:solidFill>
              </a:rPr>
              <a:t>uninitialized</a:t>
            </a:r>
            <a:r>
              <a:rPr lang="en-US" altLang="en-US" sz="2400" i="1" dirty="0"/>
              <a:t>.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altLang="en-US" sz="2400" i="1" dirty="0"/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altLang="en-US" sz="2400" dirty="0"/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2400" dirty="0"/>
              <a:t>Uninitialized </a:t>
            </a:r>
            <a:r>
              <a:rPr lang="en-US" altLang="en-US" sz="2400" dirty="0">
                <a:solidFill>
                  <a:schemeClr val="accent3"/>
                </a:solidFill>
              </a:rPr>
              <a:t>primitive variables </a:t>
            </a:r>
            <a:r>
              <a:rPr lang="en-US" altLang="en-US" sz="2400" dirty="0"/>
              <a:t>may have a </a:t>
            </a:r>
            <a:r>
              <a:rPr lang="en-US" altLang="en-US" sz="2400" dirty="0">
                <a:solidFill>
                  <a:schemeClr val="accent3"/>
                </a:solidFill>
              </a:rPr>
              <a:t>default value</a:t>
            </a:r>
            <a:r>
              <a:rPr lang="en-US" altLang="en-US" sz="2400" dirty="0"/>
              <a:t>.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altLang="en-US" sz="2400" dirty="0"/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2400" dirty="0"/>
              <a:t>It's good practice not to rely on a default value.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altLang="en-US" sz="2400" dirty="0"/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2400" dirty="0"/>
              <a:t>Usually Java compilers will give error or warning if you attempt to use an uninitialized variable.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C3455464-0CBF-42F3-8CEF-A6497CC911D8}" type="slidenum">
              <a:rPr lang="en-US" smtClean="0"/>
              <a:pPr>
                <a:spcAft>
                  <a:spcPts val="600"/>
                </a:spcAft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ransition spd="slow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Uninitialized Variables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800" b="1" dirty="0"/>
              <a:t>Error: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z="1600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z="1600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z="1600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z="1600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z="1600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z="1600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z="1600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br>
              <a:rPr lang="en-US" altLang="en-US" sz="1600" dirty="0"/>
            </a:br>
            <a:br>
              <a:rPr lang="en-US" altLang="en-US" sz="1600" dirty="0"/>
            </a:br>
            <a:endParaRPr lang="en-US" altLang="en-US" sz="1600" dirty="0">
              <a:latin typeface="Courier New" panose="02070309020205020404" pitchFamily="49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E685A235-B7B7-4ACD-A310-530BBC21C3A1}" type="slidenum">
              <a:rPr lang="en-US" smtClean="0"/>
              <a:pPr>
                <a:spcAft>
                  <a:spcPts val="600"/>
                </a:spcAft>
                <a:defRPr/>
              </a:pPr>
              <a:t>33</a:t>
            </a:fld>
            <a:endParaRPr lang="en-US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2181BEBD-EDBC-4BA5-AE6F-A28F96D8E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017838"/>
            <a:ext cx="7315200" cy="18589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int </a:t>
            </a:r>
            <a:r>
              <a:rPr lang="en-US" altLang="en-US" dirty="0" err="1">
                <a:latin typeface="Courier New" panose="02070309020205020404" pitchFamily="49" charset="0"/>
              </a:rPr>
              <a:t>luckyNumber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luckyNumber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  <a:b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   // ERROR - uninitialized variable</a:t>
            </a: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3A22178D-7FBB-4F0B-A56D-CF0517B9E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0012" y="5586412"/>
            <a:ext cx="3886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br>
              <a:rPr lang="en-US" altLang="en-US" sz="1800" b="1" dirty="0">
                <a:latin typeface="Amasis MT Pro" panose="02040504050005020304" pitchFamily="18" charset="0"/>
              </a:rPr>
            </a:br>
            <a:r>
              <a:rPr lang="en-US" altLang="en-US" sz="1800" b="1" dirty="0">
                <a:latin typeface="Amasis MT Pro" panose="02040504050005020304" pitchFamily="18" charset="0"/>
              </a:rPr>
              <a:t>An Uninitialized Variable: undefined value</a:t>
            </a:r>
          </a:p>
        </p:txBody>
      </p:sp>
      <p:grpSp>
        <p:nvGrpSpPr>
          <p:cNvPr id="19" name="Group 2">
            <a:extLst>
              <a:ext uri="{FF2B5EF4-FFF2-40B4-BE49-F238E27FC236}">
                <a16:creationId xmlns:a16="http://schemas.microsoft.com/office/drawing/2014/main" id="{EC893B8E-3C01-435F-8DD3-98CC61914023}"/>
              </a:ext>
            </a:extLst>
          </p:cNvPr>
          <p:cNvGrpSpPr>
            <a:grpSpLocks/>
          </p:cNvGrpSpPr>
          <p:nvPr/>
        </p:nvGrpSpPr>
        <p:grpSpPr bwMode="auto">
          <a:xfrm>
            <a:off x="5256212" y="5334000"/>
            <a:ext cx="2159566" cy="1146175"/>
            <a:chOff x="7077645" y="5258098"/>
            <a:chExt cx="2160053" cy="114746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189A152-F93D-491C-B551-E28D837EBAB3}"/>
                </a:ext>
              </a:extLst>
            </p:cNvPr>
            <p:cNvSpPr/>
            <p:nvPr/>
          </p:nvSpPr>
          <p:spPr>
            <a:xfrm>
              <a:off x="7422211" y="5718991"/>
              <a:ext cx="1294104" cy="68657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 b="1" dirty="0"/>
            </a:p>
          </p:txBody>
        </p:sp>
        <p:sp>
          <p:nvSpPr>
            <p:cNvPr id="21" name="TextBox 2">
              <a:extLst>
                <a:ext uri="{FF2B5EF4-FFF2-40B4-BE49-F238E27FC236}">
                  <a16:creationId xmlns:a16="http://schemas.microsoft.com/office/drawing/2014/main" id="{EB9DF1F6-88BF-4320-B417-18A387AE6B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7645" y="5258098"/>
              <a:ext cx="2160053" cy="4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400" b="1" dirty="0" err="1">
                  <a:latin typeface="Amasis MT Pro" panose="02040504050005020304" pitchFamily="18" charset="0"/>
                </a:rPr>
                <a:t>luckyNumber</a:t>
              </a:r>
              <a:endParaRPr lang="en-US" sz="2400" b="1" dirty="0">
                <a:latin typeface="Amasis MT Pro" panose="020405040500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3754750"/>
      </p:ext>
    </p:extLst>
  </p:cSld>
  <p:clrMapOvr>
    <a:masterClrMapping/>
  </p:clrMapOvr>
  <p:transition spd="slow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203" y="653241"/>
            <a:ext cx="818159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201" y="822324"/>
            <a:ext cx="3862197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15AFE6-8345-4496-A8C0-D9738861B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465790"/>
            <a:ext cx="2895599" cy="3941345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5200" spc="-100">
                <a:latin typeface="+mj-lt"/>
                <a:ea typeface="+mj-ea"/>
                <a:cs typeface="+mj-cs"/>
              </a:rPr>
              <a:t>Initializing Variables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4813299" y="1359090"/>
            <a:ext cx="3849499" cy="4048046"/>
          </a:xfrm>
        </p:spPr>
        <p:txBody>
          <a:bodyPr anchor="ctr">
            <a:normAutofit/>
          </a:bodyPr>
          <a:lstStyle/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dirty="0"/>
              <a:t>To protect against an uninitialized variable (and to keep the compiler happy), assign a value when the variable is declared.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203" y="6121662"/>
            <a:ext cx="818159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C3455464-0CBF-42F3-8CEF-A6497CC911D8}" type="slidenum">
              <a:rPr lang="en-US">
                <a:solidFill>
                  <a:schemeClr val="accent1"/>
                </a:solidFill>
              </a:rPr>
              <a:pPr>
                <a:spcAft>
                  <a:spcPts val="600"/>
                </a:spcAft>
                <a:defRPr/>
              </a:pPr>
              <a:t>34</a:t>
            </a:fld>
            <a:endParaRPr 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0" name="Rectangle 19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Initializing Variables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>
            <a:normAutofit/>
          </a:bodyPr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b="1" dirty="0"/>
              <a:t>Syntax:</a:t>
            </a:r>
          </a:p>
          <a:p>
            <a:pPr eaLnBrk="1" hangingPunct="1">
              <a:buFontTx/>
              <a:buNone/>
              <a:defRPr/>
            </a:pPr>
            <a:r>
              <a:rPr lang="en-US" dirty="0"/>
              <a:t>	</a:t>
            </a:r>
            <a:r>
              <a:rPr lang="en-US" b="1" dirty="0">
                <a:latin typeface="Courier New" pitchFamily="49" charset="0"/>
              </a:rPr>
              <a:t>&lt;data type&gt; &lt;variable name1&gt; = &lt;expression1&gt;; </a:t>
            </a:r>
          </a:p>
          <a:p>
            <a:pPr eaLnBrk="1" hangingPunct="1">
              <a:buFontTx/>
              <a:buNone/>
              <a:defRPr/>
            </a:pPr>
            <a:r>
              <a:rPr lang="en-US" b="1" dirty="0">
                <a:latin typeface="Courier New" pitchFamily="49" charset="0"/>
              </a:rPr>
              <a:t> &lt;data type&gt; &lt;variable name2&gt; = &lt;expression2&gt;; …;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b="1" dirty="0">
              <a:latin typeface="Courier New" pitchFamily="49" charset="0"/>
            </a:endParaRP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dirty="0">
                <a:solidFill>
                  <a:schemeClr val="accent2"/>
                </a:solidFill>
              </a:rPr>
              <a:t>Examples: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b="1" dirty="0">
                <a:latin typeface="Courier New" panose="02070309020205020404" pitchFamily="49" charset="0"/>
              </a:rPr>
              <a:t>     </a:t>
            </a:r>
            <a:r>
              <a:rPr lang="en-US" altLang="en-US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int count = 0;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     char grade = 'A';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     double price = 0.00;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b="1" dirty="0">
              <a:latin typeface="Courier New" pitchFamily="49" charset="0"/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C3455464-0CBF-42F3-8CEF-A6497CC911D8}" type="slidenum">
              <a:rPr lang="en-US" smtClean="0"/>
              <a:pPr>
                <a:spcAft>
                  <a:spcPts val="600"/>
                </a:spcAft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ransition spd="slow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463E2FE9-FAF3-450E-861A-54D0A8CFB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588335"/>
            <a:ext cx="7543800" cy="160934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Simple Screen Output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802386" y="643467"/>
            <a:ext cx="7543800" cy="3711311"/>
          </a:xfrm>
        </p:spPr>
        <p:txBody>
          <a:bodyPr anchor="b">
            <a:normAutofit/>
          </a:bodyPr>
          <a:lstStyle/>
          <a:p>
            <a:pPr eaLnBrk="1" hangingPunct="1">
              <a:buFontTx/>
              <a:buNone/>
              <a:defRPr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int count = 250;</a:t>
            </a:r>
          </a:p>
          <a:p>
            <a:pPr eaLnBrk="1" hangingPunct="1">
              <a:buFontTx/>
              <a:buNone/>
              <a:defRPr/>
            </a:pP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System.out.println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("The count is " + count);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dirty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Outputs the string literal </a:t>
            </a:r>
            <a:r>
              <a:rPr lang="en-US" b="1" dirty="0">
                <a:latin typeface="Courier New" pitchFamily="49" charset="0"/>
              </a:rPr>
              <a:t>"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The count is </a:t>
            </a:r>
            <a:r>
              <a:rPr lang="en-US" b="1" dirty="0">
                <a:latin typeface="Courier New" pitchFamily="49" charset="0"/>
              </a:rPr>
              <a:t>"</a:t>
            </a:r>
            <a:r>
              <a:rPr lang="en-US" dirty="0"/>
              <a:t> Followed by the current value of the variable </a:t>
            </a:r>
            <a:r>
              <a:rPr lang="en-US" b="1" dirty="0">
                <a:latin typeface="Courier New" pitchFamily="49" charset="0"/>
              </a:rPr>
              <a:t>count</a:t>
            </a:r>
            <a:r>
              <a:rPr lang="en-US" dirty="0"/>
              <a:t>.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dirty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b="1" dirty="0"/>
              <a:t>Output: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>
                <a:solidFill>
                  <a:schemeClr val="accent2"/>
                </a:solidFill>
              </a:rPr>
              <a:t>The count is 250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4CD5EDE-D3EC-49C1-9A9B-88C47606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4431215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C33E4ED5-D66B-4F39-9509-117636F0B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8573AAF9-111A-4C2F-A36D-746158924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C3455464-0CBF-42F3-8CEF-A6497CC911D8}" type="slidenum">
              <a:rPr lang="en-US" smtClean="0"/>
              <a:pPr>
                <a:spcAft>
                  <a:spcPts val="600"/>
                </a:spcAft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ransition spd="slow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10768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Geometry.java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1"/>
            <a:ext cx="7772400" cy="4191000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noProof="1"/>
              <a:t>public class Geometry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noProof="1"/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/>
              <a:t>	</a:t>
            </a:r>
            <a:r>
              <a:rPr lang="en-US" sz="1400" noProof="1"/>
              <a:t>public static void main (String[] args)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noProof="1"/>
              <a:t>   </a:t>
            </a:r>
            <a:r>
              <a:rPr lang="en-US" sz="1400" dirty="0"/>
              <a:t>	</a:t>
            </a:r>
            <a:r>
              <a:rPr lang="en-US" sz="1400" noProof="1"/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noProof="1"/>
              <a:t>     </a:t>
            </a:r>
            <a:r>
              <a:rPr lang="en-US" sz="1400" dirty="0"/>
              <a:t>	</a:t>
            </a:r>
            <a:r>
              <a:rPr lang="en-US" sz="1400" noProof="1"/>
              <a:t>int sides = 7;  </a:t>
            </a:r>
            <a:r>
              <a:rPr lang="en-US" sz="1400" noProof="1">
                <a:solidFill>
                  <a:schemeClr val="accent1"/>
                </a:solidFill>
              </a:rPr>
              <a:t>// declaration with initialization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noProof="1"/>
              <a:t>      </a:t>
            </a:r>
            <a:r>
              <a:rPr lang="en-US" sz="1400" dirty="0"/>
              <a:t>	</a:t>
            </a:r>
            <a:r>
              <a:rPr lang="en-US" sz="1400" noProof="1"/>
              <a:t>System.out.println ("A heptagon has " + sides + " sides.");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noProof="1"/>
              <a:t>      </a:t>
            </a:r>
            <a:r>
              <a:rPr lang="en-US" sz="1400" dirty="0"/>
              <a:t>	</a:t>
            </a:r>
            <a:r>
              <a:rPr lang="en-US" sz="1400" noProof="1"/>
              <a:t>sides = 10;  </a:t>
            </a:r>
            <a:r>
              <a:rPr lang="en-US" sz="1400" noProof="1">
                <a:solidFill>
                  <a:schemeClr val="accent1"/>
                </a:solidFill>
              </a:rPr>
              <a:t>// assignment statement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noProof="1"/>
              <a:t>      </a:t>
            </a:r>
            <a:r>
              <a:rPr lang="en-US" sz="1400" dirty="0"/>
              <a:t>	</a:t>
            </a:r>
            <a:r>
              <a:rPr lang="en-US" sz="1400" noProof="1"/>
              <a:t>System.out.println ("A decagon has " + sides + " sides.");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noProof="1"/>
              <a:t>      </a:t>
            </a:r>
            <a:r>
              <a:rPr lang="en-US" sz="1400" dirty="0"/>
              <a:t>	</a:t>
            </a:r>
            <a:r>
              <a:rPr lang="en-US" sz="1400" noProof="1"/>
              <a:t>sides = 12;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noProof="1"/>
              <a:t>      </a:t>
            </a:r>
            <a:r>
              <a:rPr lang="en-US" sz="1400" dirty="0"/>
              <a:t>	</a:t>
            </a:r>
            <a:r>
              <a:rPr lang="en-US" sz="1400" noProof="1"/>
              <a:t>System.out.println ("A dodecagon has " + sides + " sides.");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noProof="1"/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noProof="1"/>
              <a:t>}</a:t>
            </a:r>
            <a:endParaRPr 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55464-0CBF-42F3-8CEF-A6497CC911D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24E809-FF52-42BD-B758-831BA5E67327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5638800"/>
            <a:ext cx="1125538" cy="914400"/>
            <a:chOff x="800100" y="5437485"/>
            <a:chExt cx="1295400" cy="114746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14D4E85-D1FB-44E6-B2A3-BF4CCA1B4E79}"/>
                </a:ext>
              </a:extLst>
            </p:cNvPr>
            <p:cNvSpPr/>
            <p:nvPr/>
          </p:nvSpPr>
          <p:spPr>
            <a:xfrm>
              <a:off x="800100" y="5899328"/>
              <a:ext cx="1295400" cy="68562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 b="1" dirty="0"/>
                <a:t>7</a:t>
              </a:r>
            </a:p>
          </p:txBody>
        </p:sp>
        <p:sp>
          <p:nvSpPr>
            <p:cNvPr id="19" name="TextBox 2">
              <a:extLst>
                <a:ext uri="{FF2B5EF4-FFF2-40B4-BE49-F238E27FC236}">
                  <a16:creationId xmlns:a16="http://schemas.microsoft.com/office/drawing/2014/main" id="{6A9A1E0E-16E9-4977-A494-C8E36EF08A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5592" y="5437485"/>
              <a:ext cx="784189" cy="400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000"/>
                <a:t>sides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2252F8E-F14B-401B-A387-30FFBED30991}"/>
              </a:ext>
            </a:extLst>
          </p:cNvPr>
          <p:cNvGrpSpPr>
            <a:grpSpLocks/>
          </p:cNvGrpSpPr>
          <p:nvPr/>
        </p:nvGrpSpPr>
        <p:grpSpPr bwMode="auto">
          <a:xfrm>
            <a:off x="3903662" y="5638800"/>
            <a:ext cx="1125538" cy="914400"/>
            <a:chOff x="800100" y="5437485"/>
            <a:chExt cx="1295400" cy="11474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4D1DA49-AC31-4DC7-8672-EC2D7492EEDF}"/>
                </a:ext>
              </a:extLst>
            </p:cNvPr>
            <p:cNvSpPr/>
            <p:nvPr/>
          </p:nvSpPr>
          <p:spPr>
            <a:xfrm>
              <a:off x="800100" y="5899328"/>
              <a:ext cx="1295400" cy="68562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 b="1" dirty="0"/>
                <a:t>10</a:t>
              </a:r>
            </a:p>
          </p:txBody>
        </p:sp>
        <p:sp>
          <p:nvSpPr>
            <p:cNvPr id="22" name="TextBox 2">
              <a:extLst>
                <a:ext uri="{FF2B5EF4-FFF2-40B4-BE49-F238E27FC236}">
                  <a16:creationId xmlns:a16="http://schemas.microsoft.com/office/drawing/2014/main" id="{A0823737-7EBA-4043-92F7-8236BB93B3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5592" y="5437485"/>
              <a:ext cx="784189" cy="400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000"/>
                <a:t>sides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74D149E-7057-48B2-A8D8-B9BFB2E988B6}"/>
              </a:ext>
            </a:extLst>
          </p:cNvPr>
          <p:cNvGrpSpPr>
            <a:grpSpLocks/>
          </p:cNvGrpSpPr>
          <p:nvPr/>
        </p:nvGrpSpPr>
        <p:grpSpPr bwMode="auto">
          <a:xfrm>
            <a:off x="6342062" y="5638800"/>
            <a:ext cx="1125538" cy="914400"/>
            <a:chOff x="800100" y="5437485"/>
            <a:chExt cx="1295400" cy="114746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B1A04DA-D9D1-4612-AA6C-275D30DC9967}"/>
                </a:ext>
              </a:extLst>
            </p:cNvPr>
            <p:cNvSpPr/>
            <p:nvPr/>
          </p:nvSpPr>
          <p:spPr>
            <a:xfrm>
              <a:off x="800100" y="5899328"/>
              <a:ext cx="1295400" cy="68562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 b="1" dirty="0"/>
                <a:t>12</a:t>
              </a:r>
            </a:p>
          </p:txBody>
        </p:sp>
        <p:sp>
          <p:nvSpPr>
            <p:cNvPr id="25" name="TextBox 2">
              <a:extLst>
                <a:ext uri="{FF2B5EF4-FFF2-40B4-BE49-F238E27FC236}">
                  <a16:creationId xmlns:a16="http://schemas.microsoft.com/office/drawing/2014/main" id="{43C552F1-6437-4ABC-9DCE-BAC7236AB9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5592" y="5437485"/>
              <a:ext cx="784189" cy="400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000"/>
                <a:t>sides</a:t>
              </a:r>
            </a:p>
          </p:txBody>
        </p:sp>
      </p:grpSp>
      <p:sp>
        <p:nvSpPr>
          <p:cNvPr id="26" name="Multiply 14">
            <a:extLst>
              <a:ext uri="{FF2B5EF4-FFF2-40B4-BE49-F238E27FC236}">
                <a16:creationId xmlns:a16="http://schemas.microsoft.com/office/drawing/2014/main" id="{5FBB0FC3-5B8F-4B6D-B69C-2014164ACCD1}"/>
              </a:ext>
            </a:extLst>
          </p:cNvPr>
          <p:cNvSpPr/>
          <p:nvPr/>
        </p:nvSpPr>
        <p:spPr>
          <a:xfrm>
            <a:off x="1770058" y="5582064"/>
            <a:ext cx="722313" cy="1229042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Multiply 14">
            <a:extLst>
              <a:ext uri="{FF2B5EF4-FFF2-40B4-BE49-F238E27FC236}">
                <a16:creationId xmlns:a16="http://schemas.microsoft.com/office/drawing/2014/main" id="{69E0D6D0-846F-4EF3-A8EB-EE146EF9F185}"/>
              </a:ext>
            </a:extLst>
          </p:cNvPr>
          <p:cNvSpPr/>
          <p:nvPr/>
        </p:nvSpPr>
        <p:spPr>
          <a:xfrm>
            <a:off x="4114800" y="5562600"/>
            <a:ext cx="722313" cy="1229042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2835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346946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4299696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4068923"/>
            <a:ext cx="810678" cy="1080902"/>
            <a:chOff x="9685338" y="4460675"/>
            <a:chExt cx="1080904" cy="108090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80E61E04-3F7C-42DE-ABE7-D3F7E349C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036F7E-6C8A-4549-99EF-9958C587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9144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788670" y="4355692"/>
            <a:ext cx="6814455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57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Output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l="18960" t="50000" r="40630" b="19792"/>
          <a:stretch/>
        </p:blipFill>
        <p:spPr>
          <a:xfrm>
            <a:off x="476592" y="640080"/>
            <a:ext cx="7887208" cy="3316489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75EE15D0-BDD3-4CA6-B5DC-159D83FA6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84192" y="5111496"/>
            <a:ext cx="810678" cy="1080902"/>
            <a:chOff x="9685338" y="4460675"/>
            <a:chExt cx="1080904" cy="108090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1D99473-F547-41EE-8D8B-3DFA6E58D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1482930-66A8-46E9-8554-6D127FFCF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643919" y="5331907"/>
            <a:ext cx="895401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  <a:defRPr/>
            </a:pPr>
            <a:fld id="{C3455464-0CBF-42F3-8CEF-A6497CC911D8}" type="slidenum">
              <a:rPr lang="en-US" sz="2800" smtClean="0">
                <a:latin typeface="+mj-lt"/>
                <a:cs typeface="+mn-cs"/>
              </a:rPr>
              <a:pPr eaLnBrk="1" hangingPunct="1">
                <a:spcAft>
                  <a:spcPts val="600"/>
                </a:spcAft>
                <a:defRPr/>
              </a:pPr>
              <a:t>38</a:t>
            </a:fld>
            <a:endParaRPr lang="en-US" sz="2800">
              <a:latin typeface="+mj-lt"/>
              <a:cs typeface="+mn-cs"/>
            </a:endParaRPr>
          </a:p>
        </p:txBody>
      </p:sp>
    </p:spTree>
  </p:cSld>
  <p:clrMapOvr>
    <a:masterClrMapping/>
  </p:clrMapOvr>
  <p:transition spd="slow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58368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/>
              <a:t>Geometry.java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24026"/>
            <a:ext cx="7772400" cy="4050792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noProof="1"/>
              <a:t>public class Geometry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noProof="1"/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/>
              <a:t>	</a:t>
            </a:r>
            <a:r>
              <a:rPr lang="en-US" sz="1400" noProof="1"/>
              <a:t>public static void main (String[] args)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noProof="1"/>
              <a:t>   {</a:t>
            </a:r>
          </a:p>
          <a:p>
            <a:pPr>
              <a:lnSpc>
                <a:spcPct val="90000"/>
              </a:lnSpc>
              <a:buNone/>
            </a:pPr>
            <a:r>
              <a:rPr lang="en-US" sz="1400" noProof="1"/>
              <a:t>  		int sides1, sides2, sides3;           </a:t>
            </a:r>
            <a:r>
              <a:rPr lang="en-US" sz="1400" noProof="1">
                <a:solidFill>
                  <a:schemeClr val="accent1"/>
                </a:solidFill>
              </a:rPr>
              <a:t>// declaration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noProof="1"/>
              <a:t>	</a:t>
            </a:r>
            <a:r>
              <a:rPr lang="en-US" sz="1400" dirty="0"/>
              <a:t>	</a:t>
            </a:r>
            <a:r>
              <a:rPr lang="en-US" sz="1400" noProof="1"/>
              <a:t>sides1 = 7;                                     </a:t>
            </a:r>
            <a:r>
              <a:rPr lang="en-US" sz="1400" noProof="1">
                <a:solidFill>
                  <a:schemeClr val="accent1"/>
                </a:solidFill>
              </a:rPr>
              <a:t>// assignment statement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noProof="1"/>
              <a:t>      </a:t>
            </a:r>
            <a:r>
              <a:rPr lang="en-US" sz="1400" dirty="0"/>
              <a:t>	</a:t>
            </a:r>
            <a:r>
              <a:rPr lang="en-US" sz="1400" noProof="1"/>
              <a:t>System.out.println ("A heptagon has " + sides1 + " sides.");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noProof="1"/>
              <a:t>      </a:t>
            </a:r>
            <a:r>
              <a:rPr lang="en-US" sz="1400" dirty="0"/>
              <a:t>	</a:t>
            </a:r>
            <a:r>
              <a:rPr lang="en-US" sz="1400" noProof="1"/>
              <a:t>sides2 = 10;                                </a:t>
            </a:r>
            <a:r>
              <a:rPr lang="en-US" sz="1400" noProof="1">
                <a:solidFill>
                  <a:schemeClr val="accent1"/>
                </a:solidFill>
              </a:rPr>
              <a:t>// assignment statement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noProof="1"/>
              <a:t>      </a:t>
            </a:r>
            <a:r>
              <a:rPr lang="en-US" sz="1400" dirty="0"/>
              <a:t>	</a:t>
            </a:r>
            <a:r>
              <a:rPr lang="en-US" sz="1400" noProof="1"/>
              <a:t>System.out.println ("A decagon has " + sides2 + " sides.");</a:t>
            </a:r>
          </a:p>
          <a:p>
            <a:pPr>
              <a:lnSpc>
                <a:spcPct val="90000"/>
              </a:lnSpc>
              <a:buNone/>
            </a:pPr>
            <a:r>
              <a:rPr lang="en-US" sz="1400" noProof="1"/>
              <a:t>      </a:t>
            </a:r>
            <a:r>
              <a:rPr lang="en-US" sz="1400" dirty="0"/>
              <a:t>	</a:t>
            </a:r>
            <a:r>
              <a:rPr lang="en-US" sz="1400" noProof="1"/>
              <a:t>sides3 = 12;                               </a:t>
            </a:r>
            <a:r>
              <a:rPr lang="en-US" sz="1400" noProof="1">
                <a:solidFill>
                  <a:schemeClr val="accent1"/>
                </a:solidFill>
              </a:rPr>
              <a:t>// assignment statement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noProof="1"/>
              <a:t>      </a:t>
            </a:r>
            <a:r>
              <a:rPr lang="en-US" sz="1400" dirty="0"/>
              <a:t>	</a:t>
            </a:r>
            <a:r>
              <a:rPr lang="en-US" sz="1400" noProof="1"/>
              <a:t>System.out.println ("A dodecagon has " + sides3 + " sides.");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noProof="1"/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noProof="1"/>
              <a:t>}</a:t>
            </a:r>
            <a:endParaRPr 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55464-0CBF-42F3-8CEF-A6497CC911D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676400" y="5459476"/>
            <a:ext cx="1186092" cy="1092137"/>
            <a:chOff x="800100" y="5437485"/>
            <a:chExt cx="1295400" cy="1147465"/>
          </a:xfrm>
        </p:grpSpPr>
        <p:sp>
          <p:nvSpPr>
            <p:cNvPr id="7" name="Rectangle 6"/>
            <p:cNvSpPr/>
            <p:nvPr/>
          </p:nvSpPr>
          <p:spPr>
            <a:xfrm>
              <a:off x="800100" y="5899328"/>
              <a:ext cx="1295400" cy="68562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400" b="1" dirty="0"/>
                <a:t>7</a:t>
              </a:r>
            </a:p>
          </p:txBody>
        </p:sp>
        <p:sp>
          <p:nvSpPr>
            <p:cNvPr id="61454" name="TextBox 2"/>
            <p:cNvSpPr txBox="1">
              <a:spLocks noChangeArrowheads="1"/>
            </p:cNvSpPr>
            <p:nvPr/>
          </p:nvSpPr>
          <p:spPr bwMode="auto">
            <a:xfrm>
              <a:off x="995592" y="5437485"/>
              <a:ext cx="1075936" cy="461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400" dirty="0"/>
                <a:t>sides1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3995508" y="5459476"/>
            <a:ext cx="1186092" cy="1092137"/>
            <a:chOff x="800100" y="5437485"/>
            <a:chExt cx="1295400" cy="1147465"/>
          </a:xfrm>
        </p:grpSpPr>
        <p:sp>
          <p:nvSpPr>
            <p:cNvPr id="10" name="Rectangle 9"/>
            <p:cNvSpPr/>
            <p:nvPr/>
          </p:nvSpPr>
          <p:spPr>
            <a:xfrm>
              <a:off x="800100" y="5899328"/>
              <a:ext cx="1295400" cy="68562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400" b="1" dirty="0"/>
                <a:t>10</a:t>
              </a:r>
            </a:p>
          </p:txBody>
        </p:sp>
        <p:sp>
          <p:nvSpPr>
            <p:cNvPr id="61452" name="TextBox 2"/>
            <p:cNvSpPr txBox="1">
              <a:spLocks noChangeArrowheads="1"/>
            </p:cNvSpPr>
            <p:nvPr/>
          </p:nvSpPr>
          <p:spPr bwMode="auto">
            <a:xfrm>
              <a:off x="995592" y="5437485"/>
              <a:ext cx="1075936" cy="461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400" dirty="0"/>
                <a:t>sides2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6433908" y="5459476"/>
            <a:ext cx="1186092" cy="1092137"/>
            <a:chOff x="800100" y="5437485"/>
            <a:chExt cx="1295400" cy="1147465"/>
          </a:xfrm>
        </p:grpSpPr>
        <p:sp>
          <p:nvSpPr>
            <p:cNvPr id="13" name="Rectangle 12"/>
            <p:cNvSpPr/>
            <p:nvPr/>
          </p:nvSpPr>
          <p:spPr>
            <a:xfrm>
              <a:off x="800100" y="5899328"/>
              <a:ext cx="1295400" cy="68562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400" b="1" dirty="0"/>
                <a:t>12</a:t>
              </a:r>
            </a:p>
          </p:txBody>
        </p:sp>
        <p:sp>
          <p:nvSpPr>
            <p:cNvPr id="61450" name="TextBox 2"/>
            <p:cNvSpPr txBox="1">
              <a:spLocks noChangeArrowheads="1"/>
            </p:cNvSpPr>
            <p:nvPr/>
          </p:nvSpPr>
          <p:spPr bwMode="auto">
            <a:xfrm>
              <a:off x="995592" y="5437485"/>
              <a:ext cx="1075936" cy="461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400" dirty="0"/>
                <a:t>sides3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295448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>
            <a:normAutofit/>
          </a:bodyPr>
          <a:lstStyle/>
          <a:p>
            <a:r>
              <a:rPr lang="en-US" dirty="0"/>
              <a:t>In a JAVA program, we need to give names to its components:</a:t>
            </a:r>
          </a:p>
          <a:p>
            <a:r>
              <a:rPr lang="en-US" altLang="en-US" dirty="0"/>
              <a:t>class</a:t>
            </a:r>
          </a:p>
          <a:p>
            <a:r>
              <a:rPr lang="en-US" altLang="en-US" dirty="0"/>
              <a:t>variable</a:t>
            </a:r>
          </a:p>
          <a:p>
            <a:r>
              <a:rPr lang="en-US" altLang="en-US" dirty="0"/>
              <a:t>constant </a:t>
            </a:r>
          </a:p>
          <a:p>
            <a:r>
              <a:rPr lang="en-US" altLang="en-US" dirty="0"/>
              <a:t>method</a:t>
            </a:r>
            <a:endParaRPr lang="en-US" dirty="0"/>
          </a:p>
          <a:p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C3455464-0CBF-42F3-8CEF-A6497CC911D8}" type="slidenum">
              <a:rPr lang="en-US" smtClean="0"/>
              <a:pPr>
                <a:spcAft>
                  <a:spcPts val="600"/>
                </a:spcAft>
                <a:defRPr/>
              </a:pPr>
              <a:t>4</a:t>
            </a:fld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46FF8856-C24E-4071-BDB1-FA475F35E1AD}"/>
              </a:ext>
            </a:extLst>
          </p:cNvPr>
          <p:cNvSpPr/>
          <p:nvPr/>
        </p:nvSpPr>
        <p:spPr>
          <a:xfrm>
            <a:off x="2631186" y="2830512"/>
            <a:ext cx="457200" cy="1512888"/>
          </a:xfrm>
          <a:prstGeom prst="rightBrace">
            <a:avLst>
              <a:gd name="adj1" fmla="val 8333"/>
              <a:gd name="adj2" fmla="val 49328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68166977-E2F9-4A12-AE28-8AE3FD089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4414" y="3254373"/>
            <a:ext cx="21739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  <a:latin typeface="Amasis MT Pro Black" panose="02040A04050005020304" pitchFamily="18" charset="0"/>
              </a:rPr>
              <a:t>Identifiers</a:t>
            </a:r>
            <a:endParaRPr lang="en-US" dirty="0">
              <a:solidFill>
                <a:schemeClr val="accent2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6" name="Wave 7">
            <a:extLst>
              <a:ext uri="{FF2B5EF4-FFF2-40B4-BE49-F238E27FC236}">
                <a16:creationId xmlns:a16="http://schemas.microsoft.com/office/drawing/2014/main" id="{4F717BB4-CC64-4DD0-A5DE-F329F3B0B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202112"/>
            <a:ext cx="3286125" cy="715089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Technical term used for a program component’s name</a:t>
            </a:r>
          </a:p>
        </p:txBody>
      </p:sp>
    </p:spTree>
  </p:cSld>
  <p:clrMapOvr>
    <a:masterClrMapping/>
  </p:clrMapOvr>
  <p:transition spd="slow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2407F1-4C2D-4AD2-ABEF-570EEE059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defRPr/>
            </a:pPr>
            <a:r>
              <a:rPr lang="en-US" b="1"/>
              <a:t>SIMPLE TEST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3B2C116B-327C-48DD-B32C-8E11F331EC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8" r="2" b="2"/>
          <a:stretch/>
        </p:blipFill>
        <p:spPr bwMode="auto">
          <a:xfrm>
            <a:off x="755397" y="2265037"/>
            <a:ext cx="2997832" cy="306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5ED63-1BBC-415F-800E-CA0CCA790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0" y="2320412"/>
            <a:ext cx="4495800" cy="385178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02920" lvl="1" indent="-228600">
              <a:spcBef>
                <a:spcPct val="60000"/>
              </a:spcBef>
              <a:buFont typeface="+mj-lt"/>
              <a:buAutoNum type="arabicPeriod"/>
              <a:defRPr/>
            </a:pPr>
            <a:r>
              <a:rPr lang="en-US" altLang="en-US" sz="1400" b="1" dirty="0"/>
              <a:t>Create</a:t>
            </a:r>
            <a:r>
              <a:rPr lang="en-US" altLang="en-US" sz="1400" dirty="0"/>
              <a:t> a class named </a:t>
            </a:r>
            <a:r>
              <a:rPr lang="en-US" altLang="en-US" sz="1400" b="1" dirty="0" err="1"/>
              <a:t>FirstCalculator</a:t>
            </a:r>
            <a:endParaRPr lang="en-US" altLang="en-US" sz="1400" b="1" dirty="0"/>
          </a:p>
          <a:p>
            <a:pPr marL="502920" lvl="1" indent="-228600">
              <a:spcBef>
                <a:spcPct val="60000"/>
              </a:spcBef>
              <a:buFont typeface="+mj-lt"/>
              <a:buAutoNum type="arabicPeriod"/>
              <a:defRPr/>
            </a:pPr>
            <a:r>
              <a:rPr lang="en-US" altLang="en-US" sz="1400" b="1" dirty="0"/>
              <a:t>Declare</a:t>
            </a:r>
            <a:r>
              <a:rPr lang="en-US" altLang="en-US" sz="1400" dirty="0"/>
              <a:t> a </a:t>
            </a:r>
            <a:r>
              <a:rPr lang="en-US" altLang="en-US" sz="1400" b="1" dirty="0"/>
              <a:t>variable</a:t>
            </a:r>
            <a:r>
              <a:rPr lang="en-US" altLang="en-US" sz="1400" dirty="0"/>
              <a:t> </a:t>
            </a:r>
            <a:r>
              <a:rPr lang="en-US" altLang="en-US" sz="1400" b="1" dirty="0"/>
              <a:t>number1</a:t>
            </a:r>
            <a:r>
              <a:rPr lang="en-US" altLang="en-US" sz="1400" dirty="0"/>
              <a:t> of type </a:t>
            </a:r>
            <a:r>
              <a:rPr lang="en-US" altLang="en-US" sz="1400" b="1" dirty="0"/>
              <a:t>double</a:t>
            </a:r>
            <a:r>
              <a:rPr lang="en-US" altLang="en-US" sz="1400" dirty="0"/>
              <a:t> and </a:t>
            </a:r>
            <a:r>
              <a:rPr lang="en-US" altLang="en-US" sz="1400" b="1" dirty="0"/>
              <a:t>initialize</a:t>
            </a:r>
            <a:r>
              <a:rPr lang="en-US" altLang="en-US" sz="1400" dirty="0"/>
              <a:t> it as 20.00.</a:t>
            </a:r>
          </a:p>
          <a:p>
            <a:pPr marL="502920" lvl="1" indent="-228600">
              <a:spcBef>
                <a:spcPct val="60000"/>
              </a:spcBef>
              <a:buFont typeface="+mj-lt"/>
              <a:buAutoNum type="arabicPeriod"/>
              <a:defRPr/>
            </a:pPr>
            <a:r>
              <a:rPr lang="en-US" altLang="en-US" sz="1400" b="1" dirty="0"/>
              <a:t>Declare</a:t>
            </a:r>
            <a:r>
              <a:rPr lang="en-US" altLang="en-US" sz="1400" dirty="0"/>
              <a:t> a </a:t>
            </a:r>
            <a:r>
              <a:rPr lang="en-US" altLang="en-US" sz="1400" b="1" dirty="0"/>
              <a:t>variable</a:t>
            </a:r>
            <a:r>
              <a:rPr lang="en-US" altLang="en-US" sz="1400" dirty="0"/>
              <a:t> </a:t>
            </a:r>
            <a:r>
              <a:rPr lang="en-US" altLang="en-US" sz="1400" b="1" dirty="0"/>
              <a:t>number2</a:t>
            </a:r>
            <a:r>
              <a:rPr lang="en-US" altLang="en-US" sz="1400" dirty="0"/>
              <a:t> of type </a:t>
            </a:r>
            <a:r>
              <a:rPr lang="en-US" altLang="en-US" sz="1400" b="1" dirty="0"/>
              <a:t>double</a:t>
            </a:r>
            <a:r>
              <a:rPr lang="en-US" altLang="en-US" sz="1400" dirty="0"/>
              <a:t> and </a:t>
            </a:r>
            <a:r>
              <a:rPr lang="en-US" altLang="en-US" sz="1400" b="1" dirty="0"/>
              <a:t>initialize</a:t>
            </a:r>
            <a:r>
              <a:rPr lang="en-US" altLang="en-US" sz="1400" dirty="0"/>
              <a:t> it as 30.00.</a:t>
            </a:r>
          </a:p>
          <a:p>
            <a:pPr marL="502920" lvl="1" indent="-228600">
              <a:spcBef>
                <a:spcPct val="60000"/>
              </a:spcBef>
              <a:buFont typeface="+mj-lt"/>
              <a:buAutoNum type="arabicPeriod"/>
              <a:defRPr/>
            </a:pPr>
            <a:r>
              <a:rPr lang="en-US" altLang="en-US" sz="1400" b="1" dirty="0"/>
              <a:t>Declare</a:t>
            </a:r>
            <a:r>
              <a:rPr lang="en-US" altLang="en-US" sz="1400" dirty="0"/>
              <a:t> a </a:t>
            </a:r>
            <a:r>
              <a:rPr lang="en-US" altLang="en-US" sz="1400" b="1" dirty="0"/>
              <a:t>constant</a:t>
            </a:r>
            <a:r>
              <a:rPr lang="en-US" altLang="en-US" sz="1400" dirty="0"/>
              <a:t> </a:t>
            </a:r>
            <a:r>
              <a:rPr lang="en-US" altLang="en-US" sz="1400" b="1" dirty="0"/>
              <a:t>ADDITIONAL </a:t>
            </a:r>
            <a:r>
              <a:rPr lang="en-US" altLang="en-US" sz="1400" dirty="0"/>
              <a:t>of type integer and </a:t>
            </a:r>
            <a:r>
              <a:rPr lang="en-US" altLang="en-US" sz="1400" b="1" dirty="0"/>
              <a:t>initialize</a:t>
            </a:r>
            <a:r>
              <a:rPr lang="en-US" altLang="en-US" sz="1400" dirty="0"/>
              <a:t> it as 4.</a:t>
            </a:r>
          </a:p>
          <a:p>
            <a:pPr marL="502920" lvl="1" indent="-228600">
              <a:spcBef>
                <a:spcPct val="60000"/>
              </a:spcBef>
              <a:buFont typeface="+mj-lt"/>
              <a:buAutoNum type="arabicPeriod"/>
              <a:defRPr/>
            </a:pPr>
            <a:r>
              <a:rPr lang="en-US" altLang="en-US" sz="1400" b="1" dirty="0"/>
              <a:t>Declare</a:t>
            </a:r>
            <a:r>
              <a:rPr lang="en-US" altLang="en-US" sz="1400" dirty="0"/>
              <a:t> a variable </a:t>
            </a:r>
            <a:r>
              <a:rPr lang="en-US" altLang="en-US" sz="1400" b="1" dirty="0" err="1"/>
              <a:t>totalCalculation</a:t>
            </a:r>
            <a:r>
              <a:rPr lang="en-US" altLang="en-US" sz="1400" b="1" dirty="0"/>
              <a:t> </a:t>
            </a:r>
            <a:r>
              <a:rPr lang="en-US" altLang="en-US" sz="1400" dirty="0"/>
              <a:t>of type double.</a:t>
            </a:r>
          </a:p>
          <a:p>
            <a:pPr marL="502920" lvl="1" indent="-228600">
              <a:spcBef>
                <a:spcPct val="60000"/>
              </a:spcBef>
              <a:buFont typeface="+mj-lt"/>
              <a:buAutoNum type="arabicPeriod"/>
              <a:defRPr/>
            </a:pPr>
            <a:r>
              <a:rPr lang="en-US" altLang="en-US" sz="1400" b="1" dirty="0"/>
              <a:t>Calculate</a:t>
            </a:r>
            <a:r>
              <a:rPr lang="en-US" altLang="en-US" sz="1400" dirty="0"/>
              <a:t> the total calculation by using this formula:</a:t>
            </a:r>
          </a:p>
          <a:p>
            <a:pPr marL="447675" lvl="1" indent="0">
              <a:spcBef>
                <a:spcPct val="60000"/>
              </a:spcBef>
              <a:buNone/>
              <a:defRPr/>
            </a:pPr>
            <a:r>
              <a:rPr lang="en-US" altLang="en-US" sz="1400" dirty="0"/>
              <a:t>     </a:t>
            </a:r>
            <a:r>
              <a:rPr lang="en-US" altLang="en-US" sz="1400" dirty="0" err="1"/>
              <a:t>totalCalculation</a:t>
            </a:r>
            <a:r>
              <a:rPr lang="en-US" altLang="en-US" sz="1400" dirty="0"/>
              <a:t> = number1+number2 *ADDITIONAL</a:t>
            </a:r>
          </a:p>
          <a:p>
            <a:pPr marL="617220" lvl="1" indent="-342900">
              <a:spcBef>
                <a:spcPct val="60000"/>
              </a:spcBef>
              <a:buFont typeface="+mj-lt"/>
              <a:buAutoNum type="arabicPeriod" startAt="7"/>
              <a:defRPr/>
            </a:pPr>
            <a:r>
              <a:rPr lang="en-US" altLang="en-US" sz="1400" b="1" dirty="0"/>
              <a:t>Print</a:t>
            </a:r>
            <a:r>
              <a:rPr lang="en-US" altLang="en-US" sz="1400" dirty="0"/>
              <a:t> </a:t>
            </a:r>
            <a:r>
              <a:rPr lang="en-US" altLang="en-US" sz="1400" b="1" dirty="0"/>
              <a:t>out</a:t>
            </a:r>
            <a:r>
              <a:rPr lang="en-US" altLang="en-US" sz="1400" dirty="0"/>
              <a:t> the total calculation.</a:t>
            </a:r>
            <a:endParaRPr lang="en-US" sz="11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 eaLnBrk="1" hangingPunct="1">
              <a:spcAft>
                <a:spcPts val="600"/>
              </a:spcAft>
              <a:defRPr/>
            </a:pPr>
            <a:fld id="{B9587DE8-FD3E-446E-B102-E5B922F5B3E1}" type="slidenum">
              <a:rPr lang="en-US" b="1" kern="1200">
                <a:latin typeface="+mj-lt"/>
                <a:ea typeface="+mn-ea"/>
                <a:cs typeface="+mn-cs"/>
              </a:rPr>
              <a:pPr defTabSz="457200" eaLnBrk="1" hangingPunct="1">
                <a:spcAft>
                  <a:spcPts val="600"/>
                </a:spcAft>
                <a:defRPr/>
              </a:pPr>
              <a:t>40</a:t>
            </a:fld>
            <a:endParaRPr lang="en-US" b="1" kern="1200"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6"/>
          <p:cNvSpPr>
            <a:spLocks noChangeArrowheads="1"/>
          </p:cNvSpPr>
          <p:nvPr/>
        </p:nvSpPr>
        <p:spPr bwMode="ltGray">
          <a:xfrm rot="5400000">
            <a:off x="-2465387" y="1292225"/>
            <a:ext cx="4824412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7" name="AutoShape 47"/>
          <p:cNvSpPr>
            <a:spLocks noChangeArrowheads="1"/>
          </p:cNvSpPr>
          <p:nvPr/>
        </p:nvSpPr>
        <p:spPr bwMode="ltGray">
          <a:xfrm rot="5400000" flipH="1">
            <a:off x="-2059781" y="1727994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bg2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9" name="AutoShape 49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2689225" y="3059113"/>
            <a:ext cx="4419600" cy="381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masis MT Pro Medium" panose="02040604050005020304" pitchFamily="18" charset="0"/>
              </a:rPr>
              <a:t>Primitive Data Types &amp; Assignments</a:t>
            </a:r>
          </a:p>
        </p:txBody>
      </p:sp>
      <p:sp>
        <p:nvSpPr>
          <p:cNvPr id="10" name="AutoShape 50">
            <a:hlinkClick r:id="rId3" action="ppaction://hlinksldjump"/>
          </p:cNvPr>
          <p:cNvSpPr>
            <a:spLocks noChangeArrowheads="1"/>
          </p:cNvSpPr>
          <p:nvPr/>
        </p:nvSpPr>
        <p:spPr bwMode="gray">
          <a:xfrm>
            <a:off x="2341563" y="2073275"/>
            <a:ext cx="4419600" cy="381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masis MT Pro Black" panose="02040A04050005020304" pitchFamily="18" charset="0"/>
              </a:rPr>
              <a:t>Variables</a:t>
            </a:r>
          </a:p>
        </p:txBody>
      </p:sp>
      <p:sp>
        <p:nvSpPr>
          <p:cNvPr id="11" name="AutoShape 51">
            <a:hlinkClick r:id="rId3" action="ppaction://hlinksldjump"/>
          </p:cNvPr>
          <p:cNvSpPr>
            <a:spLocks noChangeArrowheads="1"/>
          </p:cNvSpPr>
          <p:nvPr/>
        </p:nvSpPr>
        <p:spPr bwMode="gray">
          <a:xfrm>
            <a:off x="2678113" y="4111625"/>
            <a:ext cx="4419600" cy="38100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masis MT Pro Black" panose="02040A04050005020304" pitchFamily="18" charset="0"/>
              </a:rPr>
              <a:t>Character Strings</a:t>
            </a:r>
          </a:p>
        </p:txBody>
      </p:sp>
      <p:grpSp>
        <p:nvGrpSpPr>
          <p:cNvPr id="64519" name="Group 60"/>
          <p:cNvGrpSpPr>
            <a:grpSpLocks/>
          </p:cNvGrpSpPr>
          <p:nvPr/>
        </p:nvGrpSpPr>
        <p:grpSpPr bwMode="auto">
          <a:xfrm>
            <a:off x="2281238" y="4157663"/>
            <a:ext cx="381000" cy="381000"/>
            <a:chOff x="2078" y="1680"/>
            <a:chExt cx="1615" cy="1615"/>
          </a:xfrm>
          <a:solidFill>
            <a:schemeClr val="accent2"/>
          </a:solidFill>
        </p:grpSpPr>
        <p:sp>
          <p:nvSpPr>
            <p:cNvPr id="64544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4545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 dirty="0"/>
            </a:p>
          </p:txBody>
        </p:sp>
        <p:sp>
          <p:nvSpPr>
            <p:cNvPr id="64547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 dirty="0"/>
            </a:p>
          </p:txBody>
        </p:sp>
        <p:sp>
          <p:nvSpPr>
            <p:cNvPr id="64549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grpSp>
        <p:nvGrpSpPr>
          <p:cNvPr id="64520" name="Group 67"/>
          <p:cNvGrpSpPr>
            <a:grpSpLocks/>
          </p:cNvGrpSpPr>
          <p:nvPr/>
        </p:nvGrpSpPr>
        <p:grpSpPr bwMode="auto">
          <a:xfrm>
            <a:off x="1960563" y="2149475"/>
            <a:ext cx="381000" cy="381000"/>
            <a:chOff x="2078" y="1680"/>
            <a:chExt cx="1615" cy="1615"/>
          </a:xfrm>
          <a:solidFill>
            <a:schemeClr val="bg1">
              <a:lumMod val="75000"/>
            </a:schemeClr>
          </a:solidFill>
        </p:grpSpPr>
        <p:sp>
          <p:nvSpPr>
            <p:cNvPr id="64538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4539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0" name="Oval 7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 dirty="0"/>
            </a:p>
          </p:txBody>
        </p:sp>
        <p:sp>
          <p:nvSpPr>
            <p:cNvPr id="64541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2" name="Oval 7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 dirty="0"/>
            </a:p>
          </p:txBody>
        </p:sp>
        <p:sp>
          <p:nvSpPr>
            <p:cNvPr id="64543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grpSp>
        <p:nvGrpSpPr>
          <p:cNvPr id="64521" name="Group 74"/>
          <p:cNvGrpSpPr>
            <a:grpSpLocks/>
          </p:cNvGrpSpPr>
          <p:nvPr/>
        </p:nvGrpSpPr>
        <p:grpSpPr bwMode="auto">
          <a:xfrm>
            <a:off x="2308225" y="3135313"/>
            <a:ext cx="381000" cy="381000"/>
            <a:chOff x="2078" y="1680"/>
            <a:chExt cx="1615" cy="1615"/>
          </a:xfrm>
          <a:solidFill>
            <a:schemeClr val="bg1">
              <a:lumMod val="75000"/>
            </a:schemeClr>
          </a:solidFill>
        </p:grpSpPr>
        <p:sp>
          <p:nvSpPr>
            <p:cNvPr id="64532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4533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7" name="Oval 7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 dirty="0"/>
            </a:p>
          </p:txBody>
        </p:sp>
        <p:sp>
          <p:nvSpPr>
            <p:cNvPr id="64535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9" name="Oval 7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 dirty="0"/>
            </a:p>
          </p:txBody>
        </p:sp>
        <p:sp>
          <p:nvSpPr>
            <p:cNvPr id="64537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grpSp>
        <p:nvGrpSpPr>
          <p:cNvPr id="64522" name="Group 53"/>
          <p:cNvGrpSpPr>
            <a:grpSpLocks/>
          </p:cNvGrpSpPr>
          <p:nvPr/>
        </p:nvGrpSpPr>
        <p:grpSpPr bwMode="auto">
          <a:xfrm>
            <a:off x="1885950" y="4987925"/>
            <a:ext cx="381000" cy="381000"/>
            <a:chOff x="2078" y="1680"/>
            <a:chExt cx="1615" cy="1615"/>
          </a:xfrm>
          <a:solidFill>
            <a:schemeClr val="bg1">
              <a:lumMod val="75000"/>
            </a:schemeClr>
          </a:solidFill>
        </p:grpSpPr>
        <p:sp>
          <p:nvSpPr>
            <p:cNvPr id="64526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4527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6" name="Oval 5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 dirty="0"/>
            </a:p>
          </p:txBody>
        </p:sp>
        <p:sp>
          <p:nvSpPr>
            <p:cNvPr id="64529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8" name="Oval 5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 dirty="0"/>
            </a:p>
          </p:txBody>
        </p:sp>
        <p:sp>
          <p:nvSpPr>
            <p:cNvPr id="64531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90" name="AutoShape 51">
            <a:hlinkClick r:id="rId4" action="ppaction://hlinksldjump"/>
          </p:cNvPr>
          <p:cNvSpPr>
            <a:spLocks noChangeArrowheads="1"/>
          </p:cNvSpPr>
          <p:nvPr/>
        </p:nvSpPr>
        <p:spPr bwMode="gray">
          <a:xfrm>
            <a:off x="2266950" y="4987925"/>
            <a:ext cx="4419600" cy="381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Expressions</a:t>
            </a:r>
          </a:p>
        </p:txBody>
      </p:sp>
      <p:sp>
        <p:nvSpPr>
          <p:cNvPr id="41" name="AutoShape 51">
            <a:hlinkClick r:id="rId4" action="ppaction://hlinksldjump"/>
          </p:cNvPr>
          <p:cNvSpPr>
            <a:spLocks noChangeArrowheads="1"/>
          </p:cNvSpPr>
          <p:nvPr/>
        </p:nvSpPr>
        <p:spPr bwMode="gray">
          <a:xfrm>
            <a:off x="2273300" y="4987925"/>
            <a:ext cx="4419600" cy="381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lvl="1">
              <a:defRPr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lvl="1"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Expressions &amp; </a:t>
            </a:r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  <a:latin typeface="Amasis MT Pro" panose="02040504050005020304" pitchFamily="18" charset="0"/>
              </a:rPr>
              <a:t>order of precedence</a:t>
            </a:r>
          </a:p>
          <a:p>
            <a:pPr>
              <a:defRPr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 lIns="92075" tIns="46038" rIns="92075" bIns="46038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Outline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55464-0CBF-42F3-8CEF-A6497CC911D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ransition spd="slow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8" y="0"/>
            <a:ext cx="3486126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1" y="643466"/>
            <a:ext cx="2764734" cy="5528734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</a:rPr>
              <a:t>Character Strings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3790334" y="599768"/>
            <a:ext cx="5081963" cy="5572432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400" dirty="0"/>
              <a:t>A </a:t>
            </a:r>
            <a:r>
              <a:rPr lang="en-US" altLang="en-US" sz="2400" i="1" dirty="0">
                <a:solidFill>
                  <a:schemeClr val="accent2"/>
                </a:solidFill>
              </a:rPr>
              <a:t>string literal</a:t>
            </a:r>
            <a:r>
              <a:rPr lang="en-US" altLang="en-US" sz="2400" dirty="0">
                <a:solidFill>
                  <a:schemeClr val="accent2"/>
                </a:solidFill>
              </a:rPr>
              <a:t> </a:t>
            </a:r>
            <a:r>
              <a:rPr lang="en-US" altLang="en-US" sz="2400" dirty="0"/>
              <a:t>is represented by putting double quotes around the text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2400" dirty="0"/>
              <a:t>Examples:</a:t>
            </a:r>
          </a:p>
          <a:p>
            <a:pPr lvl="1" eaLnBrk="1" hangingPunct="1">
              <a:spcBef>
                <a:spcPct val="700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"This is a string literal."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"123 Main Street"</a:t>
            </a:r>
          </a:p>
          <a:p>
            <a:pPr lvl="1" eaLnBrk="1" hangingPunct="1">
              <a:spcAft>
                <a:spcPts val="600"/>
              </a:spcAft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"X"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400" dirty="0"/>
              <a:t>Every character string is an object in Java, defined by the </a:t>
            </a:r>
            <a:r>
              <a:rPr lang="en-US" altLang="en-US" sz="2400" dirty="0">
                <a:latin typeface="Courier New" panose="02070309020205020404" pitchFamily="49" charset="0"/>
              </a:rPr>
              <a:t>String</a:t>
            </a:r>
            <a:r>
              <a:rPr lang="en-US" altLang="en-US" sz="2400" dirty="0"/>
              <a:t> class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400" dirty="0"/>
              <a:t>Every string literal represents a </a:t>
            </a:r>
            <a:r>
              <a:rPr lang="en-US" altLang="en-US" sz="2400" dirty="0">
                <a:latin typeface="Courier New" panose="02070309020205020404" pitchFamily="49" charset="0"/>
              </a:rPr>
              <a:t>String</a:t>
            </a:r>
            <a:r>
              <a:rPr lang="en-US" altLang="en-US" sz="2400" dirty="0"/>
              <a:t> object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C3455464-0CBF-42F3-8CEF-A6497CC911D8}" type="slidenum">
              <a:rPr lang="en-US" smtClean="0"/>
              <a:pPr>
                <a:spcAft>
                  <a:spcPts val="600"/>
                </a:spcAft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ransition spd="slow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The </a:t>
            </a:r>
            <a:r>
              <a:rPr lang="en-US" b="1" cap="none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dirty="0"/>
              <a:t> Method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altLang="en-US" dirty="0"/>
              <a:t>In the </a:t>
            </a:r>
            <a:r>
              <a:rPr lang="en-US" altLang="en-US" dirty="0">
                <a:latin typeface="Courier New" panose="02070309020205020404" pitchFamily="49" charset="0"/>
              </a:rPr>
              <a:t>previous examples</a:t>
            </a:r>
            <a:r>
              <a:rPr lang="en-US" altLang="en-US" dirty="0"/>
              <a:t>, we invoked the </a:t>
            </a:r>
            <a:r>
              <a:rPr lang="en-US" altLang="en-US" dirty="0" err="1">
                <a:latin typeface="Courier New" panose="02070309020205020404" pitchFamily="49" charset="0"/>
              </a:rPr>
              <a:t>println</a:t>
            </a:r>
            <a:r>
              <a:rPr lang="en-US" altLang="en-US" dirty="0"/>
              <a:t> method to print a character string</a:t>
            </a:r>
          </a:p>
          <a:p>
            <a:pPr algn="just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altLang="en-US" dirty="0"/>
              <a:t>The </a:t>
            </a:r>
            <a:r>
              <a:rPr lang="en-US" altLang="en-US" dirty="0" err="1">
                <a:latin typeface="Courier New" panose="02070309020205020404" pitchFamily="49" charset="0"/>
              </a:rPr>
              <a:t>System.out</a:t>
            </a:r>
            <a:r>
              <a:rPr lang="en-US" altLang="en-US" dirty="0"/>
              <a:t> object represents a destination (the monitor screen) to which we can send output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55464-0CBF-42F3-8CEF-A6497CC911D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09600" y="4038600"/>
            <a:ext cx="78660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18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 ("Whatever you are, be a good one.");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79464" y="4572005"/>
            <a:ext cx="1295401" cy="835026"/>
            <a:chOff x="672" y="2976"/>
            <a:chExt cx="816" cy="526"/>
          </a:xfrm>
        </p:grpSpPr>
        <p:sp>
          <p:nvSpPr>
            <p:cNvPr id="66572" name="Text Box 6"/>
            <p:cNvSpPr txBox="1">
              <a:spLocks noChangeArrowheads="1"/>
            </p:cNvSpPr>
            <p:nvPr/>
          </p:nvSpPr>
          <p:spPr bwMode="auto">
            <a:xfrm>
              <a:off x="788" y="3250"/>
              <a:ext cx="5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chemeClr val="accent2"/>
                  </a:solidFill>
                  <a:latin typeface="Arial Unicode MS" panose="020B0604020202020204" pitchFamily="34" charset="-128"/>
                </a:rPr>
                <a:t>object</a:t>
              </a:r>
            </a:p>
          </p:txBody>
        </p:sp>
        <p:sp>
          <p:nvSpPr>
            <p:cNvPr id="66573" name="AutoShape 7"/>
            <p:cNvSpPr>
              <a:spLocks/>
            </p:cNvSpPr>
            <p:nvPr/>
          </p:nvSpPr>
          <p:spPr bwMode="auto">
            <a:xfrm rot="16200000">
              <a:off x="1008" y="2640"/>
              <a:ext cx="144" cy="816"/>
            </a:xfrm>
            <a:prstGeom prst="leftBrace">
              <a:avLst>
                <a:gd name="adj1" fmla="val 47222"/>
                <a:gd name="adj2" fmla="val 50000"/>
              </a:avLst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168527" y="4495800"/>
            <a:ext cx="1041400" cy="1219200"/>
            <a:chOff x="1547" y="2928"/>
            <a:chExt cx="656" cy="768"/>
          </a:xfrm>
        </p:grpSpPr>
        <p:sp>
          <p:nvSpPr>
            <p:cNvPr id="66570" name="Text Box 9"/>
            <p:cNvSpPr txBox="1">
              <a:spLocks noChangeArrowheads="1"/>
            </p:cNvSpPr>
            <p:nvPr/>
          </p:nvSpPr>
          <p:spPr bwMode="auto">
            <a:xfrm>
              <a:off x="1547" y="3250"/>
              <a:ext cx="65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chemeClr val="accent2"/>
                  </a:solidFill>
                  <a:latin typeface="Arial Unicode MS" panose="020B0604020202020204" pitchFamily="34" charset="-128"/>
                </a:rPr>
                <a:t>method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chemeClr val="accent2"/>
                  </a:solidFill>
                  <a:latin typeface="Arial Unicode MS" panose="020B0604020202020204" pitchFamily="34" charset="-128"/>
                </a:rPr>
                <a:t>name</a:t>
              </a:r>
            </a:p>
          </p:txBody>
        </p:sp>
        <p:sp>
          <p:nvSpPr>
            <p:cNvPr id="66571" name="Line 10"/>
            <p:cNvSpPr>
              <a:spLocks noChangeShapeType="1"/>
            </p:cNvSpPr>
            <p:nvPr/>
          </p:nvSpPr>
          <p:spPr bwMode="auto">
            <a:xfrm flipV="1">
              <a:off x="1872" y="2928"/>
              <a:ext cx="0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522664" y="4648203"/>
            <a:ext cx="4495801" cy="1219201"/>
            <a:chOff x="2448" y="3024"/>
            <a:chExt cx="2832" cy="768"/>
          </a:xfrm>
        </p:grpSpPr>
        <p:sp>
          <p:nvSpPr>
            <p:cNvPr id="66568" name="Text Box 12"/>
            <p:cNvSpPr txBox="1">
              <a:spLocks noChangeArrowheads="1"/>
            </p:cNvSpPr>
            <p:nvPr/>
          </p:nvSpPr>
          <p:spPr bwMode="auto">
            <a:xfrm>
              <a:off x="2610" y="3346"/>
              <a:ext cx="2493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chemeClr val="accent2"/>
                  </a:solidFill>
                  <a:latin typeface="Arial Unicode MS" panose="020B0604020202020204" pitchFamily="34" charset="-128"/>
                </a:rPr>
                <a:t>information provided here will be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chemeClr val="accent2"/>
                  </a:solidFill>
                  <a:latin typeface="Arial Unicode MS" panose="020B0604020202020204" pitchFamily="34" charset="-128"/>
                </a:rPr>
                <a:t>printed as it is</a:t>
              </a:r>
            </a:p>
          </p:txBody>
        </p:sp>
        <p:sp>
          <p:nvSpPr>
            <p:cNvPr id="66569" name="AutoShape 13"/>
            <p:cNvSpPr>
              <a:spLocks/>
            </p:cNvSpPr>
            <p:nvPr/>
          </p:nvSpPr>
          <p:spPr bwMode="auto">
            <a:xfrm rot="16200000">
              <a:off x="3744" y="1728"/>
              <a:ext cx="240" cy="2832"/>
            </a:xfrm>
            <a:prstGeom prst="leftBrace">
              <a:avLst>
                <a:gd name="adj1" fmla="val 98333"/>
                <a:gd name="adj2" fmla="val 49329"/>
              </a:avLst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5B694F-685E-4159-B9AD-DF71F858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b="1" cap="none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/>
              <a:t> Method</a:t>
            </a:r>
            <a:endParaRPr lang="en-MY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A934C6-8B9B-4DD5-967B-F25548B0F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121407"/>
            <a:ext cx="8267700" cy="4151377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Used to format the output.</a:t>
            </a:r>
          </a:p>
          <a:p>
            <a:pPr marL="0" indent="0" eaLnBrk="1" hangingPunct="1">
              <a:buNone/>
              <a:defRPr/>
            </a:pPr>
            <a:endParaRPr lang="en-US" sz="2400" dirty="0">
              <a:latin typeface="+mn-lt"/>
            </a:endParaRPr>
          </a:p>
          <a:p>
            <a:pPr marL="0" indent="0" eaLnBrk="1" hangingPunct="1">
              <a:buNone/>
              <a:defRPr/>
            </a:pPr>
            <a:r>
              <a:rPr lang="en-US" sz="2400" b="1" dirty="0">
                <a:latin typeface="+mn-lt"/>
              </a:rPr>
              <a:t>Syntax:</a:t>
            </a: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              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+mn-lt"/>
                <a:cs typeface="Courier New" pitchFamily="49" charset="0"/>
              </a:rPr>
              <a:t>System.out.printf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+mn-lt"/>
                <a:cs typeface="Courier New" pitchFamily="49" charset="0"/>
              </a:rPr>
              <a:t>(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+mn-lt"/>
                <a:cs typeface="Courier New" pitchFamily="49" charset="0"/>
              </a:rPr>
              <a:t>formatString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+mn-lt"/>
                <a:cs typeface="Courier New" pitchFamily="49" charset="0"/>
              </a:rPr>
              <a:t> , items);</a:t>
            </a:r>
          </a:p>
          <a:p>
            <a:pPr marL="0" indent="0" eaLnBrk="1" hangingPunct="1">
              <a:buNone/>
              <a:defRPr/>
            </a:pPr>
            <a:endParaRPr lang="en-US" sz="2400" dirty="0">
              <a:latin typeface="+mn-lt"/>
            </a:endParaRPr>
          </a:p>
          <a:p>
            <a:pPr lvl="1" indent="0">
              <a:buClr>
                <a:schemeClr val="accent2"/>
              </a:buClr>
              <a:buNone/>
              <a:defRPr/>
            </a:pPr>
            <a:r>
              <a:rPr lang="en-US" sz="2400" dirty="0">
                <a:latin typeface="+mn-lt"/>
              </a:rPr>
              <a:t>where</a:t>
            </a:r>
          </a:p>
          <a:p>
            <a:pPr lvl="1" indent="0">
              <a:buClr>
                <a:schemeClr val="accent2"/>
              </a:buClr>
              <a:buNone/>
              <a:defRPr/>
            </a:pPr>
            <a:r>
              <a:rPr lang="en-US" sz="2400" dirty="0">
                <a:latin typeface="+mn-lt"/>
              </a:rPr>
              <a:t>   - </a:t>
            </a:r>
            <a:r>
              <a:rPr lang="en-US" sz="2400" dirty="0" err="1">
                <a:latin typeface="+mn-lt"/>
              </a:rPr>
              <a:t>formatString</a:t>
            </a:r>
            <a:r>
              <a:rPr lang="en-US" sz="2400" dirty="0">
                <a:latin typeface="+mn-lt"/>
              </a:rPr>
              <a:t>: a string with format specifiers</a:t>
            </a:r>
          </a:p>
          <a:p>
            <a:pPr marL="763588" lvl="1" indent="-306388"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</a:rPr>
              <a:t>   - items: list of data/variables to be displayed</a:t>
            </a:r>
          </a:p>
          <a:p>
            <a:pPr marL="763588" lvl="1" indent="-306388">
              <a:buClr>
                <a:schemeClr val="accent2"/>
              </a:buClr>
              <a:buNone/>
              <a:defRPr/>
            </a:pPr>
            <a:r>
              <a:rPr lang="en-US" sz="2400" dirty="0">
                <a:latin typeface="+mn-lt"/>
              </a:rPr>
              <a:t> </a:t>
            </a:r>
          </a:p>
          <a:p>
            <a:pPr marL="392112" lvl="1" indent="-342900">
              <a:buClr>
                <a:schemeClr val="accent2"/>
              </a:buClr>
              <a:defRPr/>
            </a:pPr>
            <a:r>
              <a:rPr lang="en-US" sz="2400" dirty="0">
                <a:solidFill>
                  <a:srgbClr val="FD194F"/>
                </a:solidFill>
                <a:latin typeface="+mn-lt"/>
              </a:rPr>
              <a:t>printf</a:t>
            </a:r>
            <a:r>
              <a:rPr lang="en-US" sz="2400" dirty="0">
                <a:latin typeface="+mn-lt"/>
              </a:rPr>
              <a:t> method only supported in JDK 5 and higher version.</a:t>
            </a:r>
            <a:endParaRPr lang="en-GB" sz="2400" dirty="0">
              <a:latin typeface="+mn-lt"/>
            </a:endParaRPr>
          </a:p>
          <a:p>
            <a:pPr marL="763588" lvl="1" indent="-306388"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sz="2400" dirty="0">
              <a:latin typeface="+mn-lt"/>
            </a:endParaRPr>
          </a:p>
          <a:p>
            <a:pPr eaLnBrk="1" hangingPunct="1">
              <a:defRPr/>
            </a:pPr>
            <a:endParaRPr lang="en-US" sz="2400" dirty="0">
              <a:latin typeface="+mn-lt"/>
            </a:endParaRPr>
          </a:p>
          <a:p>
            <a:endParaRPr lang="en-MY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87DE8-FD3E-446E-B102-E5B922F5B3E1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ransition spd="slow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ea typeface="+mn-ea"/>
                <a:cs typeface="Arial" panose="020B0604020202020204" pitchFamily="34" charset="0"/>
              </a:rPr>
              <a:t>Formatting Output: Format </a:t>
            </a:r>
            <a:r>
              <a:rPr lang="en-US" sz="3600" b="1" dirty="0" err="1">
                <a:ea typeface="+mn-ea"/>
                <a:cs typeface="Arial" panose="020B0604020202020204" pitchFamily="34" charset="0"/>
              </a:rPr>
              <a:t>Specifiers</a:t>
            </a:r>
            <a:br>
              <a:rPr lang="en-US" sz="3800" b="1" dirty="0">
                <a:latin typeface="Century Gothic" pitchFamily="34" charset="0"/>
              </a:rPr>
            </a:br>
            <a:endParaRPr lang="en-US" sz="3800" b="1" dirty="0">
              <a:latin typeface="Century Gothic" pitchFamily="34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8229600" cy="2286000"/>
          </a:xfrm>
        </p:spPr>
        <p:txBody>
          <a:bodyPr/>
          <a:lstStyle/>
          <a:p>
            <a:pPr marL="495300" indent="-4953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3000">
                <a:latin typeface="Times New Roman" panose="02020603050405020304" pitchFamily="18" charset="0"/>
              </a:rPr>
              <a:t>-</a:t>
            </a:r>
            <a:r>
              <a:rPr lang="en-US">
                <a:cs typeface="Arial" panose="020B0604020202020204" pitchFamily="34" charset="0"/>
              </a:rPr>
              <a:t>Format specifier specifies how item should be displayed.</a:t>
            </a:r>
          </a:p>
          <a:p>
            <a:pPr marL="495300" indent="-4953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>
                <a:cs typeface="Arial" panose="020B0604020202020204" pitchFamily="34" charset="0"/>
              </a:rPr>
              <a:t>-Frequently used format type specifiers.</a:t>
            </a:r>
          </a:p>
          <a:p>
            <a:pPr marL="495300" indent="-4953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>
              <a:cs typeface="Arial" panose="020B0604020202020204" pitchFamily="34" charset="0"/>
            </a:endParaRPr>
          </a:p>
          <a:p>
            <a:pPr marL="495300" indent="-4953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>
                <a:solidFill>
                  <a:srgbClr val="1E3F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4DAFA4-EC7F-437D-BB59-2E8C504ADD50}" type="slidenum">
              <a:rPr lang="en-GB" smtClean="0"/>
              <a:pPr>
                <a:defRPr/>
              </a:pPr>
              <a:t>45</a:t>
            </a:fld>
            <a:endParaRPr lang="en-GB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91161"/>
              </p:ext>
            </p:extLst>
          </p:nvPr>
        </p:nvGraphicFramePr>
        <p:xfrm>
          <a:off x="609600" y="2286000"/>
          <a:ext cx="7848600" cy="419100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2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6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9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3992">
                <a:tc>
                  <a:txBody>
                    <a:bodyPr/>
                    <a:lstStyle/>
                    <a:p>
                      <a:r>
                        <a:rPr lang="en-US" sz="2400" u="none" dirty="0" err="1"/>
                        <a:t>Specifiers</a:t>
                      </a:r>
                      <a:r>
                        <a:rPr lang="en-US" sz="2400" u="none" dirty="0"/>
                        <a:t>  </a:t>
                      </a:r>
                      <a:endParaRPr lang="en-US" sz="2400" u="none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none" dirty="0"/>
                        <a:t>Outputs </a:t>
                      </a:r>
                      <a:endParaRPr lang="en-US" sz="2400" u="none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none" dirty="0"/>
                        <a:t>Examples </a:t>
                      </a:r>
                      <a:r>
                        <a:rPr lang="en-US" sz="2800" u="none" dirty="0"/>
                        <a:t> </a:t>
                      </a:r>
                      <a:endParaRPr lang="en-US" sz="2400" u="none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2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decimal integer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</a:t>
                      </a:r>
                      <a:endParaRPr lang="en-US" sz="2400" dirty="0">
                        <a:solidFill>
                          <a:srgbClr val="1E3F1B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2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float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35.3404</a:t>
                      </a:r>
                      <a:endParaRPr lang="en-US" sz="2400" dirty="0">
                        <a:solidFill>
                          <a:srgbClr val="1E3F1B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2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“Java”</a:t>
                      </a:r>
                      <a:endParaRPr lang="en-US" sz="2400" dirty="0">
                        <a:solidFill>
                          <a:srgbClr val="1E3F1B"/>
                        </a:solidFill>
                        <a:latin typeface="Century Gothic" pitchFamily="34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2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 ‘T’</a:t>
                      </a:r>
                      <a:endParaRPr lang="en-US" sz="2400" dirty="0">
                        <a:solidFill>
                          <a:srgbClr val="1E3F1B"/>
                        </a:solidFill>
                        <a:latin typeface="Century Gothic" pitchFamily="34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2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</a:t>
                      </a:r>
                      <a:r>
                        <a:rPr lang="en-US" sz="2400" dirty="0" err="1"/>
                        <a:t>boolean</a:t>
                      </a:r>
                      <a:r>
                        <a:rPr lang="en-US" sz="2400" dirty="0"/>
                        <a:t> 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true </a:t>
                      </a:r>
                      <a:endParaRPr lang="en-US" sz="2400" dirty="0">
                        <a:solidFill>
                          <a:srgbClr val="1E3F1B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2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line separator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2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exponential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1.23e+1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839C29-1960-44E6-9EE4-0051D156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US" altLang="en-US" b="1" dirty="0"/>
              <a:t>Formatting Output</a:t>
            </a:r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712A1-1696-4B61-8746-8950B8AEE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sz="1600" dirty="0">
                <a:latin typeface="+mn-lt"/>
              </a:rPr>
              <a:t> </a:t>
            </a:r>
            <a:r>
              <a:rPr lang="en-US" sz="1600" b="1" dirty="0">
                <a:solidFill>
                  <a:schemeClr val="accent2"/>
                </a:solidFill>
                <a:latin typeface="+mn-lt"/>
              </a:rPr>
              <a:t>Syntax</a:t>
            </a:r>
            <a:r>
              <a:rPr lang="en-US" sz="1600" dirty="0">
                <a:latin typeface="+mn-lt"/>
              </a:rPr>
              <a:t> of format specifier:</a:t>
            </a:r>
          </a:p>
          <a:p>
            <a:pPr marL="0" indent="0" eaLnBrk="1" hangingPunct="1">
              <a:buNone/>
              <a:defRPr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                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n-lt"/>
                <a:cs typeface="Courier New" pitchFamily="49" charset="0"/>
              </a:rPr>
              <a:t>%&lt;flag&gt;&lt;width&gt;&lt;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+mn-lt"/>
                <a:cs typeface="Courier New" pitchFamily="49" charset="0"/>
              </a:rPr>
              <a:t>.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n-lt"/>
                <a:cs typeface="Courier New" pitchFamily="49" charset="0"/>
              </a:rPr>
              <a:t>precision&gt;&lt;format type&gt;</a:t>
            </a:r>
          </a:p>
          <a:p>
            <a:pPr eaLnBrk="1" hangingPunct="1">
              <a:defRPr/>
            </a:pPr>
            <a:endParaRPr lang="en-US" sz="1600" dirty="0">
              <a:latin typeface="+mn-lt"/>
            </a:endParaRPr>
          </a:p>
          <a:p>
            <a:pPr marL="355600" indent="-355600" eaLnBrk="1" hangingPunct="1">
              <a:buFont typeface="Wingdings" pitchFamily="2" charset="2"/>
              <a:buNone/>
              <a:defRPr/>
            </a:pPr>
            <a:r>
              <a:rPr lang="en-US" sz="1600" dirty="0">
                <a:latin typeface="+mn-lt"/>
              </a:rPr>
              <a:t>	</a:t>
            </a:r>
            <a:r>
              <a:rPr lang="en-US" sz="1600" dirty="0">
                <a:solidFill>
                  <a:schemeClr val="accent2"/>
                </a:solidFill>
                <a:latin typeface="+mn-lt"/>
              </a:rPr>
              <a:t>%wd   </a:t>
            </a:r>
            <a:r>
              <a:rPr lang="en-US" sz="1600" dirty="0">
                <a:latin typeface="+mn-lt"/>
              </a:rPr>
              <a:t>– output integer with width of w  (</a:t>
            </a:r>
            <a:r>
              <a:rPr lang="en-US" sz="1600" dirty="0" err="1">
                <a:latin typeface="+mn-lt"/>
              </a:rPr>
              <a:t>eg.</a:t>
            </a:r>
            <a:r>
              <a:rPr lang="en-US" sz="1600" dirty="0">
                <a:latin typeface="+mn-lt"/>
              </a:rPr>
              <a:t> %5d)</a:t>
            </a:r>
          </a:p>
          <a:p>
            <a:pPr marL="495300" indent="-495300" eaLnBrk="1" hangingPunct="1">
              <a:buFont typeface="Wingdings" pitchFamily="2" charset="2"/>
              <a:buNone/>
              <a:defRPr/>
            </a:pPr>
            <a:r>
              <a:rPr lang="en-US" sz="1600" dirty="0">
                <a:latin typeface="+mn-lt"/>
              </a:rPr>
              <a:t>                   </a:t>
            </a:r>
            <a:r>
              <a:rPr lang="en-US" sz="1600" dirty="0"/>
              <a:t>– if the number is less than 5 (</a:t>
            </a:r>
            <a:r>
              <a:rPr lang="en-US" sz="1600" dirty="0">
                <a:latin typeface="+mn-lt"/>
              </a:rPr>
              <a:t>w</a:t>
            </a:r>
            <a:r>
              <a:rPr lang="en-US" sz="1600" dirty="0"/>
              <a:t>), add spaces   </a:t>
            </a:r>
          </a:p>
          <a:p>
            <a:pPr marL="495300" indent="-495300" eaLnBrk="1" hangingPunct="1">
              <a:buFont typeface="Wingdings" pitchFamily="2" charset="2"/>
              <a:buNone/>
              <a:defRPr/>
            </a:pPr>
            <a:r>
              <a:rPr lang="en-US" sz="1600" dirty="0"/>
              <a:t>                      before the number.</a:t>
            </a:r>
          </a:p>
          <a:p>
            <a:pPr marL="495300" indent="-495300" eaLnBrk="1" hangingPunct="1">
              <a:buFont typeface="Wingdings" pitchFamily="2" charset="2"/>
              <a:buNone/>
              <a:defRPr/>
            </a:pPr>
            <a:r>
              <a:rPr lang="en-US" sz="1600" dirty="0"/>
              <a:t>                   – if the number is more than 5 (</a:t>
            </a:r>
            <a:r>
              <a:rPr lang="en-US" sz="1600" dirty="0">
                <a:latin typeface="+mn-lt"/>
              </a:rPr>
              <a:t>w</a:t>
            </a:r>
            <a:r>
              <a:rPr lang="en-US" sz="1600" dirty="0"/>
              <a:t>), the width </a:t>
            </a:r>
          </a:p>
          <a:p>
            <a:pPr marL="495300" indent="-495300" eaLnBrk="1" hangingPunct="1">
              <a:buFont typeface="Wingdings" pitchFamily="2" charset="2"/>
              <a:buNone/>
              <a:defRPr/>
            </a:pPr>
            <a:r>
              <a:rPr lang="en-US" sz="1600" dirty="0"/>
              <a:t>                      is added automatically.</a:t>
            </a:r>
            <a:endParaRPr lang="en-US" sz="1600" dirty="0">
              <a:latin typeface="+mn-lt"/>
            </a:endParaRPr>
          </a:p>
          <a:p>
            <a:pPr marL="495300" indent="-495300" eaLnBrk="1" hangingPunct="1">
              <a:buFont typeface="Wingdings" pitchFamily="2" charset="2"/>
              <a:buNone/>
              <a:defRPr/>
            </a:pPr>
            <a:endParaRPr lang="en-US" sz="1600" dirty="0">
              <a:latin typeface="+mn-lt"/>
            </a:endParaRPr>
          </a:p>
          <a:p>
            <a:pPr marL="355600" indent="-355600" eaLnBrk="1" hangingPunct="1">
              <a:buFont typeface="Wingdings" pitchFamily="2" charset="2"/>
              <a:buNone/>
              <a:defRPr/>
            </a:pPr>
            <a:r>
              <a:rPr lang="en-US" sz="1600" dirty="0">
                <a:latin typeface="+mn-lt"/>
              </a:rPr>
              <a:t>  	</a:t>
            </a:r>
            <a:r>
              <a:rPr lang="en-US" sz="1600" dirty="0">
                <a:solidFill>
                  <a:schemeClr val="accent2"/>
                </a:solidFill>
                <a:latin typeface="+mn-lt"/>
              </a:rPr>
              <a:t>%w.pf   </a:t>
            </a:r>
            <a:r>
              <a:rPr lang="en-US" sz="1600" dirty="0">
                <a:latin typeface="+mn-lt"/>
              </a:rPr>
              <a:t>– output double value with width of w including </a:t>
            </a:r>
          </a:p>
          <a:p>
            <a:pPr marL="495300" indent="-495300" eaLnBrk="1" hangingPunct="1">
              <a:buFont typeface="Wingdings" pitchFamily="2" charset="2"/>
              <a:buNone/>
              <a:defRPr/>
            </a:pPr>
            <a:r>
              <a:rPr lang="en-US" sz="1600" dirty="0">
                <a:latin typeface="+mn-lt"/>
              </a:rPr>
              <a:t>                      decimal point and p digits after the decimal point </a:t>
            </a:r>
          </a:p>
          <a:p>
            <a:pPr marL="495300" indent="-495300" eaLnBrk="1" hangingPunct="1">
              <a:buFont typeface="Wingdings" pitchFamily="2" charset="2"/>
              <a:buNone/>
              <a:defRPr/>
            </a:pPr>
            <a:r>
              <a:rPr lang="en-US" sz="1600" dirty="0">
                <a:latin typeface="+mn-lt"/>
              </a:rPr>
              <a:t>                      (</a:t>
            </a:r>
            <a:r>
              <a:rPr lang="en-US" sz="1600" dirty="0" err="1">
                <a:latin typeface="+mn-lt"/>
              </a:rPr>
              <a:t>eg.</a:t>
            </a:r>
            <a:r>
              <a:rPr lang="en-US" sz="1600" dirty="0">
                <a:latin typeface="+mn-lt"/>
              </a:rPr>
              <a:t> %10.2f)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B9587DE8-FD3E-446E-B102-E5B922F5B3E1}" type="slidenum">
              <a:rPr lang="en-US" smtClean="0"/>
              <a:pPr>
                <a:spcAft>
                  <a:spcPts val="600"/>
                </a:spcAft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ransition spd="slow"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839C29-1960-44E6-9EE4-0051D156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US" altLang="en-US" b="1" dirty="0"/>
              <a:t>Formatting Output: </a:t>
            </a:r>
            <a:r>
              <a:rPr lang="en-US" altLang="en-US" b="1" cap="none" dirty="0"/>
              <a:t>Flag</a:t>
            </a:r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712A1-1696-4B61-8746-8950B8AEE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386" y="2320412"/>
            <a:ext cx="7770802" cy="3851787"/>
          </a:xfrm>
        </p:spPr>
        <p:txBody>
          <a:bodyPr>
            <a:normAutofit/>
          </a:bodyPr>
          <a:lstStyle/>
          <a:p>
            <a:pPr marL="495300" indent="-4953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1600" dirty="0">
                <a:latin typeface="+mn-lt"/>
              </a:rPr>
              <a:t> </a:t>
            </a:r>
            <a:r>
              <a:rPr lang="en-US" altLang="en-US" sz="32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en-US" sz="2800" b="1" u="sng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Flag                       Description_________</a:t>
            </a:r>
            <a:r>
              <a:rPr lang="en-US" altLang="en-US" sz="32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	</a:t>
            </a:r>
          </a:p>
          <a:p>
            <a:pPr marL="495300" indent="-495300" ea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3200" dirty="0">
                <a:solidFill>
                  <a:srgbClr val="1E3F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>
                <a:solidFill>
                  <a:srgbClr val="1E3F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	      </a:t>
            </a:r>
            <a:r>
              <a:rPr lang="en-MY" altLang="en-US" sz="1800" dirty="0">
                <a:solidFill>
                  <a:srgbClr val="1E3F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justifies the converted value     </a:t>
            </a:r>
          </a:p>
          <a:p>
            <a:pPr marL="495300" indent="-495300" ea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MY" altLang="en-US" sz="1800" dirty="0">
                <a:solidFill>
                  <a:srgbClr val="1E3F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by default the value is right justified)</a:t>
            </a:r>
            <a:endParaRPr lang="en-US" altLang="en-US" sz="2400" dirty="0">
              <a:solidFill>
                <a:srgbClr val="1E3F1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8638" indent="-1798638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1E3F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,       I</a:t>
            </a:r>
            <a:r>
              <a:rPr lang="en-MY" altLang="en-US" sz="1800" dirty="0" err="1">
                <a:solidFill>
                  <a:srgbClr val="1E3F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nclude</a:t>
            </a:r>
            <a:r>
              <a:rPr lang="en-MY" altLang="en-US" sz="1800" dirty="0">
                <a:solidFill>
                  <a:srgbClr val="1E3F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 separator for &gt;= 1000  		  value     </a:t>
            </a:r>
          </a:p>
          <a:p>
            <a:pPr marL="495300" indent="-4953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1E3F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	        Enclose ( ) for negative value</a:t>
            </a:r>
            <a:endParaRPr lang="en-US" altLang="en-US" sz="2400" dirty="0">
              <a:solidFill>
                <a:srgbClr val="1E3F1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9587DE8-FD3E-446E-B102-E5B922F5B3E1}" type="slidenum">
              <a:rPr kumimoji="0" 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" panose="02060603020205020403"/>
                <a:ea typeface="+mn-ea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100" b="1" i="0" u="none" strike="noStrike" kern="1200" cap="none" spc="-7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" panose="02060603020205020403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242129"/>
      </p:ext>
    </p:extLst>
  </p:cSld>
  <p:clrMapOvr>
    <a:masterClrMapping/>
  </p:clrMapOvr>
  <p:transition spd="slow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839C29-1960-44E6-9EE4-0051D156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US" altLang="en-US" b="1" dirty="0"/>
              <a:t>Formatting Output</a:t>
            </a:r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712A1-1696-4B61-8746-8950B8AEE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386" y="2320412"/>
            <a:ext cx="7543800" cy="4052956"/>
          </a:xfrm>
        </p:spPr>
        <p:txBody>
          <a:bodyPr>
            <a:normAutofit fontScale="92500" lnSpcReduction="10000"/>
          </a:bodyPr>
          <a:lstStyle/>
          <a:p>
            <a:pPr marL="182880" indent="-182880" eaLnBrk="1" fontAlgn="auto" hangingPunct="1">
              <a:spcAft>
                <a:spcPts val="0"/>
              </a:spcAft>
              <a:defRPr/>
            </a:pPr>
            <a:r>
              <a:rPr lang="en-US" sz="1600" dirty="0">
                <a:latin typeface="+mn-lt"/>
              </a:rPr>
              <a:t> </a:t>
            </a:r>
            <a:r>
              <a:rPr lang="en-US" sz="1800" dirty="0"/>
              <a:t>Outputting floating point values can look strange:</a:t>
            </a:r>
          </a:p>
          <a:p>
            <a:pPr marL="342900" lvl="1" indent="-342900" eaLnBrk="1" fontAlgn="auto" hangingPunct="1">
              <a:spcAft>
                <a:spcPts val="0"/>
              </a:spcAft>
              <a:buSzPct val="60000"/>
              <a:buFont typeface="Wingdings" pitchFamily="2" charset="2"/>
              <a:buNone/>
              <a:defRPr/>
            </a:pPr>
            <a:r>
              <a:rPr lang="en-US" sz="1600" dirty="0">
                <a:latin typeface="Consolas" pitchFamily="49" charset="0"/>
              </a:rPr>
              <a:t>		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Price per liter:  RM 1.219978</a:t>
            </a:r>
          </a:p>
          <a:p>
            <a:pPr marL="342900" lvl="1" indent="-342900" eaLnBrk="1" fontAlgn="auto" hangingPunct="1">
              <a:spcAft>
                <a:spcPts val="0"/>
              </a:spcAft>
              <a:buSzPct val="60000"/>
              <a:buFont typeface="Wingdings" pitchFamily="2" charset="2"/>
              <a:buNone/>
              <a:defRPr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182880" indent="-182880" eaLnBrk="1" fontAlgn="auto" hangingPunct="1">
              <a:spcAft>
                <a:spcPts val="0"/>
              </a:spcAft>
              <a:defRPr/>
            </a:pPr>
            <a:r>
              <a:rPr lang="en-US" sz="1800" dirty="0"/>
              <a:t>To control the output appearance of numeric variables, use formatted output tools such as: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/>
              <a:t>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double price = 1.219978;</a:t>
            </a:r>
          </a:p>
          <a:p>
            <a:pPr lvl="1" indent="-182880" eaLnBrk="1" fontAlgn="auto" hangingPunct="1">
              <a:spcBef>
                <a:spcPts val="2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>
                <a:latin typeface="Consolas" pitchFamily="49" charset="0"/>
              </a:rPr>
              <a:t>	a) </a:t>
            </a:r>
            <a:r>
              <a:rPr lang="en-US" sz="1600" dirty="0" err="1">
                <a:latin typeface="Consolas" pitchFamily="49" charset="0"/>
              </a:rPr>
              <a:t>System.out.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printf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altLang="en-US" sz="1600" b="1" dirty="0">
                <a:latin typeface="Courier New" panose="02070309020205020404" pitchFamily="49" charset="0"/>
              </a:rPr>
              <a:t>"</a:t>
            </a:r>
            <a:r>
              <a:rPr lang="en-US" altLang="en-US" sz="1600" dirty="0">
                <a:latin typeface="Consolas" pitchFamily="49" charset="0"/>
              </a:rPr>
              <a:t> Price per </a:t>
            </a:r>
            <a:r>
              <a:rPr lang="en-US" altLang="en-US" sz="1600" dirty="0" err="1">
                <a:latin typeface="Consolas" pitchFamily="49" charset="0"/>
              </a:rPr>
              <a:t>liter:RM</a:t>
            </a:r>
            <a:r>
              <a:rPr lang="en-US" altLang="en-US" sz="1600" dirty="0">
                <a:latin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</a:rPr>
              <a:t>%.3f</a:t>
            </a:r>
            <a:r>
              <a:rPr lang="en-US" altLang="en-US" sz="1600" b="1" dirty="0">
                <a:latin typeface="Courier New" panose="02070309020205020404" pitchFamily="49" charset="0"/>
              </a:rPr>
              <a:t>"</a:t>
            </a:r>
            <a:r>
              <a:rPr lang="en-US" sz="1600" dirty="0">
                <a:latin typeface="Consolas" pitchFamily="49" charset="0"/>
              </a:rPr>
              <a:t>, price);</a:t>
            </a:r>
          </a:p>
          <a:p>
            <a:pPr lvl="1" indent="-182880" eaLnBrk="1" fontAlgn="auto" hangingPunct="1">
              <a:spcBef>
                <a:spcPts val="2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>
                <a:latin typeface="Consolas" pitchFamily="49" charset="0"/>
              </a:rPr>
              <a:t>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Price per liter:RM1.220</a:t>
            </a:r>
          </a:p>
          <a:p>
            <a:pPr lvl="1" indent="-182880" eaLnBrk="1" fontAlgn="auto" hangingPunct="1">
              <a:spcBef>
                <a:spcPts val="2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 indent="-182880" eaLnBrk="1" fontAlgn="auto" hangingPunct="1">
              <a:spcBef>
                <a:spcPts val="2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>
                <a:latin typeface="Consolas" pitchFamily="49" charset="0"/>
              </a:rPr>
              <a:t>	b) </a:t>
            </a:r>
            <a:r>
              <a:rPr lang="en-US" sz="1600" dirty="0" err="1">
                <a:latin typeface="Consolas" pitchFamily="49" charset="0"/>
              </a:rPr>
              <a:t>System.out.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printf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altLang="en-US" sz="1600" b="1" dirty="0">
                <a:latin typeface="Courier New" panose="02070309020205020404" pitchFamily="49" charset="0"/>
              </a:rPr>
              <a:t>"</a:t>
            </a:r>
            <a:r>
              <a:rPr lang="en-US" altLang="en-US" sz="1600" dirty="0">
                <a:latin typeface="Consolas" pitchFamily="49" charset="0"/>
              </a:rPr>
              <a:t> Price per </a:t>
            </a:r>
            <a:r>
              <a:rPr lang="en-US" altLang="en-US" sz="1600" dirty="0" err="1">
                <a:latin typeface="Consolas" pitchFamily="49" charset="0"/>
              </a:rPr>
              <a:t>liter:RM</a:t>
            </a:r>
            <a:r>
              <a:rPr lang="en-US" altLang="en-US" sz="1600" dirty="0">
                <a:latin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</a:rPr>
              <a:t>%</a:t>
            </a:r>
            <a:r>
              <a:rPr lang="en-US" sz="1600" dirty="0">
                <a:solidFill>
                  <a:srgbClr val="00B050"/>
                </a:solidFill>
                <a:latin typeface="Consolas" pitchFamily="49" charset="0"/>
              </a:rPr>
              <a:t>10</a:t>
            </a:r>
            <a:r>
              <a:rPr lang="en-US" sz="1600" dirty="0">
                <a:latin typeface="Consolas" pitchFamily="49" charset="0"/>
              </a:rPr>
              <a:t>.</a:t>
            </a:r>
            <a:r>
              <a:rPr lang="en-US" sz="1600" dirty="0">
                <a:solidFill>
                  <a:srgbClr val="0033CC"/>
                </a:solidFill>
                <a:latin typeface="Consolas" pitchFamily="49" charset="0"/>
              </a:rPr>
              <a:t>2</a:t>
            </a:r>
            <a:r>
              <a:rPr lang="en-US" sz="1600" dirty="0">
                <a:latin typeface="Consolas" pitchFamily="49" charset="0"/>
              </a:rPr>
              <a:t>f</a:t>
            </a:r>
            <a:r>
              <a:rPr lang="en-US" altLang="en-US" sz="1600" b="1" dirty="0">
                <a:latin typeface="Courier New" panose="02070309020205020404" pitchFamily="49" charset="0"/>
              </a:rPr>
              <a:t>"</a:t>
            </a:r>
            <a:r>
              <a:rPr lang="en-US" sz="1600" dirty="0">
                <a:latin typeface="Consolas" pitchFamily="49" charset="0"/>
              </a:rPr>
              <a:t>, price);</a:t>
            </a:r>
          </a:p>
          <a:p>
            <a:pPr lvl="1" indent="-182880" eaLnBrk="1" fontAlgn="auto" hangingPunct="1">
              <a:spcBef>
                <a:spcPts val="2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>
                <a:latin typeface="Consolas" pitchFamily="49" charset="0"/>
              </a:rPr>
              <a:t>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Price per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liter:RM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1.22</a:t>
            </a:r>
          </a:p>
          <a:p>
            <a:pPr lvl="1" indent="-182880" eaLnBrk="1" fontAlgn="auto" hangingPunct="1">
              <a:spcBef>
                <a:spcPts val="2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600" dirty="0"/>
          </a:p>
          <a:p>
            <a:pPr lvl="1" indent="-18288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600" dirty="0"/>
          </a:p>
          <a:p>
            <a:pPr lvl="1" indent="-182880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sz="1600" dirty="0"/>
          </a:p>
          <a:p>
            <a:pPr lvl="1" indent="-182880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sz="1600" dirty="0"/>
          </a:p>
          <a:p>
            <a:pPr lvl="1" indent="-182880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1600" dirty="0"/>
              <a:t>The </a:t>
            </a:r>
            <a:r>
              <a:rPr lang="en-US" sz="1600" dirty="0">
                <a:latin typeface="Consolas" pitchFamily="49" charset="0"/>
              </a:rPr>
              <a:t>%10.2f </a:t>
            </a:r>
            <a:r>
              <a:rPr lang="en-US" sz="1600" dirty="0"/>
              <a:t>is called a </a:t>
            </a:r>
            <a:r>
              <a:rPr lang="en-US" sz="1600" b="1" dirty="0"/>
              <a:t>format specifier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9587DE8-FD3E-446E-B102-E5B922F5B3E1}" type="slidenum">
              <a:rPr kumimoji="0" 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" panose="02060603020205020403"/>
                <a:ea typeface="+mn-ea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100" b="1" i="0" u="none" strike="noStrike" kern="1200" cap="none" spc="-7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" panose="02060603020205020403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Line Callout 2 4">
            <a:extLst>
              <a:ext uri="{FF2B5EF4-FFF2-40B4-BE49-F238E27FC236}">
                <a16:creationId xmlns:a16="http://schemas.microsoft.com/office/drawing/2014/main" id="{5AA8F88C-827B-46F8-AA4B-FD264ED3C515}"/>
              </a:ext>
            </a:extLst>
          </p:cNvPr>
          <p:cNvSpPr/>
          <p:nvPr/>
        </p:nvSpPr>
        <p:spPr>
          <a:xfrm>
            <a:off x="6934200" y="2209800"/>
            <a:ext cx="1905000" cy="914400"/>
          </a:xfrm>
          <a:prstGeom prst="borderCallout2">
            <a:avLst>
              <a:gd name="adj1" fmla="val 51047"/>
              <a:gd name="adj2" fmla="val -9102"/>
              <a:gd name="adj3" fmla="val 51047"/>
              <a:gd name="adj4" fmla="val -18974"/>
              <a:gd name="adj5" fmla="val 52133"/>
              <a:gd name="adj6" fmla="val -7334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Default: 6 digits after the  decimal point</a:t>
            </a: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0598CE84-3CF3-4597-9570-2B20BF764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056188"/>
            <a:ext cx="3733800" cy="1192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04550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63E2FE9-FAF3-450E-861A-54D0A8CFB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7F2EA4B-4570-4BD1-80EA-CFFAA3A0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4592057"/>
            <a:ext cx="7543800" cy="1609344"/>
          </a:xfrm>
        </p:spPr>
        <p:txBody>
          <a:bodyPr>
            <a:normAutofit/>
          </a:bodyPr>
          <a:lstStyle/>
          <a:p>
            <a:r>
              <a:rPr lang="en-US" altLang="en-US" b="1">
                <a:latin typeface="Century Gothic" panose="020B0502020202020204" pitchFamily="34" charset="0"/>
              </a:rPr>
              <a:t>Example</a:t>
            </a:r>
            <a:endParaRPr lang="en-MY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CC7245-0CD8-4339-867D-954CC449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656599"/>
            <a:ext cx="7543800" cy="3463351"/>
          </a:xfrm>
        </p:spPr>
        <p:txBody>
          <a:bodyPr anchor="b">
            <a:normAutofit lnSpcReduction="10000"/>
          </a:bodyPr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x= 10; </a:t>
            </a:r>
          </a:p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double y= 5.373123;</a:t>
            </a:r>
          </a:p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 is %d and Y is %6.2f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x, y);</a:t>
            </a:r>
          </a:p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</a:p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masis MT Pro" panose="02040504050005020304" pitchFamily="18" charset="0"/>
                <a:cs typeface="Arial" panose="020B0604020202020204" pitchFamily="34" charset="0"/>
              </a:rPr>
              <a:t>OUTPUT:</a:t>
            </a:r>
          </a:p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            X is 10 and Y is</a:t>
            </a:r>
          </a:p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Note:</a:t>
            </a:r>
          </a:p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items MUST match specifiers in order, in number and in exact type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Rectangle 13">
            <a:extLst>
              <a:ext uri="{FF2B5EF4-FFF2-40B4-BE49-F238E27FC236}">
                <a16:creationId xmlns:a16="http://schemas.microsoft.com/office/drawing/2014/main" id="{B4CD5EDE-D3EC-49C1-9A9B-88C47606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4431215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15">
            <a:extLst>
              <a:ext uri="{FF2B5EF4-FFF2-40B4-BE49-F238E27FC236}">
                <a16:creationId xmlns:a16="http://schemas.microsoft.com/office/drawing/2014/main" id="{C33E4ED5-D66B-4F39-9509-117636F0B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2" name="Oval 17">
            <a:extLst>
              <a:ext uri="{FF2B5EF4-FFF2-40B4-BE49-F238E27FC236}">
                <a16:creationId xmlns:a16="http://schemas.microsoft.com/office/drawing/2014/main" id="{8573AAF9-111A-4C2F-A36D-746158924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B9587DE8-FD3E-446E-B102-E5B922F5B3E1}" type="slidenum">
              <a:rPr lang="en-US" smtClean="0"/>
              <a:pPr>
                <a:spcAft>
                  <a:spcPts val="600"/>
                </a:spcAft>
                <a:defRPr/>
              </a:pPr>
              <a:t>49</a:t>
            </a:fld>
            <a:endParaRPr lang="en-US"/>
          </a:p>
        </p:txBody>
      </p:sp>
      <p:grpSp>
        <p:nvGrpSpPr>
          <p:cNvPr id="40" name="Group 5">
            <a:extLst>
              <a:ext uri="{FF2B5EF4-FFF2-40B4-BE49-F238E27FC236}">
                <a16:creationId xmlns:a16="http://schemas.microsoft.com/office/drawing/2014/main" id="{2085201C-5288-486C-BCBF-C0BC5310EDA1}"/>
              </a:ext>
            </a:extLst>
          </p:cNvPr>
          <p:cNvGrpSpPr>
            <a:grpSpLocks/>
          </p:cNvGrpSpPr>
          <p:nvPr/>
        </p:nvGrpSpPr>
        <p:grpSpPr bwMode="auto">
          <a:xfrm>
            <a:off x="6172203" y="1676465"/>
            <a:ext cx="1234408" cy="487607"/>
            <a:chOff x="2304" y="1968"/>
            <a:chExt cx="624" cy="240"/>
          </a:xfrm>
        </p:grpSpPr>
        <p:sp>
          <p:nvSpPr>
            <p:cNvPr id="41" name="Line 6">
              <a:extLst>
                <a:ext uri="{FF2B5EF4-FFF2-40B4-BE49-F238E27FC236}">
                  <a16:creationId xmlns:a16="http://schemas.microsoft.com/office/drawing/2014/main" id="{519972FB-426B-4A3B-9826-7159FC5B7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968"/>
              <a:ext cx="0" cy="24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Line 7">
              <a:extLst>
                <a:ext uri="{FF2B5EF4-FFF2-40B4-BE49-F238E27FC236}">
                  <a16:creationId xmlns:a16="http://schemas.microsoft.com/office/drawing/2014/main" id="{BA847F59-251A-4E59-BB68-F3A9413ADF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208"/>
              <a:ext cx="624" cy="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Line 8">
              <a:extLst>
                <a:ext uri="{FF2B5EF4-FFF2-40B4-BE49-F238E27FC236}">
                  <a16:creationId xmlns:a16="http://schemas.microsoft.com/office/drawing/2014/main" id="{EB719E04-6223-4667-8062-F07EBAA61A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1968"/>
              <a:ext cx="0" cy="24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4" name="Group 5">
            <a:extLst>
              <a:ext uri="{FF2B5EF4-FFF2-40B4-BE49-F238E27FC236}">
                <a16:creationId xmlns:a16="http://schemas.microsoft.com/office/drawing/2014/main" id="{776F4C55-7394-4C9B-A4F1-8902741C3821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1600200"/>
            <a:ext cx="2666997" cy="228348"/>
            <a:chOff x="2304" y="1968"/>
            <a:chExt cx="624" cy="240"/>
          </a:xfrm>
        </p:grpSpPr>
        <p:sp>
          <p:nvSpPr>
            <p:cNvPr id="45" name="Line 6">
              <a:extLst>
                <a:ext uri="{FF2B5EF4-FFF2-40B4-BE49-F238E27FC236}">
                  <a16:creationId xmlns:a16="http://schemas.microsoft.com/office/drawing/2014/main" id="{B07EBD6E-BA9E-45BE-A196-94B29F8B9C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968"/>
              <a:ext cx="0" cy="24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Line 7">
              <a:extLst>
                <a:ext uri="{FF2B5EF4-FFF2-40B4-BE49-F238E27FC236}">
                  <a16:creationId xmlns:a16="http://schemas.microsoft.com/office/drawing/2014/main" id="{2CBB1F2D-660B-492B-862E-21149F0FED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208"/>
              <a:ext cx="624" cy="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7" name="Line 8">
              <a:extLst>
                <a:ext uri="{FF2B5EF4-FFF2-40B4-BE49-F238E27FC236}">
                  <a16:creationId xmlns:a16="http://schemas.microsoft.com/office/drawing/2014/main" id="{0EE5E79F-3324-4E6E-87BE-C29ADD326A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1968"/>
              <a:ext cx="0" cy="24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7" name="TextBox 19">
            <a:extLst>
              <a:ext uri="{FF2B5EF4-FFF2-40B4-BE49-F238E27FC236}">
                <a16:creationId xmlns:a16="http://schemas.microsoft.com/office/drawing/2014/main" id="{B7F07C84-22A5-477D-9BA5-948BC46BB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9326" y="3363913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/>
              <a:t>6 spaces</a:t>
            </a:r>
          </a:p>
        </p:txBody>
      </p:sp>
      <p:grpSp>
        <p:nvGrpSpPr>
          <p:cNvPr id="70" name="Group 20">
            <a:extLst>
              <a:ext uri="{FF2B5EF4-FFF2-40B4-BE49-F238E27FC236}">
                <a16:creationId xmlns:a16="http://schemas.microsoft.com/office/drawing/2014/main" id="{4BE666C5-F27E-4B67-AD8F-7EC335CC059A}"/>
              </a:ext>
            </a:extLst>
          </p:cNvPr>
          <p:cNvGrpSpPr>
            <a:grpSpLocks/>
          </p:cNvGrpSpPr>
          <p:nvPr/>
        </p:nvGrpSpPr>
        <p:grpSpPr bwMode="auto">
          <a:xfrm>
            <a:off x="4343401" y="2672562"/>
            <a:ext cx="1828800" cy="457200"/>
            <a:chOff x="4724400" y="4529311"/>
            <a:chExt cx="1828800" cy="457308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4D26755-061D-45F8-9663-0A040D84E4E8}"/>
                </a:ext>
              </a:extLst>
            </p:cNvPr>
            <p:cNvSpPr/>
            <p:nvPr/>
          </p:nvSpPr>
          <p:spPr>
            <a:xfrm>
              <a:off x="5334000" y="4529311"/>
              <a:ext cx="304800" cy="45730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B4F2E92-2F72-4C3D-A448-CEB29D58C1FA}"/>
                </a:ext>
              </a:extLst>
            </p:cNvPr>
            <p:cNvSpPr/>
            <p:nvPr/>
          </p:nvSpPr>
          <p:spPr>
            <a:xfrm>
              <a:off x="5029200" y="4529311"/>
              <a:ext cx="304800" cy="45730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F7BC5DE-01D9-45D0-8412-E2FC1E32F389}"/>
                </a:ext>
              </a:extLst>
            </p:cNvPr>
            <p:cNvSpPr/>
            <p:nvPr/>
          </p:nvSpPr>
          <p:spPr>
            <a:xfrm>
              <a:off x="4724400" y="4529311"/>
              <a:ext cx="304800" cy="45730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CEF1343-E171-487E-9734-BC62E4F7F83C}"/>
                </a:ext>
              </a:extLst>
            </p:cNvPr>
            <p:cNvSpPr/>
            <p:nvPr/>
          </p:nvSpPr>
          <p:spPr>
            <a:xfrm>
              <a:off x="5638800" y="4529311"/>
              <a:ext cx="304800" cy="45730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BFEE152-70BD-4595-AE5F-FEA07AC749D9}"/>
                </a:ext>
              </a:extLst>
            </p:cNvPr>
            <p:cNvSpPr/>
            <p:nvPr/>
          </p:nvSpPr>
          <p:spPr>
            <a:xfrm>
              <a:off x="6248400" y="4529311"/>
              <a:ext cx="304800" cy="45730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F1B9F5E-98CE-438A-B095-30F79DFBA23D}"/>
                </a:ext>
              </a:extLst>
            </p:cNvPr>
            <p:cNvSpPr/>
            <p:nvPr/>
          </p:nvSpPr>
          <p:spPr>
            <a:xfrm>
              <a:off x="5943600" y="4529311"/>
              <a:ext cx="304800" cy="45730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77" name="Right Brace 76">
            <a:extLst>
              <a:ext uri="{FF2B5EF4-FFF2-40B4-BE49-F238E27FC236}">
                <a16:creationId xmlns:a16="http://schemas.microsoft.com/office/drawing/2014/main" id="{6E8D466F-1FEC-464D-86CD-C947115A897A}"/>
              </a:ext>
            </a:extLst>
          </p:cNvPr>
          <p:cNvSpPr/>
          <p:nvPr/>
        </p:nvSpPr>
        <p:spPr>
          <a:xfrm rot="5400000">
            <a:off x="5131594" y="2405858"/>
            <a:ext cx="252413" cy="182880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8" y="0"/>
            <a:ext cx="3486126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1" y="643466"/>
            <a:ext cx="2764734" cy="5528734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</a:rPr>
              <a:t>Identifiers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809999" y="457200"/>
            <a:ext cx="5062299" cy="594360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800" b="1" dirty="0"/>
              <a:t>Rules for identifiers in Java: </a:t>
            </a:r>
          </a:p>
          <a:p>
            <a:pPr lvl="1" eaLnBrk="1" hangingPunct="1">
              <a:spcAft>
                <a:spcPts val="600"/>
              </a:spcAft>
              <a:buFont typeface="Arial" panose="020B0604020202020204" pitchFamily="34" charset="0"/>
              <a:buChar char="–"/>
            </a:pPr>
            <a:r>
              <a:rPr lang="en-US" altLang="en-US" sz="2400" dirty="0"/>
              <a:t>Can be made up of letters, digits, $ sign and the underscore (_) character 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2400" dirty="0"/>
              <a:t>Cannot start with a digit 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2400" dirty="0"/>
              <a:t>Cannot use other symbols such as ? or % 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2400" dirty="0"/>
              <a:t>Spaces are not permitted inside identifiers 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2400" dirty="0"/>
              <a:t>Cannot use reserved words 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2400" dirty="0"/>
              <a:t>They are case sensitive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2400" dirty="0"/>
              <a:t>They can be of any length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C3455464-0CBF-42F3-8CEF-A6497CC911D8}" type="slidenum">
              <a:rPr lang="en-US" smtClean="0"/>
              <a:pPr>
                <a:spcAft>
                  <a:spcPts val="600"/>
                </a:spcAft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 spd="slow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949896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Formatting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E690C-461B-43A5-8A0B-DA51985C9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55464-0CBF-42F3-8CEF-A6497CC911D8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778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" y="1393825"/>
            <a:ext cx="8139113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4648200" y="5029200"/>
            <a:ext cx="2438400" cy="381000"/>
            <a:chOff x="2304" y="1968"/>
            <a:chExt cx="624" cy="240"/>
          </a:xfrm>
        </p:grpSpPr>
        <p:sp>
          <p:nvSpPr>
            <p:cNvPr id="77834" name="Line 6"/>
            <p:cNvSpPr>
              <a:spLocks noChangeShapeType="1"/>
            </p:cNvSpPr>
            <p:nvPr/>
          </p:nvSpPr>
          <p:spPr bwMode="auto">
            <a:xfrm>
              <a:off x="2928" y="1968"/>
              <a:ext cx="0" cy="24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7835" name="Line 7"/>
            <p:cNvSpPr>
              <a:spLocks noChangeShapeType="1"/>
            </p:cNvSpPr>
            <p:nvPr/>
          </p:nvSpPr>
          <p:spPr bwMode="auto">
            <a:xfrm flipH="1">
              <a:off x="2304" y="2208"/>
              <a:ext cx="624" cy="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7836" name="Line 8"/>
            <p:cNvSpPr>
              <a:spLocks noChangeShapeType="1"/>
            </p:cNvSpPr>
            <p:nvPr/>
          </p:nvSpPr>
          <p:spPr bwMode="auto">
            <a:xfrm flipV="1">
              <a:off x="2304" y="1968"/>
              <a:ext cx="0" cy="24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3902075" y="5029200"/>
            <a:ext cx="1981200" cy="304800"/>
            <a:chOff x="2304" y="1968"/>
            <a:chExt cx="624" cy="240"/>
          </a:xfrm>
        </p:grpSpPr>
        <p:sp>
          <p:nvSpPr>
            <p:cNvPr id="77831" name="Line 6"/>
            <p:cNvSpPr>
              <a:spLocks noChangeShapeType="1"/>
            </p:cNvSpPr>
            <p:nvPr/>
          </p:nvSpPr>
          <p:spPr bwMode="auto">
            <a:xfrm>
              <a:off x="2928" y="1968"/>
              <a:ext cx="0" cy="24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7832" name="Line 7"/>
            <p:cNvSpPr>
              <a:spLocks noChangeShapeType="1"/>
            </p:cNvSpPr>
            <p:nvPr/>
          </p:nvSpPr>
          <p:spPr bwMode="auto">
            <a:xfrm flipH="1">
              <a:off x="2304" y="2208"/>
              <a:ext cx="624" cy="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7833" name="Line 8"/>
            <p:cNvSpPr>
              <a:spLocks noChangeShapeType="1"/>
            </p:cNvSpPr>
            <p:nvPr/>
          </p:nvSpPr>
          <p:spPr bwMode="auto">
            <a:xfrm flipV="1">
              <a:off x="2304" y="1968"/>
              <a:ext cx="0" cy="24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7830" name="TextBox 1"/>
          <p:cNvSpPr txBox="1">
            <a:spLocks noChangeArrowheads="1"/>
          </p:cNvSpPr>
          <p:nvPr/>
        </p:nvSpPr>
        <p:spPr bwMode="auto">
          <a:xfrm>
            <a:off x="5562600" y="1535113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);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2BE052-ABC6-4BDC-8061-A8B121AA7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5400"/>
              <a:t>Formatting Exercises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D3DA0A-3EF0-406C-A976-6D3A94788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446" y="2174270"/>
            <a:ext cx="4921960" cy="41143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55600" indent="-355600">
              <a:spcBef>
                <a:spcPct val="0"/>
              </a:spcBef>
              <a:buFont typeface="+mj-lt"/>
              <a:buAutoNum type="arabicPeriod"/>
            </a:pPr>
            <a:r>
              <a:rPr lang="en-US" sz="1600" dirty="0"/>
              <a:t>What is the output from each of the following printf statements?</a:t>
            </a:r>
          </a:p>
          <a:p>
            <a:pPr lvl="1">
              <a:spcBef>
                <a:spcPct val="0"/>
              </a:spcBef>
              <a:tabLst>
                <a:tab pos="182563" algn="l"/>
              </a:tabLst>
            </a:pPr>
            <a:r>
              <a:rPr lang="en-US" sz="1400" dirty="0" err="1"/>
              <a:t>System.out.printf</a:t>
            </a:r>
            <a:r>
              <a:rPr lang="en-US" sz="1400" dirty="0"/>
              <a:t>("%3d", 5);</a:t>
            </a:r>
          </a:p>
          <a:p>
            <a:pPr lvl="1">
              <a:spcBef>
                <a:spcPct val="0"/>
              </a:spcBef>
              <a:tabLst>
                <a:tab pos="182563" algn="l"/>
              </a:tabLst>
            </a:pPr>
            <a:r>
              <a:rPr lang="en-US" sz="1400" dirty="0" err="1"/>
              <a:t>System.out.printf</a:t>
            </a:r>
            <a:r>
              <a:rPr lang="en-US" sz="1400" dirty="0"/>
              <a:t>("%3d", 12345);</a:t>
            </a:r>
          </a:p>
          <a:p>
            <a:pPr lvl="1">
              <a:spcBef>
                <a:spcPct val="0"/>
              </a:spcBef>
              <a:tabLst>
                <a:tab pos="182563" algn="l"/>
              </a:tabLst>
            </a:pPr>
            <a:r>
              <a:rPr lang="en-US" sz="1400" dirty="0" err="1"/>
              <a:t>System.out.printf</a:t>
            </a:r>
            <a:r>
              <a:rPr lang="en-US" sz="1400" dirty="0"/>
              <a:t>("%5.2f", 7.24);</a:t>
            </a:r>
          </a:p>
          <a:p>
            <a:pPr lvl="1">
              <a:spcBef>
                <a:spcPct val="0"/>
              </a:spcBef>
              <a:tabLst>
                <a:tab pos="182563" algn="l"/>
              </a:tabLst>
            </a:pPr>
            <a:r>
              <a:rPr lang="en-US" sz="1400" dirty="0" err="1"/>
              <a:t>System.out.printf</a:t>
            </a:r>
            <a:r>
              <a:rPr lang="en-US" sz="1400" dirty="0"/>
              <a:t>("%5.2f", 7.277);</a:t>
            </a:r>
          </a:p>
          <a:p>
            <a:pPr lvl="1">
              <a:spcBef>
                <a:spcPct val="0"/>
              </a:spcBef>
              <a:tabLst>
                <a:tab pos="182563" algn="l"/>
              </a:tabLst>
            </a:pPr>
            <a:r>
              <a:rPr lang="en-US" sz="1400" dirty="0" err="1"/>
              <a:t>System.out.printf</a:t>
            </a:r>
            <a:r>
              <a:rPr lang="en-US" sz="1400" dirty="0"/>
              <a:t>("%5.2f", 123.456);</a:t>
            </a:r>
          </a:p>
          <a:p>
            <a:pPr lvl="1">
              <a:spcBef>
                <a:spcPct val="0"/>
              </a:spcBef>
              <a:tabLst>
                <a:tab pos="182563" algn="l"/>
              </a:tabLst>
            </a:pPr>
            <a:r>
              <a:rPr lang="en-US" sz="1400" dirty="0" err="1"/>
              <a:t>System.out.printf</a:t>
            </a:r>
            <a:r>
              <a:rPr lang="en-US" sz="1400" dirty="0"/>
              <a:t>("%5.2f", 123.4);</a:t>
            </a:r>
          </a:p>
          <a:p>
            <a:pPr lvl="1">
              <a:spcBef>
                <a:spcPct val="0"/>
              </a:spcBef>
              <a:tabLst>
                <a:tab pos="182563" algn="l"/>
              </a:tabLst>
            </a:pPr>
            <a:r>
              <a:rPr lang="en-US" sz="1400" dirty="0" err="1"/>
              <a:t>System.out.printf</a:t>
            </a:r>
            <a:r>
              <a:rPr lang="en-US" sz="1400" dirty="0"/>
              <a:t>("%-5.2f", 7.277);</a:t>
            </a:r>
          </a:p>
          <a:p>
            <a:pPr lvl="1">
              <a:spcBef>
                <a:spcPct val="0"/>
              </a:spcBef>
              <a:tabLst>
                <a:tab pos="182563" algn="l"/>
              </a:tabLst>
            </a:pPr>
            <a:r>
              <a:rPr lang="en-US" sz="1400" dirty="0" err="1"/>
              <a:t>System.out.printf</a:t>
            </a:r>
            <a:r>
              <a:rPr lang="en-US" sz="1400" dirty="0"/>
              <a:t>("%-5.2f", 123.456);</a:t>
            </a:r>
          </a:p>
          <a:p>
            <a:pPr marL="447675" lvl="4" indent="-182563">
              <a:spcBef>
                <a:spcPct val="0"/>
              </a:spcBef>
              <a:tabLst>
                <a:tab pos="355600" algn="l"/>
              </a:tabLst>
            </a:pPr>
            <a:r>
              <a:rPr lang="en-US" sz="1400" dirty="0" err="1"/>
              <a:t>System.out.printf</a:t>
            </a:r>
            <a:r>
              <a:rPr lang="en-US" sz="1400" dirty="0"/>
              <a:t> (“%-8d%8s%8.2f”, 1234, “Java”, 4.7);</a:t>
            </a:r>
          </a:p>
          <a:p>
            <a:pPr>
              <a:spcBef>
                <a:spcPct val="0"/>
              </a:spcBef>
            </a:pPr>
            <a:endParaRPr lang="en-US" sz="1600" dirty="0"/>
          </a:p>
          <a:p>
            <a:pPr marL="342900" indent="-342900">
              <a:spcBef>
                <a:spcPct val="0"/>
              </a:spcBef>
              <a:buFont typeface="+mj-lt"/>
              <a:buAutoNum type="arabicPeriod" startAt="2"/>
            </a:pPr>
            <a:r>
              <a:rPr lang="en-US" sz="1600" dirty="0"/>
              <a:t>What are the errors in each of the following printf statements?</a:t>
            </a:r>
          </a:p>
          <a:p>
            <a:pPr lvl="1">
              <a:spcBef>
                <a:spcPct val="0"/>
              </a:spcBef>
            </a:pPr>
            <a:r>
              <a:rPr lang="en-US" sz="1400" dirty="0" err="1"/>
              <a:t>System.out.printf</a:t>
            </a:r>
            <a:r>
              <a:rPr lang="en-US" sz="1400" dirty="0"/>
              <a:t>("%f", 5);</a:t>
            </a:r>
          </a:p>
          <a:p>
            <a:pPr lvl="1">
              <a:spcBef>
                <a:spcPct val="0"/>
              </a:spcBef>
            </a:pPr>
            <a:r>
              <a:rPr lang="en-US" sz="1400" dirty="0" err="1"/>
              <a:t>System.out.printf</a:t>
            </a:r>
            <a:r>
              <a:rPr lang="en-US" sz="1400" dirty="0"/>
              <a:t>("%4d", 123.4);</a:t>
            </a:r>
          </a:p>
          <a:p>
            <a:pPr lvl="1">
              <a:spcBef>
                <a:spcPct val="0"/>
              </a:spcBef>
            </a:pPr>
            <a:r>
              <a:rPr lang="en-US" sz="1400" dirty="0" err="1"/>
              <a:t>System.out.printf</a:t>
            </a:r>
            <a:r>
              <a:rPr lang="en-US" sz="1400" dirty="0"/>
              <a:t>("value 1: %d value 2: d", 5, 10);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 eaLnBrk="1" hangingPunct="1">
              <a:spcAft>
                <a:spcPts val="600"/>
              </a:spcAft>
              <a:defRPr/>
            </a:pPr>
            <a:fld id="{B9587DE8-FD3E-446E-B102-E5B922F5B3E1}" type="slidenum">
              <a:rPr lang="en-US" sz="1400" smtClean="0">
                <a:latin typeface="+mj-lt"/>
                <a:cs typeface="+mn-cs"/>
              </a:rPr>
              <a:pPr defTabSz="457200" eaLnBrk="1" hangingPunct="1">
                <a:spcAft>
                  <a:spcPts val="600"/>
                </a:spcAft>
                <a:defRPr/>
              </a:pPr>
              <a:t>51</a:t>
            </a:fld>
            <a:endParaRPr lang="en-US" sz="1400">
              <a:latin typeface="+mj-lt"/>
              <a:cs typeface="+mn-cs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C1C17A2-6A69-48C5-89B7-62540FA14D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8" r="2" b="2"/>
          <a:stretch/>
        </p:blipFill>
        <p:spPr bwMode="auto">
          <a:xfrm>
            <a:off x="755397" y="2265037"/>
            <a:ext cx="2997832" cy="306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2407F1-4C2D-4AD2-ABEF-570EEE059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defRPr/>
            </a:pPr>
            <a:r>
              <a:rPr lang="en-US" b="1" dirty="0"/>
              <a:t>SIMPLE TEST (Cont.)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3B2C116B-327C-48DD-B32C-8E11F331EC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8" r="2" b="2"/>
          <a:stretch/>
        </p:blipFill>
        <p:spPr bwMode="auto">
          <a:xfrm>
            <a:off x="755397" y="2265037"/>
            <a:ext cx="2997832" cy="306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5ED63-1BBC-415F-800E-CA0CCA790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0" y="2320412"/>
            <a:ext cx="4495800" cy="38517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25780" indent="-342900" algn="just" fontAlgn="base">
              <a:spcBef>
                <a:spcPct val="60000"/>
              </a:spcBef>
              <a:spcAft>
                <a:spcPct val="0"/>
              </a:spcAft>
              <a:buClr>
                <a:srgbClr val="080808"/>
              </a:buClr>
              <a:buSzTx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Use your </a:t>
            </a:r>
            <a:r>
              <a:rPr kumimoji="0" lang="en-US" alt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FirstCalculator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 class and format the output of total calculation by using printf</a:t>
            </a:r>
          </a:p>
          <a:p>
            <a:pPr marL="457200" marR="0" lvl="1" indent="0" algn="just" defTabSz="914400" rtl="0" eaLnBrk="1" fontAlgn="base" latinLnBrk="0" hangingPunct="1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8080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1" indent="0" algn="ctr" defTabSz="914400" rtl="0" eaLnBrk="1" fontAlgn="base" latinLnBrk="0" hangingPunct="1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8080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Total:   RM140.00 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Arial" panose="020B0604020202020204" pitchFamily="34" charset="0"/>
              <a:cs typeface="Courier New" panose="02070309020205020404" pitchFamily="49" charset="0"/>
            </a:endParaRPr>
          </a:p>
          <a:p>
            <a:pPr marL="502920" lvl="1" indent="-228600">
              <a:spcBef>
                <a:spcPct val="60000"/>
              </a:spcBef>
              <a:buFont typeface="+mj-lt"/>
              <a:buAutoNum type="arabicPeriod"/>
              <a:defRPr/>
            </a:pPr>
            <a:endParaRPr lang="en-US" sz="11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9587DE8-FD3E-446E-B102-E5B922F5B3E1}" type="slidenum">
              <a:rPr kumimoji="0" lang="en-US" sz="1100" b="1" i="0" u="none" strike="noStrike" kern="1200" cap="none" spc="-7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 Condensed" panose="02060603050405020104"/>
                <a:ea typeface="+mn-ea"/>
                <a:cs typeface="Arial" panose="020B0604020202020204" pitchFamily="34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100" b="1" i="0" u="none" strike="noStrike" kern="1200" cap="none" spc="-7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" panose="020606030504050201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011403"/>
      </p:ext>
    </p:extLst>
  </p:cSld>
  <p:clrMapOvr>
    <a:masterClrMapping/>
  </p:clrMapOvr>
  <p:transition spd="slow">
    <p:pull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 lIns="92075" tIns="46038" rIns="92075" bIns="46038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String Concatenation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 lIns="92075" tIns="46038" rIns="92075" bIns="46038">
            <a:normAutofit/>
          </a:bodyPr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altLang="en-US" dirty="0"/>
              <a:t>The </a:t>
            </a:r>
            <a:r>
              <a:rPr lang="en-US" altLang="en-US" i="1" dirty="0"/>
              <a:t>string concatenation operator</a:t>
            </a:r>
            <a:r>
              <a:rPr lang="en-US" altLang="en-US" dirty="0"/>
              <a:t> (+) is used to append one string to the end of another.</a:t>
            </a:r>
          </a:p>
          <a:p>
            <a:pPr eaLnBrk="1" hangingPunct="1">
              <a:spcBef>
                <a:spcPct val="40000"/>
              </a:spcBef>
              <a:buFont typeface="Times" panose="02020603050405020304" pitchFamily="18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"Peanut butter " + "and jelly"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 hangingPunct="1">
              <a:spcBef>
                <a:spcPct val="40000"/>
              </a:spcBef>
              <a:defRPr/>
            </a:pPr>
            <a:r>
              <a:rPr lang="en-US" altLang="en-US" dirty="0"/>
              <a:t>It can also be used to append a number to a string.</a:t>
            </a:r>
          </a:p>
          <a:p>
            <a:pPr marL="0" indent="0" eaLnBrk="1" hangingPunct="1">
              <a:spcBef>
                <a:spcPct val="40000"/>
              </a:spcBef>
              <a:buFont typeface="Arial" panose="020B0604020202020204" pitchFamily="34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        "My matric number " + 1199</a:t>
            </a:r>
            <a:endParaRPr lang="en-US" altLang="en-US" dirty="0"/>
          </a:p>
          <a:p>
            <a:pPr eaLnBrk="1" hangingPunct="1">
              <a:spcBef>
                <a:spcPct val="40000"/>
              </a:spcBef>
              <a:defRPr/>
            </a:pPr>
            <a:r>
              <a:rPr lang="en-US" altLang="en-US" dirty="0"/>
              <a:t>A string literal cannot be broken across two lines in a program.</a:t>
            </a:r>
          </a:p>
          <a:p>
            <a:pPr marL="0" indent="0" eaLnBrk="1" hangingPunct="1">
              <a:spcBef>
                <a:spcPct val="40000"/>
              </a:spcBef>
              <a:buFont typeface="Arial" panose="020B0604020202020204" pitchFamily="34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     "My name is           "My name is"                   </a:t>
            </a:r>
          </a:p>
          <a:p>
            <a:pPr marL="0" indent="0" eaLnBrk="1" hangingPunct="1">
              <a:spcBef>
                <a:spcPct val="40000"/>
              </a:spcBef>
              <a:buFont typeface="Arial" panose="020B0604020202020204" pitchFamily="34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      Tina"               + "Tina"</a:t>
            </a:r>
            <a:endParaRPr lang="en-US" alt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C3455464-0CBF-42F3-8CEF-A6497CC911D8}" type="slidenum">
              <a:rPr lang="en-US" smtClean="0"/>
              <a:pPr>
                <a:spcAft>
                  <a:spcPts val="600"/>
                </a:spcAft>
                <a:defRPr/>
              </a:pPr>
              <a:t>53</a:t>
            </a:fld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38C3562C-EA20-4D7F-9426-146F4818ED2F}"/>
              </a:ext>
            </a:extLst>
          </p:cNvPr>
          <p:cNvSpPr/>
          <p:nvPr/>
        </p:nvSpPr>
        <p:spPr>
          <a:xfrm>
            <a:off x="3733800" y="4953000"/>
            <a:ext cx="304800" cy="68580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spd="slow">
    <p:pull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Box 5"/>
          <p:cNvSpPr txBox="1">
            <a:spLocks noChangeArrowheads="1"/>
          </p:cNvSpPr>
          <p:nvPr/>
        </p:nvSpPr>
        <p:spPr bwMode="auto">
          <a:xfrm>
            <a:off x="609600" y="5715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defRPr/>
            </a:pPr>
            <a:r>
              <a:rPr lang="en-US" sz="1400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sz="1400" b="1" dirty="0" err="1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Facts.java</a:t>
            </a:r>
            <a:r>
              <a:rPr lang="en-US" sz="1400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>
              <a:defRPr/>
            </a:pPr>
            <a:r>
              <a:rPr lang="en-US" sz="1400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>
              <a:defRPr/>
            </a:pPr>
            <a:r>
              <a:rPr lang="en-US" sz="1400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the string concatenation operator and the</a:t>
            </a:r>
          </a:p>
          <a:p>
            <a:pPr eaLnBrk="1" hangingPunct="1">
              <a:defRPr/>
            </a:pPr>
            <a:r>
              <a:rPr lang="en-US" sz="1400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//  automatic conversion of an integer to a string.</a:t>
            </a:r>
          </a:p>
          <a:p>
            <a:pPr eaLnBrk="1" hangingPunct="1">
              <a:defRPr/>
            </a:pPr>
            <a:r>
              <a:rPr lang="en-US" sz="1400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defRPr/>
            </a:pPr>
            <a:endParaRPr lang="en-US" sz="1400" b="1" dirty="0">
              <a:solidFill>
                <a:srgbClr val="3366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Facts</a:t>
            </a:r>
          </a:p>
          <a:p>
            <a:pPr eaLnBrk="1" hangingPunct="1"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>
              <a:defRPr/>
            </a:pPr>
            <a:r>
              <a:rPr lang="en-US" sz="1400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   //  Prints various facts.</a:t>
            </a:r>
          </a:p>
          <a:p>
            <a:pPr eaLnBrk="1" hangingPunct="1">
              <a:defRPr/>
            </a:pPr>
            <a:r>
              <a:rPr lang="en-US" sz="1400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main (String[]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defRPr/>
            </a:pPr>
            <a:r>
              <a:rPr lang="en-US" sz="1400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      // Strings can be concatenated into one long string</a:t>
            </a:r>
          </a:p>
          <a:p>
            <a:pPr eaLnBrk="1" hangingPunct="1"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("We present the following facts for your "</a:t>
            </a:r>
          </a:p>
          <a:p>
            <a:pPr eaLnBrk="1" hangingPunct="1"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                    + </a:t>
            </a:r>
            <a:r>
              <a:rPr lang="en-US" sz="1400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"extracurricular edification:"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();</a:t>
            </a:r>
          </a:p>
          <a:p>
            <a:pPr eaLnBrk="1" hangingPunct="1"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// A string can contain numeric digits</a:t>
            </a:r>
          </a:p>
          <a:p>
            <a:pPr eaLnBrk="1" hangingPunct="1"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"Letters in the Hawaiian alphabet: 12"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55464-0CBF-42F3-8CEF-A6497CC911D8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ransition spd="slow">
    <p:pull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Box 5"/>
          <p:cNvSpPr txBox="1">
            <a:spLocks noChangeArrowheads="1"/>
          </p:cNvSpPr>
          <p:nvPr/>
        </p:nvSpPr>
        <p:spPr bwMode="auto">
          <a:xfrm>
            <a:off x="349250" y="609600"/>
            <a:ext cx="8686800" cy="3232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 eaLnBrk="1" hangingPunct="1"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  <a:p>
            <a:pPr eaLnBrk="1" hangingPunct="1">
              <a:defRPr/>
            </a:pP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defRPr/>
            </a:pP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600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// A numeric value can be concatenated to a string</a:t>
            </a:r>
          </a:p>
          <a:p>
            <a:pPr eaLnBrk="1" hangingPunct="1">
              <a:defRPr/>
            </a:pP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600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"Dialing code for Antarctica: "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+ 672);</a:t>
            </a:r>
          </a:p>
          <a:p>
            <a:pPr eaLnBrk="1" hangingPunct="1">
              <a:defRPr/>
            </a:pP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defRPr/>
            </a:pP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600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"Year in which Leonardo da Vinci invented "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+ "the parachute: "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+ 1515);</a:t>
            </a:r>
          </a:p>
          <a:p>
            <a:pPr eaLnBrk="1" hangingPunct="1">
              <a:defRPr/>
            </a:pP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defRPr/>
            </a:pP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600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"Speed of car: " 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+ 120 + </a:t>
            </a:r>
            <a:r>
              <a:rPr lang="en-US" sz="1600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" km per hour"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>
              <a:defRPr/>
            </a:pP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defRPr/>
            </a:pP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defRPr/>
            </a:pP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838200" y="4156075"/>
            <a:ext cx="7708900" cy="20923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none" lIns="182880" tIns="137160" rIns="18288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lang="en-US" altLang="en-US" b="1" u="sng" dirty="0">
                <a:ea typeface="Arial" panose="020B0604020202020204" pitchFamily="34" charset="0"/>
                <a:cs typeface="Courier New" panose="02070309020205020404" pitchFamily="49" charset="0"/>
              </a:rPr>
              <a:t>Output</a:t>
            </a:r>
            <a:endParaRPr lang="en-US" altLang="en-US" b="1" dirty="0">
              <a:latin typeface="Courier New" panose="02070309020205020404" pitchFamily="49" charset="0"/>
              <a:ea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400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We present the following facts for your extracurricular edification: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1400" b="1" dirty="0">
              <a:latin typeface="Courier New" panose="02070309020205020404" pitchFamily="49" charset="0"/>
              <a:ea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400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Letters in the Hawaiian alphabet: 12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400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Dialing code for Antarctica: 672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400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Year in which Leonardo da Vinci invented the parachute: 1515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400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Speed of car: 120 km per hour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55464-0CBF-42F3-8CEF-A6497CC911D8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 lIns="92075" tIns="46038" rIns="92075" bIns="46038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String Concatenation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 lIns="92075" tIns="46038" rIns="92075" bIns="46038">
            <a:normAutofit/>
          </a:bodyPr>
          <a:lstStyle/>
          <a:p>
            <a:pPr eaLnBrk="1" hangingPunct="1">
              <a:spcBef>
                <a:spcPct val="60000"/>
              </a:spcBef>
            </a:pPr>
            <a:r>
              <a:rPr lang="en-US" altLang="en-US" dirty="0"/>
              <a:t>The </a:t>
            </a:r>
            <a:r>
              <a:rPr lang="en-US" altLang="en-US" b="1" dirty="0">
                <a:solidFill>
                  <a:schemeClr val="accent2"/>
                </a:solidFill>
              </a:rPr>
              <a:t>+</a:t>
            </a:r>
            <a:r>
              <a:rPr lang="en-US" altLang="en-US" dirty="0"/>
              <a:t> operator is also used for arithmetic addition.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dirty="0"/>
              <a:t>The function that it performs depends on the type of the information on which it operates.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dirty="0"/>
              <a:t>If both operands are strings, or if one is a string and one is a number, it performs string concatenation.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dirty="0"/>
              <a:t>If both operands are numeric, it adds them.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dirty="0"/>
              <a:t>The </a:t>
            </a:r>
            <a:r>
              <a:rPr lang="en-US" altLang="en-US" b="1" dirty="0">
                <a:solidFill>
                  <a:schemeClr val="accent2"/>
                </a:solidFill>
              </a:rPr>
              <a:t>+</a:t>
            </a:r>
            <a:r>
              <a:rPr lang="en-US" altLang="en-US" dirty="0"/>
              <a:t> operator is evaluated left to right, but parentheses can be used to force the order.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C3455464-0CBF-42F3-8CEF-A6497CC911D8}" type="slidenum">
              <a:rPr lang="en-US" smtClean="0"/>
              <a:pPr>
                <a:spcAft>
                  <a:spcPts val="600"/>
                </a:spcAft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  <p:transition spd="slow">
    <p:pull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Box 5"/>
          <p:cNvSpPr txBox="1">
            <a:spLocks noChangeArrowheads="1"/>
          </p:cNvSpPr>
          <p:nvPr/>
        </p:nvSpPr>
        <p:spPr bwMode="auto">
          <a:xfrm>
            <a:off x="609600" y="457200"/>
            <a:ext cx="7910513" cy="4370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//  Addition.java       Author: Lewis/Loftus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//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//  Demonstrates the difference between the addition and string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//  concatenation operators.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b="1" dirty="0">
              <a:solidFill>
                <a:srgbClr val="3366FF"/>
              </a:solidFill>
              <a:latin typeface="Courier New" panose="02070309020205020404" pitchFamily="49" charset="0"/>
              <a:ea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3366FF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public class </a:t>
            </a:r>
            <a:r>
              <a:rPr lang="en-US" altLang="en-US" sz="1400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Addition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3366FF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//  Concatenates and adds two numbers and prints the results.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3366FF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public static void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main (String[]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args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  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(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"24 and 45 concatenated: "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+ 24 + 45);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b="1" dirty="0">
              <a:solidFill>
                <a:srgbClr val="000000"/>
              </a:solidFill>
              <a:latin typeface="Courier New" panose="02070309020205020404" pitchFamily="49" charset="0"/>
              <a:ea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  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(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"24 and 45 added: "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+ (24 + 45));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225675" y="5105400"/>
            <a:ext cx="4678363" cy="14160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lang="en-US" altLang="en-US" b="1" u="sng">
                <a:ea typeface="Arial" panose="020B0604020202020204" pitchFamily="34" charset="0"/>
                <a:cs typeface="Courier New" panose="02070309020205020404" pitchFamily="49" charset="0"/>
              </a:rPr>
              <a:t>Output</a:t>
            </a:r>
            <a:endParaRPr lang="en-US" altLang="en-US" b="1">
              <a:latin typeface="Courier New" panose="02070309020205020404" pitchFamily="49" charset="0"/>
              <a:ea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24 and 45 concatenated: 2445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24 and 45 added: 69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55464-0CBF-42F3-8CEF-A6497CC911D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Quick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92A22-E137-49AE-AA2B-8914D20B4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6601" y="1981200"/>
            <a:ext cx="5562600" cy="3429000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2400" dirty="0"/>
              <a:t>What are the outputs produced by the following statements?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lang="en-US" altLang="en-US" dirty="0"/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lang="en-US" altLang="en-US" dirty="0"/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"X: " </a:t>
            </a:r>
            <a:r>
              <a:rPr lang="en-US" altLang="en-US" sz="1800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+ 25);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"Y: " </a:t>
            </a:r>
            <a:r>
              <a:rPr lang="en-US" altLang="en-US" sz="1800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+ (15 + 50));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"Z: " </a:t>
            </a:r>
            <a:r>
              <a:rPr lang="en-US" altLang="en-US" sz="1800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+ 300 + 50);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lang="en-US" altLang="en-US" dirty="0">
              <a:latin typeface="Courier New" panose="02070309020205020404" pitchFamily="49" charset="0"/>
              <a:ea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C3455464-0CBF-42F3-8CEF-A6497CC911D8}" type="slidenum">
              <a:rPr lang="en-US"/>
              <a:pPr>
                <a:spcAft>
                  <a:spcPts val="600"/>
                </a:spcAft>
                <a:defRPr/>
              </a:pPr>
              <a:t>58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E5849E-BE6B-4B4D-9CEE-223D9DC8E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800600"/>
            <a:ext cx="1662112" cy="12001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X: 25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Y: 65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Z: 30050</a:t>
            </a:r>
          </a:p>
        </p:txBody>
      </p:sp>
      <p:pic>
        <p:nvPicPr>
          <p:cNvPr id="17" name="Picture 1">
            <a:extLst>
              <a:ext uri="{FF2B5EF4-FFF2-40B4-BE49-F238E27FC236}">
                <a16:creationId xmlns:a16="http://schemas.microsoft.com/office/drawing/2014/main" id="{FCDA311C-A97B-4FAD-A825-C567D4F7D45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21408"/>
            <a:ext cx="2582916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609344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PianoKeys.java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4236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 tIns="180000" bIns="180000">
            <a:normAutofit fontScale="85000" lnSpcReduction="20000"/>
          </a:bodyPr>
          <a:lstStyle/>
          <a:p>
            <a:pPr>
              <a:buFontTx/>
              <a:buNone/>
            </a:pPr>
            <a:r>
              <a:rPr lang="en-US" sz="2000" noProof="1">
                <a:solidFill>
                  <a:srgbClr val="0070C0"/>
                </a:solidFill>
              </a:rPr>
              <a:t>public class </a:t>
            </a:r>
            <a:r>
              <a:rPr lang="en-US" sz="2000" noProof="1"/>
              <a:t>PianoKeys</a:t>
            </a:r>
          </a:p>
          <a:p>
            <a:pPr>
              <a:buFontTx/>
              <a:buNone/>
            </a:pPr>
            <a:r>
              <a:rPr lang="en-US" sz="2000" noProof="1"/>
              <a:t>{</a:t>
            </a:r>
          </a:p>
          <a:p>
            <a:pPr>
              <a:buFontTx/>
              <a:buNone/>
            </a:pPr>
            <a:r>
              <a:rPr lang="en-US" sz="2000" noProof="1"/>
              <a:t>   </a:t>
            </a:r>
            <a:r>
              <a:rPr lang="en-US" sz="2000" noProof="1">
                <a:solidFill>
                  <a:schemeClr val="accent1"/>
                </a:solidFill>
              </a:rPr>
              <a:t>//-----------------------------------------------------------------</a:t>
            </a:r>
          </a:p>
          <a:p>
            <a:pPr>
              <a:buFontTx/>
              <a:buNone/>
            </a:pPr>
            <a:r>
              <a:rPr lang="en-US" sz="2000" noProof="1">
                <a:solidFill>
                  <a:schemeClr val="accent1"/>
                </a:solidFill>
              </a:rPr>
              <a:t>   //  Prints the number of keys on a piano.</a:t>
            </a:r>
          </a:p>
          <a:p>
            <a:pPr>
              <a:buFontTx/>
              <a:buNone/>
            </a:pPr>
            <a:r>
              <a:rPr lang="en-US" sz="2000" noProof="1">
                <a:solidFill>
                  <a:schemeClr val="accent1"/>
                </a:solidFill>
              </a:rPr>
              <a:t>   //-----------------------------------------------------------------</a:t>
            </a:r>
          </a:p>
          <a:p>
            <a:pPr>
              <a:buFontTx/>
              <a:buNone/>
            </a:pPr>
            <a:r>
              <a:rPr lang="en-US" sz="2000" noProof="1"/>
              <a:t>   </a:t>
            </a:r>
            <a:r>
              <a:rPr lang="en-US" sz="2000" noProof="1">
                <a:solidFill>
                  <a:srgbClr val="0070C0"/>
                </a:solidFill>
              </a:rPr>
              <a:t>public static void </a:t>
            </a:r>
            <a:r>
              <a:rPr lang="en-US" sz="2000" noProof="1"/>
              <a:t>main (String[] args)</a:t>
            </a:r>
          </a:p>
          <a:p>
            <a:pPr>
              <a:buFontTx/>
              <a:buNone/>
            </a:pPr>
            <a:r>
              <a:rPr lang="en-US" sz="2000" noProof="1"/>
              <a:t>   {</a:t>
            </a:r>
          </a:p>
          <a:p>
            <a:pPr>
              <a:buFontTx/>
              <a:buNone/>
            </a:pPr>
            <a:r>
              <a:rPr lang="en-US" sz="2000" noProof="1"/>
              <a:t>      int keys = 88;</a:t>
            </a:r>
          </a:p>
          <a:p>
            <a:pPr>
              <a:buFontTx/>
              <a:buNone/>
            </a:pPr>
            <a:endParaRPr lang="en-US" sz="2000" noProof="1"/>
          </a:p>
          <a:p>
            <a:pPr>
              <a:buFontTx/>
              <a:buNone/>
            </a:pPr>
            <a:r>
              <a:rPr lang="en-US" sz="2000" noProof="1"/>
              <a:t>      System.out.println (</a:t>
            </a:r>
            <a:r>
              <a:rPr lang="en-US" sz="2000" noProof="1">
                <a:solidFill>
                  <a:srgbClr val="00B050"/>
                </a:solidFill>
              </a:rPr>
              <a:t>"A piano has " </a:t>
            </a:r>
            <a:r>
              <a:rPr lang="en-US" sz="2000" noProof="1"/>
              <a:t>+ keys + </a:t>
            </a:r>
            <a:r>
              <a:rPr lang="en-US" sz="2000" noProof="1">
                <a:solidFill>
                  <a:srgbClr val="00B050"/>
                </a:solidFill>
              </a:rPr>
              <a:t>" keys."</a:t>
            </a:r>
            <a:r>
              <a:rPr lang="en-US" sz="2000" noProof="1"/>
              <a:t>);</a:t>
            </a:r>
          </a:p>
          <a:p>
            <a:pPr>
              <a:buFontTx/>
              <a:buNone/>
            </a:pPr>
            <a:r>
              <a:rPr lang="en-US" sz="2000" noProof="1"/>
              <a:t>   }</a:t>
            </a:r>
          </a:p>
          <a:p>
            <a:pPr>
              <a:buFontTx/>
              <a:buNone/>
            </a:pPr>
            <a:r>
              <a:rPr lang="en-US" sz="2000" noProof="1"/>
              <a:t>}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55464-0CBF-42F3-8CEF-A6497CC911D8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4877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88938" y="457200"/>
            <a:ext cx="8153400" cy="10668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36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Java Language Reserved words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884238" y="1828800"/>
            <a:ext cx="7658100" cy="31400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000" b="1" dirty="0">
                <a:latin typeface="Times New Roman" panose="02020603050405020304" pitchFamily="18" charset="0"/>
              </a:rPr>
              <a:t>abstract		default       if             	private     	throw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000" b="1" dirty="0" err="1">
                <a:latin typeface="Times New Roman" panose="02020603050405020304" pitchFamily="18" charset="0"/>
              </a:rPr>
              <a:t>boolean</a:t>
            </a:r>
            <a:r>
              <a:rPr lang="en-US" altLang="en-US" sz="2000" b="1" dirty="0">
                <a:latin typeface="Times New Roman" panose="02020603050405020304" pitchFamily="18" charset="0"/>
              </a:rPr>
              <a:t> 	 	do        	     implements	protected   	throws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000" b="1" dirty="0">
                <a:latin typeface="Times New Roman" panose="02020603050405020304" pitchFamily="18" charset="0"/>
              </a:rPr>
              <a:t>break  		double 	     import         	public      	transient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000" b="1" dirty="0">
                <a:latin typeface="Times New Roman" panose="02020603050405020304" pitchFamily="18" charset="0"/>
              </a:rPr>
              <a:t>byte       		else      	     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instanceof</a:t>
            </a:r>
            <a:r>
              <a:rPr lang="en-US" altLang="en-US" sz="2000" b="1" dirty="0">
                <a:latin typeface="Times New Roman" panose="02020603050405020304" pitchFamily="18" charset="0"/>
              </a:rPr>
              <a:t>     	return      	try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000" b="1" dirty="0">
                <a:latin typeface="Times New Roman" panose="02020603050405020304" pitchFamily="18" charset="0"/>
              </a:rPr>
              <a:t>case       		extends	     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int</a:t>
            </a:r>
            <a:r>
              <a:rPr lang="en-US" altLang="en-US" sz="2000" b="1" dirty="0">
                <a:latin typeface="Times New Roman" panose="02020603050405020304" pitchFamily="18" charset="0"/>
              </a:rPr>
              <a:t>            	short       	void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000" b="1" dirty="0">
                <a:latin typeface="Times New Roman" panose="02020603050405020304" pitchFamily="18" charset="0"/>
              </a:rPr>
              <a:t>catch     		final     	     interface	static      	volatile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000" b="1" dirty="0">
                <a:latin typeface="Times New Roman" panose="02020603050405020304" pitchFamily="18" charset="0"/>
              </a:rPr>
              <a:t>char    		finally         long           	super       	while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000" b="1" dirty="0">
                <a:latin typeface="Times New Roman" panose="02020603050405020304" pitchFamily="18" charset="0"/>
              </a:rPr>
              <a:t>class      		float     	     native         	switch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000" b="1" dirty="0" err="1">
                <a:latin typeface="Times New Roman" panose="02020603050405020304" pitchFamily="18" charset="0"/>
              </a:rPr>
              <a:t>const</a:t>
            </a:r>
            <a:r>
              <a:rPr lang="en-US" altLang="en-US" sz="2000" b="1" dirty="0">
                <a:latin typeface="Times New Roman" panose="02020603050405020304" pitchFamily="18" charset="0"/>
              </a:rPr>
              <a:t>      	for       	     new            	synchronized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000" b="1" dirty="0">
                <a:latin typeface="Times New Roman" panose="02020603050405020304" pitchFamily="18" charset="0"/>
              </a:rPr>
              <a:t>continue 	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goto</a:t>
            </a:r>
            <a:r>
              <a:rPr lang="en-US" altLang="en-US" sz="2000" b="1" dirty="0">
                <a:latin typeface="Times New Roman" panose="02020603050405020304" pitchFamily="18" charset="0"/>
              </a:rPr>
              <a:t>            package        	this</a:t>
            </a:r>
          </a:p>
        </p:txBody>
      </p:sp>
      <p:sp>
        <p:nvSpPr>
          <p:cNvPr id="4" name="Explosion 2 3"/>
          <p:cNvSpPr/>
          <p:nvPr/>
        </p:nvSpPr>
        <p:spPr>
          <a:xfrm>
            <a:off x="5638800" y="4572000"/>
            <a:ext cx="3594100" cy="2133600"/>
          </a:xfrm>
          <a:prstGeom prst="irregularSeal2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Cannot be used as identifiers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62002B-CFB1-45E7-9201-98A385A1BDF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Output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55464-0CBF-42F3-8CEF-A6497CC911D8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961" t="51042" r="36529" b="23958"/>
          <a:stretch/>
        </p:blipFill>
        <p:spPr>
          <a:xfrm>
            <a:off x="518583" y="2362200"/>
            <a:ext cx="8244417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678079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3E2FE9-FAF3-450E-861A-54D0A8CFB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D2ED6B-1B10-409F-BF97-8E33F898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4599714"/>
            <a:ext cx="7543800" cy="1609344"/>
          </a:xfrm>
        </p:spPr>
        <p:txBody>
          <a:bodyPr>
            <a:normAutofit/>
          </a:bodyPr>
          <a:lstStyle/>
          <a:p>
            <a:r>
              <a:rPr lang="en-US" altLang="en-US" dirty="0"/>
              <a:t>Exercise</a:t>
            </a:r>
            <a:endParaRPr lang="en-MY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05E6FE-2E9D-43BB-B668-84FE78E20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386" y="869534"/>
            <a:ext cx="7543800" cy="3473865"/>
          </a:xfrm>
          <a:ln w="3175">
            <a:solidFill>
              <a:schemeClr val="tx1"/>
            </a:solidFill>
          </a:ln>
        </p:spPr>
        <p:txBody>
          <a:bodyPr anchor="b">
            <a:normAutofit/>
          </a:bodyPr>
          <a:lstStyle/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PrintInfo</a:t>
            </a:r>
            <a:br>
              <a:rPr lang="en-US" sz="1600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{</a:t>
            </a:r>
            <a:br>
              <a:rPr lang="en-US" sz="1600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public static void main(String[] </a:t>
            </a:r>
            <a:r>
              <a:rPr lang="en-US" sz="1600" dirty="0" err="1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)</a:t>
            </a:r>
            <a:br>
              <a:rPr lang="en-US" sz="1600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{ </a:t>
            </a:r>
            <a:br>
              <a:rPr lang="en-US" sz="1600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  String name = "Muhammad";</a:t>
            </a:r>
            <a:br>
              <a:rPr lang="en-US" sz="1600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  double salary = 5000.00;</a:t>
            </a:r>
            <a:br>
              <a:rPr lang="en-US" sz="1600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  int </a:t>
            </a:r>
            <a:r>
              <a:rPr lang="en-US" sz="1600" dirty="0" err="1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yearsOfExperience</a:t>
            </a:r>
            <a:r>
              <a:rPr lang="en-US" sz="1600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= 6;</a:t>
            </a:r>
            <a:br>
              <a:rPr lang="en-US" sz="1600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</a:br>
            <a:br>
              <a:rPr lang="en-US" sz="1600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"The name of employee is " </a:t>
            </a:r>
            <a:r>
              <a:rPr lang="en-US" sz="1600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+name);</a:t>
            </a:r>
            <a:br>
              <a:rPr lang="en-US" sz="1600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(name +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"'s salary is " </a:t>
            </a:r>
            <a:r>
              <a:rPr lang="en-US" sz="1600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+salary);</a:t>
            </a:r>
            <a:br>
              <a:rPr lang="en-US" sz="1600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"He has " </a:t>
            </a:r>
            <a:r>
              <a:rPr lang="en-US" sz="1600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+</a:t>
            </a:r>
            <a:r>
              <a:rPr lang="en-US" sz="1600" dirty="0" err="1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yearsOfExperience</a:t>
            </a:r>
            <a:r>
              <a:rPr lang="en-US" sz="1600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   +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years of experience"</a:t>
            </a:r>
            <a:r>
              <a:rPr lang="en-US" sz="1600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}</a:t>
            </a:r>
            <a:br>
              <a:rPr lang="en-US" sz="1600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CD5EDE-D3EC-49C1-9A9B-88C47606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4431215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33E4ED5-D66B-4F39-9509-117636F0B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73AAF9-111A-4C2F-A36D-746158924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B9587DE8-FD3E-446E-B102-E5B922F5B3E1}" type="slidenum">
              <a:rPr lang="en-US" smtClean="0"/>
              <a:pPr>
                <a:spcAft>
                  <a:spcPts val="600"/>
                </a:spcAft>
                <a:defRPr/>
              </a:pPr>
              <a:t>61</a:t>
            </a:fld>
            <a:endParaRPr lang="en-US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537B0B27-FB30-41AD-822B-28E28FA5F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" y="219661"/>
            <a:ext cx="84963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182563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sz="2200" dirty="0">
                <a:latin typeface="Amasis MT Pro Black" panose="02040A04050005020304" pitchFamily="18" charset="0"/>
              </a:rPr>
              <a:t>What is the output of this code?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D4BECBA4-D533-455E-B996-845EE229B3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8" r="2" b="2"/>
          <a:stretch/>
        </p:blipFill>
        <p:spPr bwMode="auto">
          <a:xfrm>
            <a:off x="5943600" y="4670614"/>
            <a:ext cx="1798870" cy="184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ll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 lIns="92075" tIns="46038" rIns="92075" bIns="46038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Escape Sequences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 lIns="92075" tIns="46038" rIns="92075" bIns="46038">
            <a:normAutofit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altLang="en-US" sz="1800" dirty="0"/>
              <a:t>How if we want to print a quoted character?</a:t>
            </a:r>
          </a:p>
          <a:p>
            <a:pPr marL="0" indent="0" algn="ctr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b="1" dirty="0"/>
              <a:t> I said “Hello” to you</a:t>
            </a:r>
          </a:p>
          <a:p>
            <a:pPr eaLnBrk="1" hangingPunct="1">
              <a:defRPr/>
            </a:pPr>
            <a:r>
              <a:rPr lang="en-US" altLang="en-US" sz="1800" dirty="0"/>
              <a:t>The following line would confuse the compiler because it would interpret the second quote as the end of the string</a:t>
            </a:r>
          </a:p>
          <a:p>
            <a:pPr algn="ctr" eaLnBrk="1" hangingPunct="1">
              <a:buFont typeface="Times" panose="02020603050405020304" pitchFamily="18" charset="0"/>
              <a:buNone/>
              <a:defRPr/>
            </a:pP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 (</a:t>
            </a:r>
            <a:r>
              <a:rPr lang="en-US" altLang="en-US" sz="1800" dirty="0">
                <a:solidFill>
                  <a:srgbClr val="00B050"/>
                </a:solidFill>
                <a:latin typeface="Courier New" panose="02070309020205020404" pitchFamily="49" charset="0"/>
              </a:rPr>
              <a:t>"I said "Hello" to you."</a:t>
            </a:r>
            <a:r>
              <a:rPr lang="en-US" altLang="en-US" sz="18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altLang="en-US" sz="1800" dirty="0"/>
              <a:t>An </a:t>
            </a:r>
            <a:r>
              <a:rPr lang="en-US" altLang="en-US" sz="1800" i="1" dirty="0"/>
              <a:t>escape sequence</a:t>
            </a:r>
            <a:r>
              <a:rPr lang="en-US" altLang="en-US" sz="1800" dirty="0"/>
              <a:t> is a series of characters that represents a special character</a:t>
            </a:r>
          </a:p>
          <a:p>
            <a:pPr eaLnBrk="1" hangingPunct="1">
              <a:defRPr/>
            </a:pPr>
            <a:r>
              <a:rPr lang="en-US" altLang="en-US" sz="1800" dirty="0"/>
              <a:t>An escape sequence begins with a backslash character (</a:t>
            </a:r>
            <a:r>
              <a:rPr lang="en-US" altLang="en-US" sz="1800" dirty="0">
                <a:latin typeface="Courier New" panose="02070309020205020404" pitchFamily="49" charset="0"/>
              </a:rPr>
              <a:t>\</a:t>
            </a:r>
            <a:r>
              <a:rPr lang="en-US" altLang="en-US" sz="1800" dirty="0"/>
              <a:t>)</a:t>
            </a:r>
          </a:p>
          <a:p>
            <a:pPr algn="ctr" eaLnBrk="1" hangingPunct="1">
              <a:buFont typeface="Times" panose="02020603050405020304" pitchFamily="18" charset="0"/>
              <a:buNone/>
              <a:defRPr/>
            </a:pP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 (</a:t>
            </a:r>
            <a:r>
              <a:rPr lang="en-US" altLang="en-US" sz="1800" dirty="0">
                <a:solidFill>
                  <a:srgbClr val="00B050"/>
                </a:solidFill>
                <a:latin typeface="Courier New" panose="02070309020205020404" pitchFamily="49" charset="0"/>
              </a:rPr>
              <a:t>"I said \"Hello\" to you."</a:t>
            </a:r>
            <a:r>
              <a:rPr lang="en-US" altLang="en-US" sz="1800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C3455464-0CBF-42F3-8CEF-A6497CC911D8}" type="slidenum">
              <a:rPr lang="en-US" smtClean="0"/>
              <a:pPr>
                <a:spcAft>
                  <a:spcPts val="600"/>
                </a:spcAft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  <p:transition spd="slow">
    <p:pull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 lIns="92075" tIns="46038" rIns="92075" bIns="46038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Escape Sequences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altLang="en-US" dirty="0"/>
              <a:t>Some Java escape sequences: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C3455464-0CBF-42F3-8CEF-A6497CC911D8}" type="slidenum">
              <a:rPr lang="en-US" smtClean="0"/>
              <a:pPr>
                <a:spcAft>
                  <a:spcPts val="600"/>
                </a:spcAft>
                <a:defRPr/>
              </a:pPr>
              <a:t>63</a:t>
            </a:fld>
            <a:endParaRPr lang="en-US"/>
          </a:p>
        </p:txBody>
      </p:sp>
      <p:grpSp>
        <p:nvGrpSpPr>
          <p:cNvPr id="14" name="Group 8">
            <a:extLst>
              <a:ext uri="{FF2B5EF4-FFF2-40B4-BE49-F238E27FC236}">
                <a16:creationId xmlns:a16="http://schemas.microsoft.com/office/drawing/2014/main" id="{B85CFC32-E371-46A5-B0E1-620813898C5B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941637"/>
            <a:ext cx="6896106" cy="3078163"/>
            <a:chOff x="1434" y="1248"/>
            <a:chExt cx="4344" cy="1939"/>
          </a:xfrm>
        </p:grpSpPr>
        <p:sp>
          <p:nvSpPr>
            <p:cNvPr id="15" name="Text Box 6">
              <a:extLst>
                <a:ext uri="{FF2B5EF4-FFF2-40B4-BE49-F238E27FC236}">
                  <a16:creationId xmlns:a16="http://schemas.microsoft.com/office/drawing/2014/main" id="{61793CA5-FC12-4D52-8AC6-737D1B4A3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4" y="1248"/>
              <a:ext cx="1429" cy="1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u="sng" dirty="0">
                  <a:solidFill>
                    <a:srgbClr val="008000"/>
                  </a:solidFill>
                  <a:latin typeface="Arial Unicode MS" panose="020B0604020202020204" pitchFamily="34" charset="-128"/>
                </a:rPr>
                <a:t>Escape Sequence</a:t>
              </a:r>
              <a:endParaRPr lang="en-US" altLang="en-US" sz="2000" dirty="0">
                <a:solidFill>
                  <a:srgbClr val="008000"/>
                </a:solidFill>
                <a:latin typeface="Arial Unicode MS" panose="020B0604020202020204" pitchFamily="34" charset="-128"/>
              </a:endParaRPr>
            </a:p>
            <a:p>
              <a:pPr algn="ctr" eaLnBrk="1" hangingPunct="1">
                <a:spcBef>
                  <a:spcPct val="7000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\b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\t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\n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\r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\"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\'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\\</a:t>
              </a:r>
              <a:endParaRPr lang="en-US" altLang="en-US" sz="2000" dirty="0">
                <a:solidFill>
                  <a:srgbClr val="008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6" name="Text Box 7">
              <a:extLst>
                <a:ext uri="{FF2B5EF4-FFF2-40B4-BE49-F238E27FC236}">
                  <a16:creationId xmlns:a16="http://schemas.microsoft.com/office/drawing/2014/main" id="{FC799CBE-819A-484D-8018-D83261B55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8" y="1248"/>
              <a:ext cx="2760" cy="1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u="sng" dirty="0">
                  <a:solidFill>
                    <a:srgbClr val="008000"/>
                  </a:solidFill>
                  <a:latin typeface="Arial Unicode MS" panose="020B0604020202020204" pitchFamily="34" charset="-128"/>
                </a:rPr>
                <a:t>Meaning</a:t>
              </a:r>
              <a:endParaRPr lang="en-US" altLang="en-US" sz="2000" dirty="0">
                <a:solidFill>
                  <a:srgbClr val="008000"/>
                </a:solidFill>
                <a:latin typeface="Arial Unicode MS" panose="020B0604020202020204" pitchFamily="34" charset="-128"/>
              </a:endParaRPr>
            </a:p>
            <a:p>
              <a:pPr eaLnBrk="1" hangingPunct="1">
                <a:spcBef>
                  <a:spcPct val="7000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rgbClr val="008000"/>
                  </a:solidFill>
                  <a:latin typeface="Arial Unicode MS" panose="020B0604020202020204" pitchFamily="34" charset="-128"/>
                </a:rPr>
                <a:t>backspace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rgbClr val="008000"/>
                  </a:solidFill>
                  <a:latin typeface="Arial Unicode MS" panose="020B0604020202020204" pitchFamily="34" charset="-128"/>
                </a:rPr>
                <a:t>tab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rgbClr val="008000"/>
                  </a:solidFill>
                  <a:latin typeface="Arial Unicode MS" panose="020B0604020202020204" pitchFamily="34" charset="-128"/>
                </a:rPr>
                <a:t>newline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rgbClr val="008000"/>
                  </a:solidFill>
                  <a:latin typeface="Arial Unicode MS" panose="020B0604020202020204" pitchFamily="34" charset="-128"/>
                </a:rPr>
                <a:t>carriage return (returns cursor to the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rgbClr val="008000"/>
                  </a:solidFill>
                  <a:latin typeface="Arial Unicode MS" panose="020B0604020202020204" pitchFamily="34" charset="-128"/>
                </a:rPr>
                <a:t>beginning of current line)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rgbClr val="008000"/>
                  </a:solidFill>
                  <a:latin typeface="Arial Unicode MS" panose="020B0604020202020204" pitchFamily="34" charset="-128"/>
                </a:rPr>
                <a:t>double quote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rgbClr val="008000"/>
                  </a:solidFill>
                  <a:latin typeface="Arial Unicode MS" panose="020B0604020202020204" pitchFamily="34" charset="-128"/>
                </a:rPr>
                <a:t>single quote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rgbClr val="008000"/>
                  </a:solidFill>
                  <a:latin typeface="Arial Unicode MS" panose="020B0604020202020204" pitchFamily="34" charset="-128"/>
                </a:rPr>
                <a:t>backslash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279169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Box 5"/>
          <p:cNvSpPr txBox="1">
            <a:spLocks noChangeArrowheads="1"/>
          </p:cNvSpPr>
          <p:nvPr/>
        </p:nvSpPr>
        <p:spPr bwMode="auto">
          <a:xfrm>
            <a:off x="609600" y="188912"/>
            <a:ext cx="7848600" cy="4154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//  Roses.java       Author: Lewis/Loftus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//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//  Demonstrates the use of escape sequences.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3366FF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public class </a:t>
            </a:r>
            <a:r>
              <a:rPr lang="en-US" altLang="en-US" sz="1400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Roses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//  Prints a poem (of sorts) on multiple lines.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</a:t>
            </a:r>
            <a:r>
              <a:rPr lang="en-US" altLang="en-US" sz="1400" b="1" dirty="0">
                <a:solidFill>
                  <a:srgbClr val="3366FF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public static void </a:t>
            </a:r>
            <a:r>
              <a:rPr lang="en-US" altLang="en-US" sz="1400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main (String[] </a:t>
            </a:r>
            <a:r>
              <a:rPr lang="en-US" altLang="en-US" sz="1400" b="1" dirty="0" err="1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args</a:t>
            </a:r>
            <a:r>
              <a:rPr lang="en-US" altLang="en-US" sz="1400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   </a:t>
            </a:r>
            <a:r>
              <a:rPr lang="en-US" altLang="en-US" sz="1400" b="1" dirty="0" err="1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400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(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"Roses are red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,\n\t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Violets are blue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,\n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" </a:t>
            </a:r>
            <a:r>
              <a:rPr lang="en-US" altLang="en-US" sz="1400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"Sugar is sweet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,\n\t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But I have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\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"commitment issues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\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",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\n\t"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      "So I'd rather just be friends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\n\t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At this point in our " 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      "relationship.");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1447800" y="4514652"/>
            <a:ext cx="5489323" cy="2154436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lang="en-US" altLang="en-US" sz="1600" b="1" u="sng">
                <a:ea typeface="Arial" panose="020B0604020202020204" pitchFamily="34" charset="0"/>
                <a:cs typeface="Courier New" panose="02070309020205020404" pitchFamily="49" charset="0"/>
              </a:rPr>
              <a:t>Output</a:t>
            </a:r>
            <a:endParaRPr lang="en-US" altLang="en-US" sz="1600" b="1">
              <a:latin typeface="Courier New" panose="02070309020205020404" pitchFamily="49" charset="0"/>
              <a:ea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Roses are red,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	Violets are blue,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Sugar is sweet,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	But I have "commitment issues",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	So I'd rather just be friends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	At this point in our relationship.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55464-0CBF-42F3-8CEF-A6497CC911D8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Quick Check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4C6E1-7FBF-48CC-91B8-E3EDE0895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00400" y="2194560"/>
            <a:ext cx="5562600" cy="2301240"/>
          </a:xfrm>
        </p:spPr>
        <p:txBody>
          <a:bodyPr/>
          <a:lstStyle/>
          <a:p>
            <a:r>
              <a:rPr lang="en-US" altLang="en-US" sz="2000" dirty="0"/>
              <a:t>Write a single </a:t>
            </a:r>
            <a:r>
              <a:rPr lang="en-US" altLang="en-US" sz="2000" dirty="0" err="1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println</a:t>
            </a:r>
            <a:r>
              <a:rPr lang="en-US" altLang="en-US" sz="2000" dirty="0"/>
              <a:t> statement that produces the following output:</a:t>
            </a:r>
          </a:p>
          <a:p>
            <a:endParaRPr lang="en-US" altLang="en-US" dirty="0"/>
          </a:p>
          <a:p>
            <a:pPr marL="92075" marR="0" lvl="0" indent="-920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"Thank you all for coming to my home tonight," he said mysteriously.</a:t>
            </a:r>
          </a:p>
          <a:p>
            <a:endParaRPr lang="en-US" altLang="en-US" sz="2000" dirty="0"/>
          </a:p>
          <a:p>
            <a:pPr marL="0" indent="0">
              <a:buNone/>
            </a:pPr>
            <a:endParaRPr lang="en-MY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55464-0CBF-42F3-8CEF-A6497CC911D8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9ECC465F-FF5E-4BD6-AFE4-CB5822BE97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82" y="2194560"/>
            <a:ext cx="2209800" cy="22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6">
            <a:extLst>
              <a:ext uri="{FF2B5EF4-FFF2-40B4-BE49-F238E27FC236}">
                <a16:creationId xmlns:a16="http://schemas.microsoft.com/office/drawing/2014/main" id="{0E5A06E2-B53E-4B43-BCAA-6EB2596B6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161" y="4876800"/>
            <a:ext cx="7263527" cy="1015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System.out.println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("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\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"Thank you all for " +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"coming to my home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\n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tonight,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\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" he said " +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"mysteriously."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6"/>
          <p:cNvSpPr>
            <a:spLocks noChangeArrowheads="1"/>
          </p:cNvSpPr>
          <p:nvPr/>
        </p:nvSpPr>
        <p:spPr bwMode="ltGray">
          <a:xfrm rot="5400000">
            <a:off x="-2465387" y="1292225"/>
            <a:ext cx="4824412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7" name="AutoShape 47"/>
          <p:cNvSpPr>
            <a:spLocks noChangeArrowheads="1"/>
          </p:cNvSpPr>
          <p:nvPr/>
        </p:nvSpPr>
        <p:spPr bwMode="ltGray">
          <a:xfrm rot="5400000" flipH="1">
            <a:off x="-2059781" y="1727994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bg2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9" name="AutoShape 49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2689225" y="3059113"/>
            <a:ext cx="4419600" cy="381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Primitive Data Types &amp; Assignments</a:t>
            </a:r>
          </a:p>
        </p:txBody>
      </p:sp>
      <p:sp>
        <p:nvSpPr>
          <p:cNvPr id="10" name="AutoShape 50">
            <a:hlinkClick r:id="rId3" action="ppaction://hlinksldjump"/>
          </p:cNvPr>
          <p:cNvSpPr>
            <a:spLocks noChangeArrowheads="1"/>
          </p:cNvSpPr>
          <p:nvPr/>
        </p:nvSpPr>
        <p:spPr bwMode="gray">
          <a:xfrm>
            <a:off x="2341563" y="2073275"/>
            <a:ext cx="4419600" cy="381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Variables</a:t>
            </a:r>
          </a:p>
        </p:txBody>
      </p:sp>
      <p:sp>
        <p:nvSpPr>
          <p:cNvPr id="11" name="AutoShape 51">
            <a:hlinkClick r:id="rId3" action="ppaction://hlinksldjump"/>
          </p:cNvPr>
          <p:cNvSpPr>
            <a:spLocks noChangeArrowheads="1"/>
          </p:cNvSpPr>
          <p:nvPr/>
        </p:nvSpPr>
        <p:spPr bwMode="gray">
          <a:xfrm>
            <a:off x="2678113" y="4111625"/>
            <a:ext cx="4419600" cy="381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Character Strings</a:t>
            </a:r>
          </a:p>
        </p:txBody>
      </p:sp>
      <p:grpSp>
        <p:nvGrpSpPr>
          <p:cNvPr id="92167" name="Group 60"/>
          <p:cNvGrpSpPr>
            <a:grpSpLocks/>
          </p:cNvGrpSpPr>
          <p:nvPr/>
        </p:nvGrpSpPr>
        <p:grpSpPr bwMode="auto">
          <a:xfrm>
            <a:off x="2281238" y="4157663"/>
            <a:ext cx="381000" cy="381000"/>
            <a:chOff x="2078" y="1680"/>
            <a:chExt cx="1615" cy="1615"/>
          </a:xfrm>
          <a:solidFill>
            <a:schemeClr val="bg1">
              <a:lumMod val="75000"/>
            </a:schemeClr>
          </a:solidFill>
        </p:grpSpPr>
        <p:sp>
          <p:nvSpPr>
            <p:cNvPr id="92191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92192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 dirty="0"/>
            </a:p>
          </p:txBody>
        </p:sp>
        <p:sp>
          <p:nvSpPr>
            <p:cNvPr id="92194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 dirty="0"/>
            </a:p>
          </p:txBody>
        </p:sp>
        <p:sp>
          <p:nvSpPr>
            <p:cNvPr id="92196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grpSp>
        <p:nvGrpSpPr>
          <p:cNvPr id="92168" name="Group 67"/>
          <p:cNvGrpSpPr>
            <a:grpSpLocks/>
          </p:cNvGrpSpPr>
          <p:nvPr/>
        </p:nvGrpSpPr>
        <p:grpSpPr bwMode="auto">
          <a:xfrm>
            <a:off x="1960563" y="2149475"/>
            <a:ext cx="381000" cy="381000"/>
            <a:chOff x="2078" y="1680"/>
            <a:chExt cx="1615" cy="1615"/>
          </a:xfrm>
          <a:solidFill>
            <a:schemeClr val="bg1">
              <a:lumMod val="75000"/>
            </a:schemeClr>
          </a:solidFill>
        </p:grpSpPr>
        <p:sp>
          <p:nvSpPr>
            <p:cNvPr id="92185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92186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0" name="Oval 7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 dirty="0"/>
            </a:p>
          </p:txBody>
        </p:sp>
        <p:sp>
          <p:nvSpPr>
            <p:cNvPr id="92188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2" name="Oval 7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 dirty="0"/>
            </a:p>
          </p:txBody>
        </p:sp>
        <p:sp>
          <p:nvSpPr>
            <p:cNvPr id="92190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grpSp>
        <p:nvGrpSpPr>
          <p:cNvPr id="92169" name="Group 74"/>
          <p:cNvGrpSpPr>
            <a:grpSpLocks/>
          </p:cNvGrpSpPr>
          <p:nvPr/>
        </p:nvGrpSpPr>
        <p:grpSpPr bwMode="auto">
          <a:xfrm>
            <a:off x="2308225" y="3135313"/>
            <a:ext cx="381000" cy="381000"/>
            <a:chOff x="2078" y="1680"/>
            <a:chExt cx="1615" cy="1615"/>
          </a:xfrm>
          <a:solidFill>
            <a:schemeClr val="bg1">
              <a:lumMod val="75000"/>
            </a:schemeClr>
          </a:solidFill>
        </p:grpSpPr>
        <p:sp>
          <p:nvSpPr>
            <p:cNvPr id="9217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9218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7" name="Oval 7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 dirty="0"/>
            </a:p>
          </p:txBody>
        </p:sp>
        <p:sp>
          <p:nvSpPr>
            <p:cNvPr id="9218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9" name="Oval 7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 dirty="0"/>
            </a:p>
          </p:txBody>
        </p:sp>
        <p:sp>
          <p:nvSpPr>
            <p:cNvPr id="9218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grpSp>
        <p:nvGrpSpPr>
          <p:cNvPr id="92170" name="Group 53"/>
          <p:cNvGrpSpPr>
            <a:grpSpLocks/>
          </p:cNvGrpSpPr>
          <p:nvPr/>
        </p:nvGrpSpPr>
        <p:grpSpPr bwMode="auto">
          <a:xfrm>
            <a:off x="1885950" y="4987925"/>
            <a:ext cx="381000" cy="381000"/>
            <a:chOff x="2078" y="1680"/>
            <a:chExt cx="1615" cy="1615"/>
          </a:xfrm>
          <a:solidFill>
            <a:schemeClr val="accent2"/>
          </a:solidFill>
        </p:grpSpPr>
        <p:sp>
          <p:nvSpPr>
            <p:cNvPr id="92173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92174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6" name="Oval 5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 dirty="0"/>
            </a:p>
          </p:txBody>
        </p:sp>
        <p:sp>
          <p:nvSpPr>
            <p:cNvPr id="92176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8" name="Oval 5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 dirty="0"/>
            </a:p>
          </p:txBody>
        </p:sp>
        <p:sp>
          <p:nvSpPr>
            <p:cNvPr id="92178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90" name="AutoShape 51">
            <a:hlinkClick r:id="rId4" action="ppaction://hlinksldjump"/>
          </p:cNvPr>
          <p:cNvSpPr>
            <a:spLocks noChangeArrowheads="1"/>
          </p:cNvSpPr>
          <p:nvPr/>
        </p:nvSpPr>
        <p:spPr bwMode="gray">
          <a:xfrm>
            <a:off x="2266950" y="4987925"/>
            <a:ext cx="4419600" cy="38100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Expressions &amp; order of precedence</a:t>
            </a:r>
          </a:p>
        </p:txBody>
      </p:sp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Outline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55464-0CBF-42F3-8CEF-A6497CC911D8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  <p:transition spd="slow">
    <p:pull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/>
              <a:t>Expressions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tabLst>
                <a:tab pos="1487488" algn="l"/>
              </a:tabLst>
              <a:defRPr/>
            </a:pPr>
            <a:r>
              <a:rPr lang="en-US" dirty="0"/>
              <a:t>A combination of one or more operators and operands that usually perform a calculation.</a:t>
            </a:r>
          </a:p>
          <a:p>
            <a:pPr eaLnBrk="1" hangingPunct="1">
              <a:spcBef>
                <a:spcPct val="0"/>
              </a:spcBef>
              <a:tabLst>
                <a:tab pos="1487488" algn="l"/>
              </a:tabLst>
              <a:defRPr/>
            </a:pPr>
            <a:r>
              <a:rPr lang="en-US" dirty="0"/>
              <a:t>The simplest expression is a </a:t>
            </a:r>
            <a:r>
              <a:rPr lang="en-US" i="1" dirty="0"/>
              <a:t>literal value</a:t>
            </a:r>
            <a:r>
              <a:rPr lang="en-US" dirty="0"/>
              <a:t>.</a:t>
            </a:r>
          </a:p>
          <a:p>
            <a:pPr marL="182563" lvl="1" eaLnBrk="1" hangingPunct="1">
              <a:spcBef>
                <a:spcPct val="0"/>
              </a:spcBef>
              <a:buFont typeface="Arial" charset="0"/>
              <a:buChar char="•"/>
              <a:tabLst>
                <a:tab pos="1487488" algn="l"/>
              </a:tabLst>
              <a:defRPr/>
            </a:pPr>
            <a:r>
              <a:rPr lang="en-US" sz="2400" dirty="0"/>
              <a:t>A more complex expression can have </a:t>
            </a:r>
            <a:r>
              <a:rPr lang="en-US" sz="2400" i="1" dirty="0"/>
              <a:t>operators </a:t>
            </a:r>
            <a:r>
              <a:rPr lang="en-US" sz="2400" dirty="0"/>
              <a:t>and/or parentheses.</a:t>
            </a:r>
          </a:p>
          <a:p>
            <a:pPr marL="182563" lvl="1" eaLnBrk="1" hangingPunct="1">
              <a:spcBef>
                <a:spcPct val="0"/>
              </a:spcBef>
              <a:buFont typeface="Arial" charset="0"/>
              <a:buChar char="•"/>
              <a:tabLst>
                <a:tab pos="1487488" algn="l"/>
              </a:tabLst>
              <a:defRPr/>
            </a:pPr>
            <a:r>
              <a:rPr lang="en-US" sz="2400" dirty="0"/>
              <a:t>The values that an operator applies to are called </a:t>
            </a:r>
            <a:r>
              <a:rPr lang="en-US" sz="2400" i="1" dirty="0"/>
              <a:t>operands</a:t>
            </a:r>
            <a:r>
              <a:rPr lang="en-US" sz="2400" dirty="0"/>
              <a:t>.</a:t>
            </a:r>
          </a:p>
          <a:p>
            <a:pPr marL="0" eaLnBrk="1" hangingPunct="1">
              <a:spcBef>
                <a:spcPct val="0"/>
              </a:spcBef>
              <a:buFont typeface="Arial" charset="0"/>
              <a:buChar char="•"/>
              <a:tabLst>
                <a:tab pos="1487488" algn="l"/>
              </a:tabLst>
              <a:defRPr/>
            </a:pPr>
            <a:endParaRPr lang="en-US" dirty="0"/>
          </a:p>
          <a:p>
            <a:pPr marL="0" indent="0" eaLnBrk="1" hangingPunct="1">
              <a:spcBef>
                <a:spcPct val="0"/>
              </a:spcBef>
              <a:buFont typeface="Arial" charset="0"/>
              <a:buNone/>
              <a:tabLst>
                <a:tab pos="1487488" algn="l"/>
              </a:tabLst>
              <a:defRPr/>
            </a:pPr>
            <a:r>
              <a:rPr lang="en-US" dirty="0"/>
              <a:t>5 common arithmetic operators  </a:t>
            </a:r>
          </a:p>
        </p:txBody>
      </p:sp>
      <p:sp>
        <p:nvSpPr>
          <p:cNvPr id="9318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562ECF-BC39-45B3-8267-A3F1F07BB78F}" type="slidenum">
              <a:rPr lang="en-US" altLang="en-US" sz="140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93189" name="TextBox 1"/>
          <p:cNvSpPr txBox="1">
            <a:spLocks noChangeArrowheads="1"/>
          </p:cNvSpPr>
          <p:nvPr/>
        </p:nvSpPr>
        <p:spPr bwMode="auto">
          <a:xfrm>
            <a:off x="1828800" y="5135563"/>
            <a:ext cx="4584700" cy="172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1487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14874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>
                <a:tab pos="1487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4874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487488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487488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487488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487488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487488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eaLnBrk="1" hangingPunct="1"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+</a:t>
            </a:r>
            <a:r>
              <a:rPr lang="en-US" altLang="en-US" sz="1800" b="1" dirty="0">
                <a:solidFill>
                  <a:srgbClr val="0070C0"/>
                </a:solidFill>
              </a:rPr>
              <a:t>          Addition</a:t>
            </a:r>
          </a:p>
          <a:p>
            <a:pPr marL="0" lvl="1" eaLnBrk="1" hangingPunct="1"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-</a:t>
            </a:r>
            <a:r>
              <a:rPr lang="en-US" altLang="en-US" sz="1800" b="1" dirty="0">
                <a:solidFill>
                  <a:srgbClr val="0070C0"/>
                </a:solidFill>
              </a:rPr>
              <a:t>          Subtraction or  negation</a:t>
            </a:r>
          </a:p>
          <a:p>
            <a:pPr marL="0" lvl="1" eaLnBrk="1" hangingPunct="1"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1800" b="1" dirty="0">
                <a:solidFill>
                  <a:srgbClr val="0070C0"/>
                </a:solidFill>
              </a:rPr>
              <a:t>          Multiplication</a:t>
            </a:r>
          </a:p>
          <a:p>
            <a:pPr marL="0" lvl="1" eaLnBrk="1" hangingPunct="1"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sz="1800" b="1" dirty="0">
                <a:solidFill>
                  <a:srgbClr val="0070C0"/>
                </a:solidFill>
              </a:rPr>
              <a:t>          Division</a:t>
            </a:r>
          </a:p>
          <a:p>
            <a:pPr marL="0" lvl="1" eaLnBrk="1" hangingPunct="1"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%</a:t>
            </a:r>
            <a:r>
              <a:rPr lang="en-US" altLang="en-US" sz="1800" b="1" dirty="0">
                <a:solidFill>
                  <a:srgbClr val="0070C0"/>
                </a:solidFill>
              </a:rPr>
              <a:t>          Modulus, a.k.a. remainder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ransition spd="slow">
    <p:pull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8" y="0"/>
            <a:ext cx="3486126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1" y="643466"/>
            <a:ext cx="2764734" cy="5528734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</a:rPr>
              <a:t>Expressions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>
          <a:xfrm>
            <a:off x="3790334" y="599768"/>
            <a:ext cx="4972665" cy="3972232"/>
          </a:xfrm>
        </p:spPr>
        <p:txBody>
          <a:bodyPr anchor="ctr">
            <a:normAutofit/>
          </a:bodyPr>
          <a:lstStyle/>
          <a:p>
            <a:pPr eaLnBrk="1" hangingPunct="1">
              <a:spcBef>
                <a:spcPct val="0"/>
              </a:spcBef>
              <a:tabLst>
                <a:tab pos="1487488" algn="l"/>
              </a:tabLst>
              <a:defRPr/>
            </a:pPr>
            <a:r>
              <a:rPr lang="en-US" sz="2400" dirty="0"/>
              <a:t>A combination of one or more operators and operands that usually perform a calculation.</a:t>
            </a:r>
          </a:p>
          <a:p>
            <a:pPr eaLnBrk="1" hangingPunct="1">
              <a:spcBef>
                <a:spcPct val="0"/>
              </a:spcBef>
              <a:tabLst>
                <a:tab pos="1487488" algn="l"/>
              </a:tabLst>
              <a:defRPr/>
            </a:pPr>
            <a:r>
              <a:rPr lang="en-US" sz="2400" dirty="0"/>
              <a:t>The simplest expression is a </a:t>
            </a:r>
            <a:r>
              <a:rPr lang="en-US" sz="2400" i="1" dirty="0"/>
              <a:t>literal value</a:t>
            </a:r>
            <a:r>
              <a:rPr lang="en-US" sz="2400" dirty="0"/>
              <a:t>.</a:t>
            </a:r>
          </a:p>
          <a:p>
            <a:pPr marL="182563" lvl="1" eaLnBrk="1" hangingPunct="1">
              <a:spcBef>
                <a:spcPct val="0"/>
              </a:spcBef>
              <a:buFont typeface="Arial" charset="0"/>
              <a:buChar char="•"/>
              <a:tabLst>
                <a:tab pos="1487488" algn="l"/>
              </a:tabLst>
              <a:defRPr/>
            </a:pPr>
            <a:r>
              <a:rPr lang="en-US" sz="2000" dirty="0"/>
              <a:t>A more complex expression can have </a:t>
            </a:r>
            <a:r>
              <a:rPr lang="en-US" sz="2000" i="1" dirty="0"/>
              <a:t>operators </a:t>
            </a:r>
            <a:r>
              <a:rPr lang="en-US" sz="2000" dirty="0"/>
              <a:t>and/or parentheses.</a:t>
            </a:r>
          </a:p>
          <a:p>
            <a:pPr marL="182563" lvl="1" eaLnBrk="1" hangingPunct="1">
              <a:spcBef>
                <a:spcPct val="0"/>
              </a:spcBef>
              <a:buFont typeface="Arial" charset="0"/>
              <a:buChar char="•"/>
              <a:tabLst>
                <a:tab pos="1487488" algn="l"/>
              </a:tabLst>
              <a:defRPr/>
            </a:pPr>
            <a:r>
              <a:rPr lang="en-US" sz="2000" dirty="0"/>
              <a:t>The values that an operator applies to are called </a:t>
            </a:r>
            <a:r>
              <a:rPr lang="en-US" sz="2000" i="1" dirty="0"/>
              <a:t>operands</a:t>
            </a:r>
            <a:r>
              <a:rPr lang="en-US" sz="2000" dirty="0"/>
              <a:t>.</a:t>
            </a:r>
          </a:p>
          <a:p>
            <a:pPr marL="0" eaLnBrk="1" hangingPunct="1">
              <a:spcBef>
                <a:spcPct val="0"/>
              </a:spcBef>
              <a:buFont typeface="Arial" charset="0"/>
              <a:buChar char="•"/>
              <a:tabLst>
                <a:tab pos="1487488" algn="l"/>
              </a:tabLst>
              <a:defRPr/>
            </a:pPr>
            <a:endParaRPr lang="en-US" sz="2400" dirty="0"/>
          </a:p>
          <a:p>
            <a:pPr marL="0" indent="0" eaLnBrk="1" hangingPunct="1">
              <a:spcBef>
                <a:spcPct val="0"/>
              </a:spcBef>
              <a:buFont typeface="Arial" charset="0"/>
              <a:buNone/>
              <a:tabLst>
                <a:tab pos="1487488" algn="l"/>
              </a:tabLst>
              <a:defRPr/>
            </a:pPr>
            <a:r>
              <a:rPr lang="en-US" sz="2400" dirty="0"/>
              <a:t>5 common arithmetic operators  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18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9E562ECF-BC39-45B3-8267-A3F1F07BB78F}" type="slidenum">
              <a:rPr lang="en-US" altLang="en-US" sz="1400" smtClean="0">
                <a:solidFill>
                  <a:schemeClr val="bg1"/>
                </a:solidFill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68</a:t>
            </a:fld>
            <a:endParaRPr lang="en-US" altLang="en-US" sz="1900" dirty="0">
              <a:solidFill>
                <a:schemeClr val="bg1"/>
              </a:solidFill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6E1761DC-5230-48A6-B54D-16F608AB1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5900" y="4495800"/>
            <a:ext cx="4584700" cy="172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1487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14874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>
                <a:tab pos="1487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4874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487488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487488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487488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487488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487488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eaLnBrk="1" hangingPunct="1"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+</a:t>
            </a:r>
            <a:r>
              <a:rPr lang="en-US" altLang="en-US" sz="1800" b="1" dirty="0">
                <a:solidFill>
                  <a:srgbClr val="00B050"/>
                </a:solidFill>
              </a:rPr>
              <a:t>          Addition</a:t>
            </a:r>
          </a:p>
          <a:p>
            <a:pPr marL="0" lvl="1" eaLnBrk="1" hangingPunct="1"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-</a:t>
            </a:r>
            <a:r>
              <a:rPr lang="en-US" altLang="en-US" sz="1800" b="1" dirty="0">
                <a:solidFill>
                  <a:srgbClr val="00B050"/>
                </a:solidFill>
              </a:rPr>
              <a:t>          Subtraction or  negation</a:t>
            </a:r>
          </a:p>
          <a:p>
            <a:pPr marL="0" lvl="1" eaLnBrk="1" hangingPunct="1"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1800" b="1" dirty="0">
                <a:solidFill>
                  <a:srgbClr val="00B050"/>
                </a:solidFill>
              </a:rPr>
              <a:t>          Multiplication</a:t>
            </a:r>
          </a:p>
          <a:p>
            <a:pPr marL="0" lvl="1" eaLnBrk="1" hangingPunct="1"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sz="1800" b="1" dirty="0">
                <a:solidFill>
                  <a:srgbClr val="00B050"/>
                </a:solidFill>
              </a:rPr>
              <a:t>          Division</a:t>
            </a:r>
          </a:p>
          <a:p>
            <a:pPr marL="0" lvl="1" eaLnBrk="1" hangingPunct="1"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%</a:t>
            </a:r>
            <a:r>
              <a:rPr lang="en-US" altLang="en-US" sz="1800" b="1" dirty="0">
                <a:solidFill>
                  <a:srgbClr val="00B050"/>
                </a:solidFill>
              </a:rPr>
              <a:t>          Modulus, a.k.a. remainder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160478"/>
      </p:ext>
    </p:extLst>
  </p:cSld>
  <p:clrMapOvr>
    <a:masterClrMapping/>
  </p:clrMapOvr>
  <p:transition spd="slow">
    <p:pull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3E2FE9-FAF3-450E-861A-54D0A8CFB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588335"/>
            <a:ext cx="7543800" cy="160934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Examples of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643467"/>
            <a:ext cx="7543800" cy="3463351"/>
          </a:xfrm>
        </p:spPr>
        <p:txBody>
          <a:bodyPr anchor="t" anchorCtr="0"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</a:rPr>
              <a:t>                           1   +   4   *  3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CD5EDE-D3EC-49C1-9A9B-88C47606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4431215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3E4ED5-D66B-4F39-9509-117636F0B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73AAF9-111A-4C2F-A36D-746158924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C3455464-0CBF-42F3-8CEF-A6497CC911D8}" type="slidenum">
              <a:rPr lang="en-US" smtClean="0"/>
              <a:pPr>
                <a:spcAft>
                  <a:spcPts val="600"/>
                </a:spcAft>
                <a:defRPr/>
              </a:pPr>
              <a:t>69</a:t>
            </a:fld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BC93D3-8405-4C1F-B2D8-EDFD3B673A2E}"/>
              </a:ext>
            </a:extLst>
          </p:cNvPr>
          <p:cNvSpPr/>
          <p:nvPr/>
        </p:nvSpPr>
        <p:spPr>
          <a:xfrm>
            <a:off x="5116512" y="2244725"/>
            <a:ext cx="500063" cy="50958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F9B9EA-8A94-428A-80DC-E37834F74A21}"/>
              </a:ext>
            </a:extLst>
          </p:cNvPr>
          <p:cNvSpPr/>
          <p:nvPr/>
        </p:nvSpPr>
        <p:spPr>
          <a:xfrm>
            <a:off x="6418262" y="2227263"/>
            <a:ext cx="500063" cy="50958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88FF4B-D513-4E55-93F6-7017183F6C06}"/>
              </a:ext>
            </a:extLst>
          </p:cNvPr>
          <p:cNvSpPr/>
          <p:nvPr/>
        </p:nvSpPr>
        <p:spPr>
          <a:xfrm>
            <a:off x="7653337" y="2227263"/>
            <a:ext cx="500063" cy="50958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67E003-AA4A-4790-BFCF-605F97E056D5}"/>
              </a:ext>
            </a:extLst>
          </p:cNvPr>
          <p:cNvSpPr/>
          <p:nvPr/>
        </p:nvSpPr>
        <p:spPr>
          <a:xfrm>
            <a:off x="5824537" y="2227263"/>
            <a:ext cx="434975" cy="52705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C5CB4BE-E083-4A3C-B51D-191190E9BA7A}"/>
              </a:ext>
            </a:extLst>
          </p:cNvPr>
          <p:cNvSpPr/>
          <p:nvPr/>
        </p:nvSpPr>
        <p:spPr>
          <a:xfrm>
            <a:off x="7116762" y="2209800"/>
            <a:ext cx="436563" cy="52705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CE10104E-8603-4588-AF02-DB382179F67A}"/>
              </a:ext>
            </a:extLst>
          </p:cNvPr>
          <p:cNvSpPr/>
          <p:nvPr/>
        </p:nvSpPr>
        <p:spPr>
          <a:xfrm>
            <a:off x="5981700" y="3711575"/>
            <a:ext cx="1438275" cy="609600"/>
          </a:xfrm>
          <a:prstGeom prst="flowChart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Operands</a:t>
            </a: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CCBCDD41-5AC3-48E3-B1D6-E3AAD30800FD}"/>
              </a:ext>
            </a:extLst>
          </p:cNvPr>
          <p:cNvSpPr/>
          <p:nvPr/>
        </p:nvSpPr>
        <p:spPr>
          <a:xfrm>
            <a:off x="5949950" y="609600"/>
            <a:ext cx="1436687" cy="609600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Operators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555AF9D-4AD7-430C-9B28-2FF84A073C17}"/>
              </a:ext>
            </a:extLst>
          </p:cNvPr>
          <p:cNvCxnSpPr>
            <a:stCxn id="34" idx="0"/>
            <a:endCxn id="29" idx="2"/>
          </p:cNvCxnSpPr>
          <p:nvPr/>
        </p:nvCxnSpPr>
        <p:spPr>
          <a:xfrm flipH="1" flipV="1">
            <a:off x="5367337" y="2754313"/>
            <a:ext cx="1333500" cy="95726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814FAD5-EB7F-41AB-BCAA-1A5E547872C0}"/>
              </a:ext>
            </a:extLst>
          </p:cNvPr>
          <p:cNvCxnSpPr>
            <a:stCxn id="34" idx="0"/>
            <a:endCxn id="30" idx="2"/>
          </p:cNvCxnSpPr>
          <p:nvPr/>
        </p:nvCxnSpPr>
        <p:spPr>
          <a:xfrm flipH="1" flipV="1">
            <a:off x="6669087" y="2736850"/>
            <a:ext cx="31750" cy="97472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ECE4312-94AD-4B35-924A-9E237EBAABBF}"/>
              </a:ext>
            </a:extLst>
          </p:cNvPr>
          <p:cNvCxnSpPr>
            <a:stCxn id="34" idx="0"/>
          </p:cNvCxnSpPr>
          <p:nvPr/>
        </p:nvCxnSpPr>
        <p:spPr>
          <a:xfrm flipV="1">
            <a:off x="6700837" y="2754313"/>
            <a:ext cx="1249363" cy="95726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146D65E-650B-4FD3-8ED9-7699C8258A45}"/>
              </a:ext>
            </a:extLst>
          </p:cNvPr>
          <p:cNvCxnSpPr>
            <a:stCxn id="35" idx="2"/>
            <a:endCxn id="32" idx="0"/>
          </p:cNvCxnSpPr>
          <p:nvPr/>
        </p:nvCxnSpPr>
        <p:spPr>
          <a:xfrm flipH="1">
            <a:off x="6042025" y="1219200"/>
            <a:ext cx="627062" cy="100806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3B083DA-BCB1-4AFD-8EFD-20D96F1871BB}"/>
              </a:ext>
            </a:extLst>
          </p:cNvPr>
          <p:cNvCxnSpPr>
            <a:stCxn id="35" idx="2"/>
            <a:endCxn id="33" idx="0"/>
          </p:cNvCxnSpPr>
          <p:nvPr/>
        </p:nvCxnSpPr>
        <p:spPr>
          <a:xfrm>
            <a:off x="6669087" y="1219200"/>
            <a:ext cx="665163" cy="9906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3342BCE5-749B-4E9B-9A8C-AB8527AAD797}"/>
              </a:ext>
            </a:extLst>
          </p:cNvPr>
          <p:cNvSpPr txBox="1">
            <a:spLocks/>
          </p:cNvSpPr>
          <p:nvPr/>
        </p:nvSpPr>
        <p:spPr bwMode="auto">
          <a:xfrm>
            <a:off x="849312" y="2379663"/>
            <a:ext cx="36036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2563" indent="-182563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30250" indent="-182563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04888" indent="-182563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187450" indent="-136525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644650" indent="-1365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01850" indent="-1365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59050" indent="-1365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16250" indent="-1365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>
              <a:buFont typeface="Arial" panose="020B0604020202020204" pitchFamily="34" charset="0"/>
              <a:buNone/>
            </a:pPr>
            <a:r>
              <a:rPr lang="en-US" sz="2400">
                <a:latin typeface="Courier New" panose="02070309020205020404" pitchFamily="49" charset="0"/>
              </a:rPr>
              <a:t>10  +  5  </a:t>
            </a:r>
          </a:p>
          <a:p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07287CB-8C00-49C6-AFC4-BCB839B423D5}"/>
              </a:ext>
            </a:extLst>
          </p:cNvPr>
          <p:cNvSpPr/>
          <p:nvPr/>
        </p:nvSpPr>
        <p:spPr>
          <a:xfrm>
            <a:off x="849312" y="2397125"/>
            <a:ext cx="500063" cy="50958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0B71D11-E0A4-4B5F-A126-FB2AB84561AD}"/>
              </a:ext>
            </a:extLst>
          </p:cNvPr>
          <p:cNvSpPr/>
          <p:nvPr/>
        </p:nvSpPr>
        <p:spPr>
          <a:xfrm>
            <a:off x="2151062" y="2379663"/>
            <a:ext cx="500063" cy="50958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CC702FC-E9F6-4D4C-853F-B2DC5DCA884E}"/>
              </a:ext>
            </a:extLst>
          </p:cNvPr>
          <p:cNvSpPr/>
          <p:nvPr/>
        </p:nvSpPr>
        <p:spPr>
          <a:xfrm>
            <a:off x="1557337" y="2379663"/>
            <a:ext cx="434975" cy="52705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8AAA0CA3-E638-4B6F-A0B9-5A9CDC72BF07}"/>
              </a:ext>
            </a:extLst>
          </p:cNvPr>
          <p:cNvSpPr/>
          <p:nvPr/>
        </p:nvSpPr>
        <p:spPr>
          <a:xfrm>
            <a:off x="1047750" y="3727450"/>
            <a:ext cx="1438275" cy="609600"/>
          </a:xfrm>
          <a:prstGeom prst="flowChart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Operands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E9F20519-4E62-44C6-AC04-13D65058682B}"/>
              </a:ext>
            </a:extLst>
          </p:cNvPr>
          <p:cNvSpPr/>
          <p:nvPr/>
        </p:nvSpPr>
        <p:spPr>
          <a:xfrm>
            <a:off x="1047750" y="646113"/>
            <a:ext cx="1438275" cy="609600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Operator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7BF4080-79CC-47BA-B15A-3603F2BE5DF0}"/>
              </a:ext>
            </a:extLst>
          </p:cNvPr>
          <p:cNvCxnSpPr>
            <a:stCxn id="53" idx="0"/>
            <a:endCxn id="50" idx="2"/>
          </p:cNvCxnSpPr>
          <p:nvPr/>
        </p:nvCxnSpPr>
        <p:spPr>
          <a:xfrm flipH="1" flipV="1">
            <a:off x="1100137" y="2906713"/>
            <a:ext cx="666750" cy="82073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F7225C-A86A-4D07-82A3-A2B2320732B5}"/>
              </a:ext>
            </a:extLst>
          </p:cNvPr>
          <p:cNvCxnSpPr>
            <a:stCxn id="53" idx="0"/>
            <a:endCxn id="51" idx="2"/>
          </p:cNvCxnSpPr>
          <p:nvPr/>
        </p:nvCxnSpPr>
        <p:spPr>
          <a:xfrm flipV="1">
            <a:off x="1766887" y="2889250"/>
            <a:ext cx="635000" cy="83820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0CC543E-9097-47D5-807A-715126986DFE}"/>
              </a:ext>
            </a:extLst>
          </p:cNvPr>
          <p:cNvCxnSpPr>
            <a:stCxn id="54" idx="2"/>
            <a:endCxn id="52" idx="0"/>
          </p:cNvCxnSpPr>
          <p:nvPr/>
        </p:nvCxnSpPr>
        <p:spPr>
          <a:xfrm>
            <a:off x="1766887" y="1255713"/>
            <a:ext cx="7938" cy="112395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796" name="Rectangle 7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97" name="Rectangle 7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798" name="Rectangle 7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799" name="Rectangle 7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 lIns="92075" tIns="46038" rIns="92075" bIns="46038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Variables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 lIns="92075" tIns="46038" rIns="92075" bIns="46038">
            <a:normAutofit/>
          </a:bodyPr>
          <a:lstStyle/>
          <a:p>
            <a:pPr eaLnBrk="1" hangingPunct="1">
              <a:spcBef>
                <a:spcPct val="70000"/>
              </a:spcBef>
            </a:pPr>
            <a:r>
              <a:rPr lang="en-US" altLang="en-US" dirty="0"/>
              <a:t>A </a:t>
            </a:r>
            <a:r>
              <a:rPr lang="en-US" altLang="en-US" b="1" i="1" dirty="0">
                <a:solidFill>
                  <a:schemeClr val="accent2"/>
                </a:solidFill>
              </a:rPr>
              <a:t>variable</a:t>
            </a:r>
            <a:r>
              <a:rPr lang="en-US" altLang="en-US" dirty="0"/>
              <a:t> is a name for a location in memory that holds a value.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dirty="0"/>
              <a:t>A </a:t>
            </a:r>
            <a:r>
              <a:rPr lang="en-US" altLang="en-US" i="1" dirty="0">
                <a:solidFill>
                  <a:schemeClr val="accent2"/>
                </a:solidFill>
              </a:rPr>
              <a:t>variable declaration </a:t>
            </a:r>
            <a:r>
              <a:rPr lang="en-US" altLang="en-US" dirty="0"/>
              <a:t>specifies the variable's name and the type of information that it will hold.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33800" name="Oval 7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3801" name="Oval 8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C3455464-0CBF-42F3-8CEF-A6497CC911D8}" type="slidenum">
              <a:rPr lang="en-US" smtClean="0"/>
              <a:pPr>
                <a:spcAft>
                  <a:spcPts val="600"/>
                </a:spcAft>
                <a:defRPr/>
              </a:pPr>
              <a:t>7</a:t>
            </a:fld>
            <a:endParaRPr lang="en-US"/>
          </a:p>
        </p:txBody>
      </p:sp>
      <p:sp>
        <p:nvSpPr>
          <p:cNvPr id="29" name="Text Box 4">
            <a:extLst>
              <a:ext uri="{FF2B5EF4-FFF2-40B4-BE49-F238E27FC236}">
                <a16:creationId xmlns:a16="http://schemas.microsoft.com/office/drawing/2014/main" id="{CFD15971-8A70-474E-998D-38F2D070B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9600" y="3927475"/>
            <a:ext cx="3878263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int total;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int count, temp, result;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double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totalPrice</a:t>
            </a:r>
            <a:r>
              <a:rPr lang="en-US" altLang="en-US" sz="2000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30" name="Text Box 6">
            <a:extLst>
              <a:ext uri="{FF2B5EF4-FFF2-40B4-BE49-F238E27FC236}">
                <a16:creationId xmlns:a16="http://schemas.microsoft.com/office/drawing/2014/main" id="{309D8275-1DB0-4F81-8F3B-B32123479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9440" y="5913120"/>
            <a:ext cx="598234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accent2"/>
                </a:solidFill>
                <a:latin typeface="Amasis MT Pro Black" panose="02040A04050005020304" pitchFamily="18" charset="0"/>
              </a:rPr>
              <a:t>Multiple variables can be created in one declaration</a:t>
            </a:r>
            <a:endParaRPr lang="en-US" altLang="en-US" dirty="0">
              <a:solidFill>
                <a:schemeClr val="accent2"/>
              </a:solidFill>
              <a:latin typeface="Amasis MT Pro Black" panose="02040A04050005020304" pitchFamily="18" charset="0"/>
            </a:endParaRPr>
          </a:p>
        </p:txBody>
      </p:sp>
      <p:grpSp>
        <p:nvGrpSpPr>
          <p:cNvPr id="31" name="Group 7">
            <a:extLst>
              <a:ext uri="{FF2B5EF4-FFF2-40B4-BE49-F238E27FC236}">
                <a16:creationId xmlns:a16="http://schemas.microsoft.com/office/drawing/2014/main" id="{844FF0CE-EC63-4009-89D9-305E5B897F6C}"/>
              </a:ext>
            </a:extLst>
          </p:cNvPr>
          <p:cNvGrpSpPr>
            <a:grpSpLocks/>
          </p:cNvGrpSpPr>
          <p:nvPr/>
        </p:nvGrpSpPr>
        <p:grpSpPr bwMode="auto">
          <a:xfrm>
            <a:off x="1295399" y="3811590"/>
            <a:ext cx="1853624" cy="396875"/>
            <a:chOff x="808" y="1777"/>
            <a:chExt cx="1013" cy="250"/>
          </a:xfrm>
        </p:grpSpPr>
        <p:sp>
          <p:nvSpPr>
            <p:cNvPr id="32" name="Text Box 8">
              <a:extLst>
                <a:ext uri="{FF2B5EF4-FFF2-40B4-BE49-F238E27FC236}">
                  <a16:creationId xmlns:a16="http://schemas.microsoft.com/office/drawing/2014/main" id="{D5FE933B-A793-4504-9F91-3CC5956C9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" y="1777"/>
              <a:ext cx="8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008000"/>
                  </a:solidFill>
                  <a:latin typeface="Arial Unicode MS" panose="020B0604020202020204" pitchFamily="34" charset="-128"/>
                </a:rPr>
                <a:t>data type</a:t>
              </a:r>
              <a:endParaRPr lang="en-US" altLang="en-US">
                <a:solidFill>
                  <a:srgbClr val="008000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33" name="Line 9">
              <a:extLst>
                <a:ext uri="{FF2B5EF4-FFF2-40B4-BE49-F238E27FC236}">
                  <a16:creationId xmlns:a16="http://schemas.microsoft.com/office/drawing/2014/main" id="{FE5246E1-B324-4934-A1F5-C0DBB6525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9" y="1968"/>
              <a:ext cx="222" cy="3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4" name="Group 10">
            <a:extLst>
              <a:ext uri="{FF2B5EF4-FFF2-40B4-BE49-F238E27FC236}">
                <a16:creationId xmlns:a16="http://schemas.microsoft.com/office/drawing/2014/main" id="{2B973525-5FB1-4CB7-8B22-FFA9B8F083F1}"/>
              </a:ext>
            </a:extLst>
          </p:cNvPr>
          <p:cNvGrpSpPr>
            <a:grpSpLocks/>
          </p:cNvGrpSpPr>
          <p:nvPr/>
        </p:nvGrpSpPr>
        <p:grpSpPr bwMode="auto">
          <a:xfrm>
            <a:off x="4996346" y="3629022"/>
            <a:ext cx="2430423" cy="536575"/>
            <a:chOff x="2229" y="1777"/>
            <a:chExt cx="1305" cy="338"/>
          </a:xfrm>
        </p:grpSpPr>
        <p:sp>
          <p:nvSpPr>
            <p:cNvPr id="35" name="Text Box 11">
              <a:extLst>
                <a:ext uri="{FF2B5EF4-FFF2-40B4-BE49-F238E27FC236}">
                  <a16:creationId xmlns:a16="http://schemas.microsoft.com/office/drawing/2014/main" id="{064D176E-B92D-4A8D-87CF-ECD3B51756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4" y="1777"/>
              <a:ext cx="11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rgbClr val="008000"/>
                  </a:solidFill>
                  <a:latin typeface="Arial Unicode MS" panose="020B0604020202020204" pitchFamily="34" charset="-128"/>
                </a:rPr>
                <a:t>variable name</a:t>
              </a:r>
              <a:endParaRPr lang="en-US" altLang="en-US" dirty="0">
                <a:solidFill>
                  <a:srgbClr val="008000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36" name="Line 12">
              <a:extLst>
                <a:ext uri="{FF2B5EF4-FFF2-40B4-BE49-F238E27FC236}">
                  <a16:creationId xmlns:a16="http://schemas.microsoft.com/office/drawing/2014/main" id="{45489286-64B4-41E9-8A73-51EBA365C6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9" y="1992"/>
              <a:ext cx="336" cy="123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53C64FFA-07A6-41DE-9007-2EBAEE672618}"/>
              </a:ext>
            </a:extLst>
          </p:cNvPr>
          <p:cNvSpPr/>
          <p:nvPr/>
        </p:nvSpPr>
        <p:spPr>
          <a:xfrm>
            <a:off x="3776663" y="3970338"/>
            <a:ext cx="1219200" cy="34131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740C41A-5129-46A7-8234-E1CA6EDC7891}"/>
              </a:ext>
            </a:extLst>
          </p:cNvPr>
          <p:cNvSpPr/>
          <p:nvPr/>
        </p:nvSpPr>
        <p:spPr>
          <a:xfrm>
            <a:off x="3778250" y="4540250"/>
            <a:ext cx="3460750" cy="6572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7C472C-0FC6-4DEA-BB7A-60D7E958F07B}"/>
              </a:ext>
            </a:extLst>
          </p:cNvPr>
          <p:cNvSpPr/>
          <p:nvPr/>
        </p:nvSpPr>
        <p:spPr>
          <a:xfrm>
            <a:off x="4197350" y="5327650"/>
            <a:ext cx="2041525" cy="3952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utoUpdateAnimBg="0"/>
      <p:bldP spid="30" grpId="0" autoUpdateAnimBg="0"/>
      <p:bldP spid="37" grpId="0" animBg="1"/>
      <p:bldP spid="38" grpId="0" animBg="1"/>
      <p:bldP spid="3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Evaluating expressions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>
            <a:noAutofit/>
          </a:bodyPr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sz="2400" dirty="0"/>
              <a:t>When your Java program executes and encounters a line with an expression, the expression is </a:t>
            </a:r>
            <a:r>
              <a:rPr lang="en-US" sz="2400" i="1" dirty="0"/>
              <a:t>evaluated</a:t>
            </a:r>
            <a:r>
              <a:rPr lang="en-US" sz="2400" dirty="0"/>
              <a:t> (its value is computed).</a:t>
            </a:r>
          </a:p>
          <a:p>
            <a:pPr lvl="1" indent="0" eaLnBrk="1" hangingPunct="1">
              <a:buFont typeface="Arial" charset="0"/>
              <a:buNone/>
              <a:defRPr/>
            </a:pPr>
            <a:endParaRPr lang="en-US" sz="2000" dirty="0"/>
          </a:p>
          <a:p>
            <a:pPr lvl="1" indent="0" eaLnBrk="1" hangingPunct="1">
              <a:buFont typeface="Arial" charset="0"/>
              <a:buNone/>
              <a:defRPr/>
            </a:pPr>
            <a:r>
              <a:rPr lang="en-US" sz="2000" dirty="0"/>
              <a:t>The expression </a:t>
            </a:r>
            <a:r>
              <a:rPr lang="en-US" sz="2000" dirty="0">
                <a:latin typeface="Courier New" pitchFamily="49" charset="0"/>
              </a:rPr>
              <a:t>3 * 4</a:t>
            </a:r>
            <a:r>
              <a:rPr lang="en-US" sz="2000" dirty="0"/>
              <a:t> is evaluated to obtain </a:t>
            </a:r>
            <a:r>
              <a:rPr lang="en-US" sz="2000" dirty="0">
                <a:latin typeface="Courier New" pitchFamily="49" charset="0"/>
              </a:rPr>
              <a:t>12</a:t>
            </a:r>
            <a:r>
              <a:rPr lang="en-US" sz="2000" dirty="0"/>
              <a:t>.</a:t>
            </a:r>
          </a:p>
          <a:p>
            <a:pPr lvl="1" indent="0" eaLnBrk="1" hangingPunct="1">
              <a:buFont typeface="Arial" charset="0"/>
              <a:buNone/>
              <a:defRPr/>
            </a:pPr>
            <a:r>
              <a:rPr lang="en-US" sz="2000" dirty="0" err="1">
                <a:latin typeface="Courier New" pitchFamily="49" charset="0"/>
              </a:rPr>
              <a:t>System.out.println</a:t>
            </a:r>
            <a:r>
              <a:rPr lang="en-US" sz="2000" dirty="0">
                <a:latin typeface="Courier New" pitchFamily="49" charset="0"/>
              </a:rPr>
              <a:t>(3 * 4)</a:t>
            </a:r>
            <a:r>
              <a:rPr lang="en-US" sz="2000" dirty="0"/>
              <a:t> prints </a:t>
            </a:r>
            <a:r>
              <a:rPr lang="en-US" sz="2000" dirty="0">
                <a:latin typeface="Courier New" pitchFamily="49" charset="0"/>
              </a:rPr>
              <a:t>12</a:t>
            </a:r>
            <a:r>
              <a:rPr lang="en-US" sz="2000" dirty="0"/>
              <a:t>, not </a:t>
            </a:r>
            <a:r>
              <a:rPr lang="en-US" sz="2000" dirty="0">
                <a:latin typeface="Courier New" pitchFamily="49" charset="0"/>
              </a:rPr>
              <a:t>3 * 4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  <a:p>
            <a:pPr lvl="1" indent="0" eaLnBrk="1" hangingPunct="1">
              <a:buFont typeface="Arial" charset="0"/>
              <a:buNone/>
              <a:defRPr/>
            </a:pPr>
            <a:r>
              <a:rPr lang="en-US" sz="2000" dirty="0"/>
              <a:t>(How could we print the text </a:t>
            </a:r>
            <a:r>
              <a:rPr lang="en-US" sz="2000" dirty="0">
                <a:latin typeface="Courier New" pitchFamily="49" charset="0"/>
              </a:rPr>
              <a:t>3 * 4</a:t>
            </a:r>
            <a:r>
              <a:rPr lang="en-US" sz="2000" dirty="0"/>
              <a:t> on the screen?)</a:t>
            </a:r>
          </a:p>
          <a:p>
            <a:pPr lvl="1" indent="0" eaLnBrk="1" hangingPunct="1">
              <a:buFont typeface="Arial" charset="0"/>
              <a:buNone/>
              <a:defRPr/>
            </a:pPr>
            <a:endParaRPr lang="en-US" sz="2000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23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8C0C195E-B662-41DB-B033-A8A9AC0A9DD0}" type="slidenum">
              <a:rPr lang="en-US" altLang="en-US" sz="1900" smtClean="0"/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70</a:t>
            </a:fld>
            <a:endParaRPr lang="en-US" altLang="en-US" sz="190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Quick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92A22-E137-49AE-AA2B-8914D20B4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6601" y="1981200"/>
            <a:ext cx="5562600" cy="3429000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2800" b="1" dirty="0"/>
              <a:t>What are the outputs?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lang="en-US" altLang="en-US" dirty="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</a:rPr>
              <a:t>System.out.println(3 + 4); 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</a:rPr>
              <a:t>System.out.println(</a:t>
            </a:r>
            <a:r>
              <a:rPr lang="en-US" sz="1800" dirty="0">
                <a:solidFill>
                  <a:srgbClr val="00B050"/>
                </a:solidFill>
              </a:rPr>
              <a:t>"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</a:rPr>
              <a:t>Value is</a:t>
            </a:r>
            <a:r>
              <a:rPr lang="en-US" sz="1800" dirty="0">
                <a:solidFill>
                  <a:srgbClr val="00B050"/>
                </a:solidFill>
              </a:rPr>
              <a:t>"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</a:rPr>
              <a:t>+3+4);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</a:rPr>
              <a:t>System.out.println(3+4+ </a:t>
            </a:r>
            <a:r>
              <a:rPr lang="en-US" sz="1800" dirty="0">
                <a:solidFill>
                  <a:srgbClr val="00B050"/>
                </a:solidFill>
              </a:rPr>
              <a:t>"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</a:rPr>
              <a:t>is seven</a:t>
            </a:r>
            <a:r>
              <a:rPr lang="en-US" sz="1800" dirty="0">
                <a:solidFill>
                  <a:srgbClr val="00B050"/>
                </a:solidFill>
              </a:rPr>
              <a:t> "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</a:rPr>
              <a:t>System.out.println(</a:t>
            </a:r>
            <a:r>
              <a:rPr lang="en-US" sz="1800" dirty="0">
                <a:solidFill>
                  <a:srgbClr val="00B050"/>
                </a:solidFill>
              </a:rPr>
              <a:t>"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</a:rPr>
              <a:t>Value is </a:t>
            </a:r>
            <a:r>
              <a:rPr lang="en-US" sz="1800" dirty="0">
                <a:solidFill>
                  <a:srgbClr val="00B050"/>
                </a:solidFill>
              </a:rPr>
              <a:t>"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</a:rPr>
              <a:t>+(3+4));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</a:rPr>
              <a:t>System.out.println(3/4);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lang="en-US" altLang="en-US" dirty="0">
              <a:latin typeface="Courier New" panose="02070309020205020404" pitchFamily="49" charset="0"/>
              <a:ea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3455464-0CBF-42F3-8CEF-A6497CC911D8}" type="slidenum">
              <a:rPr kumimoji="0" lang="en-US" sz="1100" b="1" i="0" u="none" strike="noStrike" kern="1200" cap="none" spc="-7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" panose="02060603020205020403"/>
                <a:ea typeface="+mn-ea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100" b="1" i="0" u="none" strike="noStrike" kern="1200" cap="none" spc="-7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" panose="02060603020205020403"/>
              <a:ea typeface="+mn-ea"/>
              <a:cs typeface="Arial" panose="020B0604020202020204" pitchFamily="34" charset="0"/>
            </a:endParaRPr>
          </a:p>
        </p:txBody>
      </p:sp>
      <p:pic>
        <p:nvPicPr>
          <p:cNvPr id="17" name="Picture 1">
            <a:extLst>
              <a:ext uri="{FF2B5EF4-FFF2-40B4-BE49-F238E27FC236}">
                <a16:creationId xmlns:a16="http://schemas.microsoft.com/office/drawing/2014/main" id="{FCDA311C-A97B-4FAD-A825-C567D4F7D45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21408"/>
            <a:ext cx="2582916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6B28B4-8F5E-4355-8E84-170A6DC027A3}"/>
              </a:ext>
            </a:extLst>
          </p:cNvPr>
          <p:cNvSpPr txBox="1"/>
          <p:nvPr/>
        </p:nvSpPr>
        <p:spPr>
          <a:xfrm>
            <a:off x="4343400" y="4953000"/>
            <a:ext cx="2286000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 is 34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 is seven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 is 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MY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0900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25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Integer division with /</a:t>
            </a:r>
          </a:p>
        </p:txBody>
      </p:sp>
      <p:sp>
        <p:nvSpPr>
          <p:cNvPr id="97284" name="Rectangle 1027"/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700" dirty="0"/>
              <a:t>Strangely, </a:t>
            </a:r>
            <a:r>
              <a:rPr lang="en-US" altLang="en-US" sz="1700" dirty="0">
                <a:latin typeface="Courier New" panose="02070309020205020404" pitchFamily="49" charset="0"/>
              </a:rPr>
              <a:t>14 / 4</a:t>
            </a:r>
            <a:r>
              <a:rPr lang="en-US" altLang="en-US" sz="1700" dirty="0"/>
              <a:t> evaluates to </a:t>
            </a:r>
            <a:r>
              <a:rPr lang="en-US" altLang="en-US" sz="1700" dirty="0">
                <a:latin typeface="Courier New" panose="02070309020205020404" pitchFamily="49" charset="0"/>
              </a:rPr>
              <a:t>3</a:t>
            </a:r>
            <a:r>
              <a:rPr lang="en-US" altLang="en-US" sz="1700" dirty="0"/>
              <a:t>, not </a:t>
            </a:r>
            <a:r>
              <a:rPr lang="en-US" altLang="en-US" sz="1700" dirty="0">
                <a:latin typeface="Courier New" panose="02070309020205020404" pitchFamily="49" charset="0"/>
              </a:rPr>
              <a:t>3.5</a:t>
            </a:r>
            <a:r>
              <a:rPr lang="en-US" altLang="en-US" sz="1700" dirty="0"/>
              <a:t>.</a:t>
            </a:r>
          </a:p>
          <a:p>
            <a:pPr marL="742950" lvl="2" indent="-342900" eaLnBrk="1" hangingPunct="1">
              <a:spcBef>
                <a:spcPct val="0"/>
              </a:spcBef>
            </a:pPr>
            <a:r>
              <a:rPr lang="en-US" altLang="en-US" sz="1700" dirty="0"/>
              <a:t>In Java, when we divide integers, the result is also an integer: the integer quotient.</a:t>
            </a:r>
          </a:p>
          <a:p>
            <a:pPr marL="742950" lvl="2" indent="-342900" eaLnBrk="1" hangingPunct="1">
              <a:spcBef>
                <a:spcPct val="0"/>
              </a:spcBef>
            </a:pPr>
            <a:r>
              <a:rPr lang="en-US" altLang="en-US" sz="1700" dirty="0"/>
              <a:t>The integer </a:t>
            </a:r>
            <a:r>
              <a:rPr lang="en-US" altLang="en-US" sz="1700" i="1" dirty="0"/>
              <a:t>quotient</a:t>
            </a:r>
            <a:r>
              <a:rPr lang="en-US" altLang="en-US" sz="1700" dirty="0"/>
              <a:t> of dividing 14 by 4 is 3.</a:t>
            </a:r>
            <a:br>
              <a:rPr lang="en-US" altLang="en-US" sz="1700" dirty="0"/>
            </a:br>
            <a:r>
              <a:rPr lang="en-US" altLang="en-US" sz="1700" dirty="0"/>
              <a:t>Imagine that you are doing long division:</a:t>
            </a:r>
          </a:p>
          <a:p>
            <a:pPr marL="742950" lvl="2" indent="-342900" eaLnBrk="1" hangingPunct="1">
              <a:spcBef>
                <a:spcPct val="0"/>
              </a:spcBef>
            </a:pPr>
            <a:endParaRPr lang="en-US" altLang="en-US" sz="1700" dirty="0">
              <a:latin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     </a:t>
            </a:r>
            <a:r>
              <a:rPr lang="en-US" altLang="en-US" sz="1700" b="1" u="sng" dirty="0">
                <a:latin typeface="Courier New" panose="02070309020205020404" pitchFamily="49" charset="0"/>
              </a:rPr>
              <a:t>   3</a:t>
            </a:r>
            <a:r>
              <a:rPr lang="en-US" altLang="en-US" sz="1700" b="1" dirty="0">
                <a:latin typeface="Courier New" panose="02070309020205020404" pitchFamily="49" charset="0"/>
              </a:rPr>
              <a:t>                  </a:t>
            </a:r>
            <a:r>
              <a:rPr lang="en-US" altLang="en-US" sz="1700" b="1" u="sng" dirty="0">
                <a:latin typeface="Courier New" panose="02070309020205020404" pitchFamily="49" charset="0"/>
              </a:rPr>
              <a:t>    52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   4  14                27  1425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       </a:t>
            </a:r>
            <a:r>
              <a:rPr lang="en-US" altLang="en-US" sz="1700" u="sng" dirty="0">
                <a:latin typeface="Courier New" panose="02070309020205020404" pitchFamily="49" charset="0"/>
              </a:rPr>
              <a:t>12</a:t>
            </a:r>
            <a:r>
              <a:rPr lang="en-US" altLang="en-US" sz="1700" dirty="0">
                <a:latin typeface="Courier New" panose="02070309020205020404" pitchFamily="49" charset="0"/>
              </a:rPr>
              <a:t>                    </a:t>
            </a:r>
            <a:r>
              <a:rPr lang="en-US" altLang="en-US" sz="1700" u="sng" dirty="0">
                <a:latin typeface="Courier New" panose="02070309020205020404" pitchFamily="49" charset="0"/>
              </a:rPr>
              <a:t>135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        2                      75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                               </a:t>
            </a:r>
            <a:r>
              <a:rPr lang="en-US" altLang="en-US" sz="1700" u="sng" dirty="0">
                <a:latin typeface="Courier New" panose="02070309020205020404" pitchFamily="49" charset="0"/>
              </a:rPr>
              <a:t>54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                               21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700" dirty="0">
              <a:latin typeface="Courier New" panose="02070309020205020404" pitchFamily="49" charset="0"/>
            </a:endParaRPr>
          </a:p>
          <a:p>
            <a:pPr marL="742950" lvl="2" indent="-342900" eaLnBrk="1" hangingPunct="1">
              <a:spcBef>
                <a:spcPct val="0"/>
              </a:spcBef>
            </a:pPr>
            <a:r>
              <a:rPr lang="en-US" altLang="en-US" sz="1700" dirty="0"/>
              <a:t>Examples:    </a:t>
            </a:r>
            <a:r>
              <a:rPr lang="en-US" altLang="en-US" sz="1700" dirty="0">
                <a:latin typeface="Courier New" panose="02070309020205020404" pitchFamily="49" charset="0"/>
              </a:rPr>
              <a:t>35 / 5</a:t>
            </a:r>
            <a:r>
              <a:rPr lang="en-US" altLang="en-US" sz="1700" dirty="0"/>
              <a:t> is </a:t>
            </a:r>
            <a:r>
              <a:rPr lang="en-US" altLang="en-US" sz="1700" dirty="0">
                <a:latin typeface="Courier New" panose="02070309020205020404" pitchFamily="49" charset="0"/>
              </a:rPr>
              <a:t>7</a:t>
            </a:r>
            <a:r>
              <a:rPr lang="en-US" altLang="en-US" sz="1700" dirty="0"/>
              <a:t>,    </a:t>
            </a:r>
            <a:r>
              <a:rPr lang="en-US" altLang="en-US" sz="1700" dirty="0">
                <a:latin typeface="Courier New" panose="02070309020205020404" pitchFamily="49" charset="0"/>
              </a:rPr>
              <a:t>84 / 10</a:t>
            </a:r>
            <a:r>
              <a:rPr lang="en-US" altLang="en-US" sz="1700" dirty="0"/>
              <a:t> is </a:t>
            </a:r>
            <a:r>
              <a:rPr lang="en-US" altLang="en-US" sz="1700" dirty="0">
                <a:latin typeface="Courier New" panose="02070309020205020404" pitchFamily="49" charset="0"/>
              </a:rPr>
              <a:t>8</a:t>
            </a:r>
            <a:r>
              <a:rPr lang="en-US" altLang="en-US" sz="1700" dirty="0"/>
              <a:t>,    </a:t>
            </a:r>
            <a:r>
              <a:rPr lang="en-US" altLang="en-US" sz="1700" dirty="0">
                <a:latin typeface="Courier New" panose="02070309020205020404" pitchFamily="49" charset="0"/>
              </a:rPr>
              <a:t>156 / 100</a:t>
            </a:r>
            <a:r>
              <a:rPr lang="en-US" altLang="en-US" sz="1700" dirty="0"/>
              <a:t> is </a:t>
            </a:r>
            <a:r>
              <a:rPr lang="en-US" altLang="en-US" sz="1700" dirty="0">
                <a:latin typeface="Courier New" panose="02070309020205020404" pitchFamily="49" charset="0"/>
              </a:rPr>
              <a:t>1</a:t>
            </a:r>
          </a:p>
          <a:p>
            <a:pPr marL="742950" lvl="2" indent="-342900" eaLnBrk="1" hangingPunct="1">
              <a:spcBef>
                <a:spcPct val="0"/>
              </a:spcBef>
            </a:pPr>
            <a:r>
              <a:rPr lang="en-US" altLang="en-US" sz="1700" dirty="0"/>
              <a:t>Dividing by 0 causes a runtime error in your program.</a:t>
            </a:r>
            <a:endParaRPr lang="en-US" altLang="en-US" sz="1700" dirty="0">
              <a:latin typeface="Courier New" panose="02070309020205020404" pitchFamily="49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28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C8775849-8DEC-4AC2-8B3E-00AAAE6D3257}" type="slidenum">
              <a:rPr lang="en-US" altLang="en-US" sz="1600" smtClean="0">
                <a:solidFill>
                  <a:schemeClr val="bg1"/>
                </a:solidFill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72</a:t>
            </a:fld>
            <a:endParaRPr lang="en-US" altLang="en-US" sz="1900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8002A0-50C3-4D0A-98BB-B0A10EFA0C93}"/>
              </a:ext>
            </a:extLst>
          </p:cNvPr>
          <p:cNvSpPr/>
          <p:nvPr/>
        </p:nvSpPr>
        <p:spPr>
          <a:xfrm>
            <a:off x="1828800" y="3733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05EEE84-9B84-4CC2-82DC-639C36836A81}"/>
              </a:ext>
            </a:extLst>
          </p:cNvPr>
          <p:cNvSpPr/>
          <p:nvPr/>
        </p:nvSpPr>
        <p:spPr>
          <a:xfrm>
            <a:off x="4876802" y="3733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D0A720-39BD-496B-BB80-566CAD595702}"/>
              </a:ext>
            </a:extLst>
          </p:cNvPr>
          <p:cNvCxnSpPr>
            <a:cxnSpLocks/>
          </p:cNvCxnSpPr>
          <p:nvPr/>
        </p:nvCxnSpPr>
        <p:spPr>
          <a:xfrm>
            <a:off x="1524000" y="4038600"/>
            <a:ext cx="0" cy="304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EA1012-0F29-468D-B316-0B3C55627FEC}"/>
              </a:ext>
            </a:extLst>
          </p:cNvPr>
          <p:cNvCxnSpPr/>
          <p:nvPr/>
        </p:nvCxnSpPr>
        <p:spPr>
          <a:xfrm>
            <a:off x="4419600" y="4038600"/>
            <a:ext cx="0" cy="304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Integer remainder with %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4236814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sz="1600" dirty="0"/>
              <a:t>The modulus (</a:t>
            </a:r>
            <a:r>
              <a:rPr lang="en-US" sz="1600" dirty="0">
                <a:latin typeface="Courier New" pitchFamily="49" charset="0"/>
              </a:rPr>
              <a:t>%)</a:t>
            </a:r>
            <a:r>
              <a:rPr lang="en-US" sz="1600" dirty="0"/>
              <a:t> operator computes the remainder from a division of integers.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sz="1600" dirty="0"/>
              <a:t>Example: </a:t>
            </a:r>
            <a:r>
              <a:rPr lang="en-US" sz="1600" dirty="0">
                <a:latin typeface="Courier New" pitchFamily="49" charset="0"/>
              </a:rPr>
              <a:t>14 % 4</a:t>
            </a:r>
            <a:r>
              <a:rPr lang="en-US" sz="1600" dirty="0"/>
              <a:t> is </a:t>
            </a:r>
            <a:r>
              <a:rPr lang="en-US" sz="1600" dirty="0">
                <a:latin typeface="Courier New" pitchFamily="49" charset="0"/>
              </a:rPr>
              <a:t>2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sz="1600" dirty="0"/>
              <a:t>Example: </a:t>
            </a:r>
            <a:r>
              <a:rPr lang="en-US" sz="1600" dirty="0">
                <a:latin typeface="Courier New" pitchFamily="49" charset="0"/>
              </a:rPr>
              <a:t>218 % 5</a:t>
            </a:r>
            <a:r>
              <a:rPr lang="en-US" sz="1600" dirty="0"/>
              <a:t> is </a:t>
            </a:r>
            <a:r>
              <a:rPr lang="en-US" sz="1600" dirty="0">
                <a:latin typeface="Courier New" pitchFamily="49" charset="0"/>
              </a:rPr>
              <a:t>3</a:t>
            </a:r>
            <a:endParaRPr lang="en-US" sz="16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00" dirty="0">
                <a:latin typeface="Courier New" pitchFamily="49" charset="0"/>
              </a:rPr>
              <a:t>     </a:t>
            </a:r>
            <a:r>
              <a:rPr lang="en-US" sz="1700" u="sng" dirty="0">
                <a:latin typeface="Courier New" pitchFamily="49" charset="0"/>
              </a:rPr>
              <a:t>   3</a:t>
            </a:r>
            <a:r>
              <a:rPr lang="en-US" sz="1700" dirty="0">
                <a:latin typeface="Courier New" pitchFamily="49" charset="0"/>
              </a:rPr>
              <a:t>                     </a:t>
            </a:r>
            <a:r>
              <a:rPr lang="en-US" sz="1700" u="sng" dirty="0">
                <a:latin typeface="Courier New" pitchFamily="49" charset="0"/>
              </a:rPr>
              <a:t>   43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00" dirty="0">
                <a:latin typeface="Courier New" pitchFamily="49" charset="0"/>
              </a:rPr>
              <a:t>   4  14                    5  218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00" dirty="0">
                <a:latin typeface="Courier New" pitchFamily="49" charset="0"/>
              </a:rPr>
              <a:t>       </a:t>
            </a:r>
            <a:r>
              <a:rPr lang="en-US" sz="1700" u="sng" dirty="0">
                <a:latin typeface="Courier New" pitchFamily="49" charset="0"/>
              </a:rPr>
              <a:t>12</a:t>
            </a:r>
            <a:r>
              <a:rPr lang="en-US" sz="1700" dirty="0">
                <a:latin typeface="Courier New" pitchFamily="49" charset="0"/>
              </a:rPr>
              <a:t>                       </a:t>
            </a:r>
            <a:r>
              <a:rPr lang="en-US" sz="1700" u="sng" dirty="0">
                <a:latin typeface="Courier New" pitchFamily="49" charset="0"/>
              </a:rPr>
              <a:t>20</a:t>
            </a:r>
            <a:endParaRPr lang="en-US" sz="17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00" dirty="0">
                <a:latin typeface="Courier New" pitchFamily="49" charset="0"/>
              </a:rPr>
              <a:t>        </a:t>
            </a:r>
            <a:r>
              <a:rPr lang="en-US" sz="1700" b="1" dirty="0">
                <a:latin typeface="Courier New" pitchFamily="49" charset="0"/>
              </a:rPr>
              <a:t>2</a:t>
            </a:r>
            <a:r>
              <a:rPr lang="en-US" sz="1700" dirty="0">
                <a:latin typeface="Courier New" pitchFamily="49" charset="0"/>
              </a:rPr>
              <a:t>                        18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00" dirty="0">
                <a:latin typeface="Courier New" pitchFamily="49" charset="0"/>
              </a:rPr>
              <a:t>                                 </a:t>
            </a:r>
            <a:r>
              <a:rPr lang="en-US" sz="1700" u="sng" dirty="0">
                <a:latin typeface="Courier New" pitchFamily="49" charset="0"/>
              </a:rPr>
              <a:t>15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00" dirty="0">
                <a:latin typeface="Courier New" pitchFamily="49" charset="0"/>
              </a:rPr>
              <a:t>                                  </a:t>
            </a:r>
            <a:r>
              <a:rPr lang="en-US" sz="1700" b="1" dirty="0">
                <a:latin typeface="Courier New" pitchFamily="49" charset="0"/>
              </a:rPr>
              <a:t>3</a:t>
            </a:r>
            <a:endParaRPr lang="en-US" sz="1700" b="1" dirty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1600" dirty="0"/>
              <a:t>What are the results of the following expressions?</a:t>
            </a:r>
          </a:p>
          <a:p>
            <a:pPr lvl="1" eaLnBrk="1" hangingPunct="1">
              <a:buClr>
                <a:schemeClr val="bg1"/>
              </a:buClr>
              <a:buFont typeface="Arial" charset="0"/>
              <a:buChar char="•"/>
              <a:defRPr/>
            </a:pPr>
            <a:r>
              <a:rPr lang="en-US" sz="1600" dirty="0">
                <a:latin typeface="Courier New" pitchFamily="49" charset="0"/>
              </a:rPr>
              <a:t>45 % 6</a:t>
            </a:r>
          </a:p>
          <a:p>
            <a:pPr lvl="1" eaLnBrk="1" hangingPunct="1">
              <a:buClr>
                <a:schemeClr val="bg1"/>
              </a:buClr>
              <a:buFont typeface="Arial" charset="0"/>
              <a:buChar char="•"/>
              <a:defRPr/>
            </a:pPr>
            <a:r>
              <a:rPr lang="en-US" sz="1600" dirty="0">
                <a:latin typeface="Courier New" pitchFamily="49" charset="0"/>
              </a:rPr>
              <a:t>2 % 2</a:t>
            </a:r>
            <a:endParaRPr lang="en-US" sz="1600" dirty="0"/>
          </a:p>
          <a:p>
            <a:pPr lvl="1" eaLnBrk="1" hangingPunct="1">
              <a:buClr>
                <a:schemeClr val="bg1"/>
              </a:buClr>
              <a:buFont typeface="Arial" charset="0"/>
              <a:buChar char="•"/>
              <a:defRPr/>
            </a:pPr>
            <a:r>
              <a:rPr lang="en-US" sz="1600" dirty="0">
                <a:latin typeface="Courier New" pitchFamily="49" charset="0"/>
              </a:rPr>
              <a:t>20 % 8</a:t>
            </a:r>
            <a:endParaRPr lang="en-US" sz="1600" dirty="0"/>
          </a:p>
          <a:p>
            <a:pPr lvl="1" eaLnBrk="1" hangingPunct="1">
              <a:buClr>
                <a:schemeClr val="bg1"/>
              </a:buClr>
              <a:buFont typeface="Arial" charset="0"/>
              <a:buChar char="•"/>
              <a:defRPr/>
            </a:pPr>
            <a:r>
              <a:rPr lang="en-US" sz="1600" dirty="0">
                <a:latin typeface="Courier New" pitchFamily="49" charset="0"/>
              </a:rPr>
              <a:t>11 % 5</a:t>
            </a:r>
            <a:endParaRPr lang="en-US" sz="1600" dirty="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33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534400" y="6268720"/>
            <a:ext cx="419987" cy="35527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BD9BECB8-88B0-4BCF-8B0F-CF80932B3BC3}" type="slidenum">
              <a:rPr lang="en-US" altLang="en-US" sz="1600" smtClean="0">
                <a:solidFill>
                  <a:schemeClr val="bg1"/>
                </a:solidFill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73</a:t>
            </a:fld>
            <a:endParaRPr lang="en-US" altLang="en-US" sz="1900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F9506EF-C89D-428B-B674-4DDCD19A2717}"/>
              </a:ext>
            </a:extLst>
          </p:cNvPr>
          <p:cNvSpPr/>
          <p:nvPr/>
        </p:nvSpPr>
        <p:spPr>
          <a:xfrm>
            <a:off x="4800600" y="4724400"/>
            <a:ext cx="5334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91BB09-CA5C-4036-94B9-9D044090E170}"/>
              </a:ext>
            </a:extLst>
          </p:cNvPr>
          <p:cNvSpPr/>
          <p:nvPr/>
        </p:nvSpPr>
        <p:spPr>
          <a:xfrm>
            <a:off x="1676400" y="4108704"/>
            <a:ext cx="533400" cy="3108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957C94-3C2B-4E9C-AF3A-47405EDB454E}"/>
              </a:ext>
            </a:extLst>
          </p:cNvPr>
          <p:cNvCxnSpPr>
            <a:cxnSpLocks/>
          </p:cNvCxnSpPr>
          <p:nvPr/>
        </p:nvCxnSpPr>
        <p:spPr>
          <a:xfrm>
            <a:off x="4572000" y="3429000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EBDD05-FCF2-4EE9-9D5C-127CF417E8A2}"/>
              </a:ext>
            </a:extLst>
          </p:cNvPr>
          <p:cNvCxnSpPr>
            <a:cxnSpLocks/>
          </p:cNvCxnSpPr>
          <p:nvPr/>
        </p:nvCxnSpPr>
        <p:spPr>
          <a:xfrm>
            <a:off x="1524000" y="3352800"/>
            <a:ext cx="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9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Application of % operator</a:t>
            </a:r>
          </a:p>
        </p:txBody>
      </p:sp>
      <p:sp>
        <p:nvSpPr>
          <p:cNvPr id="98308" name="Rectangle 1027"/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/>
              <a:t>Can the </a:t>
            </a:r>
            <a:r>
              <a:rPr lang="en-US" altLang="en-US" dirty="0">
                <a:latin typeface="Courier New" panose="02070309020205020404" pitchFamily="49" charset="0"/>
              </a:rPr>
              <a:t>%</a:t>
            </a:r>
            <a:r>
              <a:rPr lang="en-US" altLang="en-US" dirty="0"/>
              <a:t> operator help us determine whether a number is even or odd?  Can it help us determine whether a number is divisible by, say, 27?</a:t>
            </a:r>
          </a:p>
          <a:p>
            <a:pPr marL="0" indent="0" eaLnBrk="1" hangingPunct="1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eaLnBrk="1" hangingPunct="1">
              <a:buClr>
                <a:srgbClr val="93A299"/>
              </a:buClr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itchFamily="49" charset="0"/>
              </a:rPr>
              <a:t>     </a:t>
            </a:r>
            <a:r>
              <a:rPr lang="en-US" u="sng" dirty="0">
                <a:latin typeface="Courier New" pitchFamily="49" charset="0"/>
              </a:rPr>
              <a:t>   7</a:t>
            </a:r>
            <a:r>
              <a:rPr lang="en-US" dirty="0">
                <a:latin typeface="Courier New" pitchFamily="49" charset="0"/>
              </a:rPr>
              <a:t>                     </a:t>
            </a:r>
            <a:r>
              <a:rPr lang="en-US" u="sng" dirty="0">
                <a:latin typeface="Courier New" pitchFamily="49" charset="0"/>
              </a:rPr>
              <a:t>  13</a:t>
            </a:r>
          </a:p>
          <a:p>
            <a:pPr eaLnBrk="1" hangingPunct="1">
              <a:buClr>
                <a:srgbClr val="93A299"/>
              </a:buClr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itchFamily="49" charset="0"/>
              </a:rPr>
              <a:t>   2  14                    2  27</a:t>
            </a:r>
          </a:p>
          <a:p>
            <a:pPr eaLnBrk="1" hangingPunct="1">
              <a:buClr>
                <a:srgbClr val="93A299"/>
              </a:buClr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itchFamily="49" charset="0"/>
              </a:rPr>
              <a:t>       </a:t>
            </a:r>
            <a:r>
              <a:rPr lang="en-US" u="sng" dirty="0">
                <a:latin typeface="Courier New" pitchFamily="49" charset="0"/>
              </a:rPr>
              <a:t>14</a:t>
            </a:r>
            <a:r>
              <a:rPr lang="en-US" dirty="0">
                <a:latin typeface="Courier New" pitchFamily="49" charset="0"/>
              </a:rPr>
              <a:t>                       </a:t>
            </a:r>
            <a:r>
              <a:rPr lang="en-US" u="sng" dirty="0">
                <a:latin typeface="Courier New" pitchFamily="49" charset="0"/>
              </a:rPr>
              <a:t>2</a:t>
            </a:r>
            <a:endParaRPr lang="en-US" dirty="0">
              <a:latin typeface="Courier New" pitchFamily="49" charset="0"/>
            </a:endParaRPr>
          </a:p>
          <a:p>
            <a:pPr eaLnBrk="1" hangingPunct="1">
              <a:buClr>
                <a:srgbClr val="93A299"/>
              </a:buClr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itchFamily="49" charset="0"/>
              </a:rPr>
              <a:t>        </a:t>
            </a:r>
            <a:r>
              <a:rPr lang="en-US" b="1" dirty="0">
                <a:latin typeface="Courier New" pitchFamily="49" charset="0"/>
              </a:rPr>
              <a:t>0</a:t>
            </a:r>
            <a:r>
              <a:rPr lang="en-US" dirty="0">
                <a:latin typeface="Courier New" pitchFamily="49" charset="0"/>
              </a:rPr>
              <a:t>                       0</a:t>
            </a:r>
            <a:r>
              <a:rPr lang="en-US" u="sng" dirty="0">
                <a:latin typeface="Courier New" pitchFamily="49" charset="0"/>
              </a:rPr>
              <a:t>6</a:t>
            </a:r>
            <a:r>
              <a:rPr lang="en-US" dirty="0">
                <a:latin typeface="Courier New" pitchFamily="49" charset="0"/>
              </a:rPr>
              <a:t>   </a:t>
            </a:r>
            <a:endParaRPr lang="en-US" altLang="en-US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/>
              <a:t>                                                                             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37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55B70FD-9E40-4AE9-A808-C9C869F40FB7}" type="slidenum">
              <a:rPr kumimoji="0" lang="en-US" altLang="en-US" sz="1900" b="1" i="0" u="none" strike="noStrike" kern="1200" cap="none" spc="-7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altLang="en-US" sz="1900" b="1" i="0" u="none" strike="noStrike" kern="1200" cap="none" spc="-7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6B47BC-25E9-4921-84A0-5AC8EC168F27}"/>
              </a:ext>
            </a:extLst>
          </p:cNvPr>
          <p:cNvSpPr/>
          <p:nvPr/>
        </p:nvSpPr>
        <p:spPr>
          <a:xfrm>
            <a:off x="1447800" y="5878610"/>
            <a:ext cx="1219200" cy="762000"/>
          </a:xfrm>
          <a:prstGeom prst="rect">
            <a:avLst/>
          </a:prstGeom>
          <a:solidFill>
            <a:schemeClr val="accent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14 is an even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6017F3-D76F-48B7-BCE4-6D0EAA0274A4}"/>
              </a:ext>
            </a:extLst>
          </p:cNvPr>
          <p:cNvSpPr/>
          <p:nvPr/>
        </p:nvSpPr>
        <p:spPr>
          <a:xfrm>
            <a:off x="5486400" y="5908453"/>
            <a:ext cx="1219200" cy="762000"/>
          </a:xfrm>
          <a:prstGeom prst="rect">
            <a:avLst/>
          </a:prstGeom>
          <a:solidFill>
            <a:schemeClr val="accent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27 is an odd number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B555B6-0DF0-4C04-9E36-E425EEA467B2}"/>
              </a:ext>
            </a:extLst>
          </p:cNvPr>
          <p:cNvSpPr/>
          <p:nvPr/>
        </p:nvSpPr>
        <p:spPr>
          <a:xfrm>
            <a:off x="1905000" y="4876800"/>
            <a:ext cx="5334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C9CD01B-07FF-4540-B561-56BFDEAADDB8}"/>
              </a:ext>
            </a:extLst>
          </p:cNvPr>
          <p:cNvSpPr/>
          <p:nvPr/>
        </p:nvSpPr>
        <p:spPr>
          <a:xfrm>
            <a:off x="5715000" y="5334000"/>
            <a:ext cx="467360" cy="40878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E6569FD-27CF-4343-8F4D-F9E3029C8CC0}"/>
              </a:ext>
            </a:extLst>
          </p:cNvPr>
          <p:cNvCxnSpPr/>
          <p:nvPr/>
        </p:nvCxnSpPr>
        <p:spPr>
          <a:xfrm>
            <a:off x="5486400" y="3971883"/>
            <a:ext cx="0" cy="371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842EAFA-2150-4AC4-AA18-F73DF530EBE1}"/>
              </a:ext>
            </a:extLst>
          </p:cNvPr>
          <p:cNvCxnSpPr/>
          <p:nvPr/>
        </p:nvCxnSpPr>
        <p:spPr>
          <a:xfrm>
            <a:off x="1676400" y="3971883"/>
            <a:ext cx="0" cy="371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62151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Evaluating expressions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>
            <a:normAutofit/>
          </a:bodyPr>
          <a:lstStyle/>
          <a:p>
            <a:pPr lvl="1" indent="0" eaLnBrk="1" hangingPunct="1">
              <a:buFont typeface="Arial" charset="0"/>
              <a:buNone/>
              <a:defRPr/>
            </a:pPr>
            <a:endParaRPr lang="en-US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/>
              <a:t>When an expression contains more than one operator of the same kind, it is evaluated left-to-right.</a:t>
            </a:r>
          </a:p>
          <a:p>
            <a:pPr lvl="1" indent="0" eaLnBrk="1" hangingPunct="1">
              <a:buFont typeface="Arial" charset="0"/>
              <a:buNone/>
              <a:defRPr/>
            </a:pPr>
            <a:endParaRPr lang="en-US"/>
          </a:p>
          <a:p>
            <a:pPr lvl="1" indent="0" eaLnBrk="1" hangingPunct="1">
              <a:buFont typeface="Arial" charset="0"/>
              <a:buNone/>
              <a:defRPr/>
            </a:pPr>
            <a:r>
              <a:rPr lang="en-US"/>
              <a:t>Example: </a:t>
            </a:r>
            <a:r>
              <a:rPr lang="en-US">
                <a:latin typeface="Courier New" pitchFamily="49" charset="0"/>
              </a:rPr>
              <a:t>1 + 2 + 3</a:t>
            </a:r>
            <a:r>
              <a:rPr lang="en-US"/>
              <a:t> is </a:t>
            </a:r>
            <a:r>
              <a:rPr lang="en-US">
                <a:latin typeface="Courier New" pitchFamily="49" charset="0"/>
              </a:rPr>
              <a:t>(1 + 2) + 3</a:t>
            </a:r>
            <a:r>
              <a:rPr lang="en-US"/>
              <a:t> which is </a:t>
            </a:r>
            <a:r>
              <a:rPr lang="en-US">
                <a:latin typeface="Courier New" pitchFamily="49" charset="0"/>
              </a:rPr>
              <a:t>6</a:t>
            </a:r>
          </a:p>
          <a:p>
            <a:pPr lvl="1" indent="0" eaLnBrk="1" hangingPunct="1">
              <a:buFont typeface="Arial" charset="0"/>
              <a:buNone/>
              <a:defRPr/>
            </a:pPr>
            <a:r>
              <a:rPr lang="en-US"/>
              <a:t>Example: </a:t>
            </a:r>
            <a:r>
              <a:rPr lang="en-US">
                <a:latin typeface="Courier New" pitchFamily="49" charset="0"/>
              </a:rPr>
              <a:t>1 - 2 - 3</a:t>
            </a:r>
            <a:r>
              <a:rPr lang="en-US"/>
              <a:t> is </a:t>
            </a:r>
            <a:r>
              <a:rPr lang="en-US">
                <a:latin typeface="Courier New" pitchFamily="49" charset="0"/>
              </a:rPr>
              <a:t>(1 - 2) - 3</a:t>
            </a:r>
            <a:r>
              <a:rPr lang="en-US"/>
              <a:t> which is </a:t>
            </a:r>
            <a:r>
              <a:rPr lang="en-US">
                <a:latin typeface="Courier New" pitchFamily="49" charset="0"/>
              </a:rPr>
              <a:t>-4</a:t>
            </a:r>
            <a:br>
              <a:rPr lang="en-US"/>
            </a:br>
            <a:endParaRPr lang="en-US"/>
          </a:p>
          <a:p>
            <a:pPr lvl="1" indent="0" eaLnBrk="1" hangingPunct="1">
              <a:buFont typeface="Arial" charset="0"/>
              <a:buNone/>
              <a:defRPr/>
            </a:pPr>
            <a:r>
              <a:rPr lang="en-US"/>
              <a:t>(Not the same as </a:t>
            </a:r>
            <a:r>
              <a:rPr lang="en-US">
                <a:latin typeface="Courier New" pitchFamily="49" charset="0"/>
              </a:rPr>
              <a:t>1 - (2 - 3)</a:t>
            </a:r>
            <a:r>
              <a:rPr lang="en-US"/>
              <a:t> which is </a:t>
            </a:r>
            <a:r>
              <a:rPr lang="en-US">
                <a:latin typeface="Courier New" pitchFamily="49" charset="0"/>
              </a:rPr>
              <a:t>2</a:t>
            </a:r>
            <a:r>
              <a:rPr lang="en-US"/>
              <a:t>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42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38221637-3423-46C5-9405-2EAF23CEC387}" type="slidenum">
              <a:rPr lang="en-US" altLang="en-US" sz="1900" smtClean="0"/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75</a:t>
            </a:fld>
            <a:endParaRPr lang="en-US" altLang="en-US" sz="190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8" y="0"/>
            <a:ext cx="3486126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1" y="643466"/>
            <a:ext cx="2764734" cy="5528734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</a:rPr>
              <a:t>Operator precedence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>
          <a:xfrm>
            <a:off x="3809999" y="599768"/>
            <a:ext cx="5084193" cy="5572432"/>
          </a:xfrm>
        </p:spPr>
        <p:txBody>
          <a:bodyPr anchor="ctr">
            <a:normAutofit/>
          </a:bodyPr>
          <a:lstStyle/>
          <a:p>
            <a:pPr marL="0" indent="0" eaLnBrk="1" hangingPunct="1">
              <a:spcBef>
                <a:spcPts val="0"/>
              </a:spcBef>
              <a:buFont typeface="Arial" charset="0"/>
              <a:buNone/>
              <a:defRPr/>
            </a:pPr>
            <a:r>
              <a:rPr lang="en-US" sz="1800" dirty="0"/>
              <a:t>How does Java evaluate </a:t>
            </a:r>
            <a:r>
              <a:rPr lang="en-US" sz="1800" dirty="0">
                <a:latin typeface="Courier New" pitchFamily="49" charset="0"/>
              </a:rPr>
              <a:t>1 + 3 * 4</a:t>
            </a:r>
            <a:r>
              <a:rPr lang="en-US" sz="1800" dirty="0"/>
              <a:t>? </a:t>
            </a:r>
          </a:p>
          <a:p>
            <a:pPr marL="0" indent="0" eaLnBrk="1" hangingPunct="1">
              <a:spcBef>
                <a:spcPts val="0"/>
              </a:spcBef>
              <a:buFont typeface="Arial" charset="0"/>
              <a:buNone/>
              <a:defRPr/>
            </a:pPr>
            <a:r>
              <a:rPr lang="en-US" sz="1800" dirty="0"/>
              <a:t>Is it </a:t>
            </a:r>
            <a:r>
              <a:rPr lang="en-US" sz="1800" dirty="0">
                <a:latin typeface="Courier New" pitchFamily="49" charset="0"/>
              </a:rPr>
              <a:t>(1 + 3) * 4</a:t>
            </a:r>
            <a:r>
              <a:rPr lang="en-US" sz="1800" dirty="0"/>
              <a:t>, or is it </a:t>
            </a:r>
            <a:r>
              <a:rPr lang="en-US" sz="1800" dirty="0">
                <a:latin typeface="Courier New" pitchFamily="49" charset="0"/>
              </a:rPr>
              <a:t>1 + (3 * 4)</a:t>
            </a:r>
            <a:r>
              <a:rPr lang="en-US" sz="1800" dirty="0"/>
              <a:t>?</a:t>
            </a:r>
          </a:p>
          <a:p>
            <a:pPr marL="0" indent="0" eaLnBrk="1" hangingPunct="1">
              <a:spcBef>
                <a:spcPts val="0"/>
              </a:spcBef>
              <a:buFont typeface="Arial" charset="0"/>
              <a:buNone/>
              <a:defRPr/>
            </a:pPr>
            <a:endParaRPr lang="en-US" sz="1800" dirty="0"/>
          </a:p>
          <a:p>
            <a:pPr marL="0" indent="0" eaLnBrk="1" hangingPunct="1">
              <a:spcBef>
                <a:spcPts val="0"/>
              </a:spcBef>
              <a:buFont typeface="Arial" charset="0"/>
              <a:buNone/>
              <a:defRPr/>
            </a:pPr>
            <a:r>
              <a:rPr lang="en-US" sz="1800" b="1" dirty="0">
                <a:solidFill>
                  <a:schemeClr val="accent2"/>
                </a:solidFill>
              </a:rPr>
              <a:t>Precedence</a:t>
            </a:r>
            <a:r>
              <a:rPr lang="en-US" sz="1800" dirty="0"/>
              <a:t>: Order in which operations are computed in an expression. Multiplicative operators have a higher level of precedence than additive operators.</a:t>
            </a:r>
          </a:p>
          <a:p>
            <a:pPr marL="0" indent="0" eaLnBrk="1" hangingPunct="1">
              <a:spcBef>
                <a:spcPts val="0"/>
              </a:spcBef>
              <a:buFont typeface="Arial" charset="0"/>
              <a:buNone/>
              <a:defRPr/>
            </a:pPr>
            <a:endParaRPr lang="en-US" sz="1800" dirty="0"/>
          </a:p>
          <a:p>
            <a:pPr marL="538163" lvl="2" indent="0" eaLnBrk="1" hangingPunct="1">
              <a:spcBef>
                <a:spcPts val="0"/>
              </a:spcBef>
              <a:buFont typeface="Arial" charset="0"/>
              <a:buNone/>
              <a:defRPr/>
            </a:pPr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* / %</a:t>
            </a:r>
            <a:r>
              <a:rPr lang="en-US" dirty="0">
                <a:solidFill>
                  <a:schemeClr val="accent2"/>
                </a:solidFill>
              </a:rPr>
              <a:t>   are evaluated before   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+ -</a:t>
            </a:r>
            <a:endParaRPr lang="en-US" dirty="0">
              <a:solidFill>
                <a:schemeClr val="accent2"/>
              </a:solidFill>
            </a:endParaRPr>
          </a:p>
          <a:p>
            <a:pPr marL="0" lvl="2" indent="0" eaLnBrk="1" hangingPunct="1">
              <a:spcBef>
                <a:spcPts val="600"/>
              </a:spcBef>
              <a:buFont typeface="Arial" charset="0"/>
              <a:buNone/>
              <a:defRPr/>
            </a:pPr>
            <a:r>
              <a:rPr lang="en-US" sz="1800" dirty="0"/>
              <a:t>In our example, * has higher precedence than +, just like on a scientific calculator, so </a:t>
            </a:r>
            <a:r>
              <a:rPr lang="en-US" sz="1800" dirty="0">
                <a:latin typeface="Courier New" pitchFamily="49" charset="0"/>
              </a:rPr>
              <a:t>1 + 3 * 4</a:t>
            </a:r>
            <a:r>
              <a:rPr lang="en-US" sz="1800" dirty="0"/>
              <a:t> is </a:t>
            </a:r>
            <a:r>
              <a:rPr lang="en-US" sz="1800" dirty="0">
                <a:latin typeface="Courier New" pitchFamily="49" charset="0"/>
              </a:rPr>
              <a:t>13</a:t>
            </a:r>
            <a:r>
              <a:rPr lang="en-US" sz="1800" dirty="0"/>
              <a:t>.</a:t>
            </a:r>
          </a:p>
          <a:p>
            <a:pPr marL="914400" lvl="2" indent="0" eaLnBrk="1" hangingPunct="1">
              <a:spcBef>
                <a:spcPts val="0"/>
              </a:spcBef>
              <a:buFont typeface="Arial" charset="0"/>
              <a:buNone/>
              <a:defRPr/>
            </a:pPr>
            <a:endParaRPr lang="en-US" sz="1800" dirty="0"/>
          </a:p>
          <a:p>
            <a:pPr marL="0" lvl="1" indent="0" eaLnBrk="1" hangingPunct="1">
              <a:spcBef>
                <a:spcPts val="0"/>
              </a:spcBef>
              <a:spcAft>
                <a:spcPts val="600"/>
              </a:spcAft>
              <a:buFont typeface="Arial" charset="0"/>
              <a:buNone/>
              <a:defRPr/>
            </a:pPr>
            <a:r>
              <a:rPr lang="en-US" dirty="0">
                <a:solidFill>
                  <a:schemeClr val="accent2"/>
                </a:solidFill>
              </a:rPr>
              <a:t>Parentheses</a:t>
            </a:r>
            <a:r>
              <a:rPr lang="en-US" dirty="0"/>
              <a:t> can be used to force a certain order of  evaluation.</a:t>
            </a:r>
            <a:br>
              <a:rPr lang="en-US" dirty="0"/>
            </a:br>
            <a:r>
              <a:rPr lang="en-US" dirty="0"/>
              <a:t>                           </a:t>
            </a:r>
          </a:p>
          <a:p>
            <a:pPr marL="0" lvl="1" indent="0" algn="ctr" eaLnBrk="1" hangingPunct="1">
              <a:spcBef>
                <a:spcPts val="0"/>
              </a:spcBef>
              <a:spcAft>
                <a:spcPts val="600"/>
              </a:spcAft>
              <a:buFont typeface="Arial" charset="0"/>
              <a:buNone/>
              <a:defRPr/>
            </a:pP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(1 + 3) * 4</a:t>
            </a:r>
            <a:r>
              <a:rPr lang="en-US" dirty="0"/>
              <a:t> is </a:t>
            </a:r>
            <a:r>
              <a:rPr lang="en-US" dirty="0">
                <a:latin typeface="Courier New" pitchFamily="49" charset="0"/>
              </a:rPr>
              <a:t>16</a:t>
            </a:r>
            <a:r>
              <a:rPr lang="en-US" dirty="0"/>
              <a:t>.</a:t>
            </a:r>
          </a:p>
          <a:p>
            <a:pPr marL="0" lvl="1" indent="0" eaLnBrk="1" hangingPunct="1">
              <a:spcBef>
                <a:spcPts val="0"/>
              </a:spcBef>
              <a:buFont typeface="Arial" charset="0"/>
              <a:buNone/>
              <a:defRPr/>
            </a:pPr>
            <a:r>
              <a:rPr lang="en-US" dirty="0">
                <a:solidFill>
                  <a:schemeClr val="accent2"/>
                </a:solidFill>
              </a:rPr>
              <a:t>Spacing</a:t>
            </a:r>
            <a:r>
              <a:rPr lang="en-US" dirty="0"/>
              <a:t> does not affect order of evaluation.</a:t>
            </a:r>
          </a:p>
          <a:p>
            <a:pPr marL="0" lvl="1" indent="0" algn="ctr" eaLnBrk="1" hangingPunct="1">
              <a:spcBef>
                <a:spcPts val="0"/>
              </a:spcBef>
              <a:buFont typeface="Arial" charset="0"/>
              <a:buNone/>
              <a:defRPr/>
            </a:pPr>
            <a:br>
              <a:rPr lang="en-US" dirty="0"/>
            </a:br>
            <a:r>
              <a:rPr lang="en-US" dirty="0">
                <a:latin typeface="Courier New" pitchFamily="49" charset="0"/>
              </a:rPr>
              <a:t>1+3 * 4-2</a:t>
            </a:r>
            <a:r>
              <a:rPr lang="en-US" dirty="0"/>
              <a:t>  is </a:t>
            </a:r>
            <a:r>
              <a:rPr lang="en-US" dirty="0">
                <a:latin typeface="Courier New" pitchFamily="49" charset="0"/>
              </a:rPr>
              <a:t>11</a:t>
            </a:r>
            <a:r>
              <a:rPr lang="en-US" dirty="0"/>
              <a:t>.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45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87508AA6-968E-4C81-A9B9-69444C098042}" type="slidenum">
              <a:rPr lang="en-US" altLang="en-US" sz="1900" smtClean="0"/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76</a:t>
            </a:fld>
            <a:endParaRPr lang="en-US" altLang="en-US" sz="1900"/>
          </a:p>
        </p:txBody>
      </p:sp>
    </p:spTree>
  </p:cSld>
  <p:clrMapOvr>
    <a:masterClrMapping/>
  </p:clrMapOvr>
  <p:transition spd="slow">
    <p:pull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Precedence Rules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667244" cy="38517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 </a:t>
            </a:r>
            <a:r>
              <a:rPr lang="en-US" b="1" dirty="0">
                <a:solidFill>
                  <a:schemeClr val="accent2"/>
                </a:solidFill>
              </a:rPr>
              <a:t>unary</a:t>
            </a:r>
            <a:r>
              <a:rPr lang="en-US" dirty="0"/>
              <a:t> operator has </a:t>
            </a:r>
            <a:r>
              <a:rPr lang="en-US" b="1" dirty="0"/>
              <a:t>one</a:t>
            </a:r>
            <a:r>
              <a:rPr lang="en-US" dirty="0"/>
              <a:t> operand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 </a:t>
            </a:r>
            <a:r>
              <a:rPr lang="en-US" b="1" dirty="0">
                <a:solidFill>
                  <a:schemeClr val="accent2"/>
                </a:solidFill>
              </a:rPr>
              <a:t>binary</a:t>
            </a:r>
            <a:r>
              <a:rPr lang="en-US" dirty="0"/>
              <a:t> operator has </a:t>
            </a:r>
            <a:r>
              <a:rPr lang="en-US" b="1" dirty="0"/>
              <a:t>two</a:t>
            </a:r>
            <a:r>
              <a:rPr lang="en-US" dirty="0"/>
              <a:t> operands</a:t>
            </a:r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The </a:t>
            </a:r>
            <a:r>
              <a:rPr lang="en-US" altLang="en-US" b="1" dirty="0"/>
              <a:t>BINARY ARITHMETIC OPERATORS</a:t>
            </a:r>
            <a:r>
              <a:rPr lang="en-US" altLang="en-US" dirty="0"/>
              <a:t> </a:t>
            </a:r>
          </a:p>
          <a:p>
            <a:pPr marL="0" indent="0" eaLnBrk="1" hangingPunct="1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en-US" altLang="en-US" dirty="0"/>
              <a:t> 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*,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/,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%</a:t>
            </a:r>
            <a:r>
              <a:rPr lang="en-US" altLang="en-US" dirty="0">
                <a:solidFill>
                  <a:schemeClr val="accent2"/>
                </a:solidFill>
              </a:rPr>
              <a:t>,</a:t>
            </a:r>
            <a:r>
              <a:rPr lang="en-US" altLang="en-US" dirty="0"/>
              <a:t> have </a:t>
            </a:r>
            <a:r>
              <a:rPr lang="en-US" altLang="en-US" b="1" dirty="0"/>
              <a:t>LOWER</a:t>
            </a:r>
            <a:r>
              <a:rPr lang="en-US" altLang="en-US" i="1" dirty="0"/>
              <a:t> precedence </a:t>
            </a:r>
            <a:r>
              <a:rPr lang="en-US" altLang="en-US" dirty="0"/>
              <a:t>than the </a:t>
            </a:r>
            <a:r>
              <a:rPr lang="en-US" altLang="en-US" b="1" dirty="0"/>
              <a:t>UNARY OPERATORS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+,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-,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++,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--</a:t>
            </a:r>
            <a:r>
              <a:rPr lang="en-US" altLang="en-US" b="1" dirty="0">
                <a:latin typeface="Courier New" panose="02070309020205020404" pitchFamily="49" charset="0"/>
              </a:rPr>
              <a:t>,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!</a:t>
            </a:r>
            <a:r>
              <a:rPr lang="en-US" altLang="en-US" dirty="0">
                <a:solidFill>
                  <a:schemeClr val="accent2"/>
                </a:solidFill>
              </a:rPr>
              <a:t>,</a:t>
            </a:r>
            <a:r>
              <a:rPr lang="en-US" altLang="en-US" dirty="0"/>
              <a:t> but have </a:t>
            </a:r>
            <a:r>
              <a:rPr lang="en-US" altLang="en-US" b="1" dirty="0"/>
              <a:t>HIGHER PRECEDENCE </a:t>
            </a:r>
            <a:r>
              <a:rPr lang="en-US" altLang="en-US" dirty="0"/>
              <a:t>than the </a:t>
            </a:r>
            <a:r>
              <a:rPr lang="en-US" altLang="en-US" b="1" dirty="0"/>
              <a:t>BINARY ARITHMETIC OPERATORS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+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-</a:t>
            </a:r>
            <a:r>
              <a:rPr lang="en-US" alt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C3455464-0CBF-42F3-8CEF-A6497CC911D8}" type="slidenum">
              <a:rPr lang="en-US" smtClean="0"/>
              <a:pPr>
                <a:spcAft>
                  <a:spcPts val="600"/>
                </a:spcAft>
                <a:defRPr/>
              </a:pPr>
              <a:t>77</a:t>
            </a:fld>
            <a:endParaRPr lang="en-US"/>
          </a:p>
        </p:txBody>
      </p:sp>
    </p:spTree>
  </p:cSld>
  <p:clrMapOvr>
    <a:masterClrMapping/>
  </p:clrMapOvr>
  <p:transition spd="slow">
    <p:pull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Precedence Rules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When </a:t>
            </a:r>
            <a:r>
              <a:rPr lang="en-US" altLang="en-US" b="1" dirty="0"/>
              <a:t>BINARY ARITHMETIC OPERATORS </a:t>
            </a:r>
            <a:r>
              <a:rPr lang="en-US" altLang="en-US" dirty="0"/>
              <a:t>have </a:t>
            </a:r>
            <a:r>
              <a:rPr lang="en-US" altLang="en-US" b="1" dirty="0"/>
              <a:t>EQUAL</a:t>
            </a:r>
            <a:r>
              <a:rPr lang="en-US" altLang="en-US" dirty="0"/>
              <a:t> precedence, the operator on the </a:t>
            </a:r>
            <a:r>
              <a:rPr lang="en-US" altLang="en-US" b="1" dirty="0"/>
              <a:t>LEFT</a:t>
            </a:r>
            <a:r>
              <a:rPr lang="en-US" altLang="en-US" dirty="0"/>
              <a:t> acts before the operator(s) on the </a:t>
            </a:r>
            <a:r>
              <a:rPr lang="en-US" altLang="en-US" b="1" dirty="0"/>
              <a:t>RIGHT</a:t>
            </a:r>
            <a:r>
              <a:rPr lang="en-US" altLang="en-US" dirty="0"/>
              <a:t>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When </a:t>
            </a:r>
            <a:r>
              <a:rPr lang="en-US" altLang="en-US" b="1" dirty="0"/>
              <a:t>UNARY</a:t>
            </a:r>
            <a:r>
              <a:rPr lang="en-US" altLang="en-US" dirty="0"/>
              <a:t> operators have </a:t>
            </a:r>
            <a:r>
              <a:rPr lang="en-US" altLang="en-US" b="1" dirty="0"/>
              <a:t>EQUAL</a:t>
            </a:r>
            <a:r>
              <a:rPr lang="en-US" altLang="en-US" dirty="0"/>
              <a:t> precedence, the operator on the </a:t>
            </a:r>
            <a:r>
              <a:rPr lang="en-US" altLang="en-US" b="1" dirty="0"/>
              <a:t>RIGHT</a:t>
            </a:r>
            <a:r>
              <a:rPr lang="en-US" altLang="en-US" dirty="0"/>
              <a:t> acts before the operation(s) on the </a:t>
            </a:r>
            <a:r>
              <a:rPr lang="en-US" altLang="en-US" b="1" dirty="0"/>
              <a:t>LEFT</a:t>
            </a:r>
            <a:r>
              <a:rPr lang="en-US" altLang="en-US" dirty="0"/>
              <a:t>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Even when parentheses are not needed, they can be used to make the code clearer.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balance + (</a:t>
            </a:r>
            <a:r>
              <a:rPr lang="en-US" altLang="en-US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interestRate</a:t>
            </a:r>
            <a:r>
              <a:rPr lang="en-US" altLang="en-US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 * balance)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C3455464-0CBF-42F3-8CEF-A6497CC911D8}" type="slidenum">
              <a:rPr lang="en-US" smtClean="0"/>
              <a:pPr>
                <a:spcAft>
                  <a:spcPts val="600"/>
                </a:spcAft>
                <a:defRPr/>
              </a:pPr>
              <a:t>78</a:t>
            </a:fld>
            <a:endParaRPr lang="en-US"/>
          </a:p>
        </p:txBody>
      </p:sp>
    </p:spTree>
  </p:cSld>
  <p:clrMapOvr>
    <a:masterClrMapping/>
  </p:clrMapOvr>
  <p:transition spd="slow">
    <p:pull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Precedence Rules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3455464-0CBF-42F3-8CEF-A6497CC911D8}" type="slidenum">
              <a:rPr kumimoji="0" 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" panose="02060603020205020403"/>
                <a:ea typeface="+mn-ea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100" b="1" i="0" u="none" strike="noStrike" kern="1200" cap="none" spc="-7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" panose="02060603020205020403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5855781-0CA7-4837-94C7-AEA11BB2E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121166"/>
              </p:ext>
            </p:extLst>
          </p:nvPr>
        </p:nvGraphicFramePr>
        <p:xfrm>
          <a:off x="2057400" y="2819400"/>
          <a:ext cx="6096000" cy="25908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Precedence</a:t>
                      </a: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Operators</a:t>
                      </a:r>
                    </a:p>
                  </a:txBody>
                  <a:tcPr marT="45722" marB="457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First</a:t>
                      </a: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( )</a:t>
                      </a:r>
                    </a:p>
                  </a:txBody>
                  <a:tcPr marT="45722" marB="4572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Second</a:t>
                      </a: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+, -, !, ++, --</a:t>
                      </a:r>
                    </a:p>
                  </a:txBody>
                  <a:tcPr marT="45722" marB="4572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Third</a:t>
                      </a: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*, /, %</a:t>
                      </a:r>
                    </a:p>
                  </a:txBody>
                  <a:tcPr marT="45722" marB="4572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Fourth</a:t>
                      </a: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+, -</a:t>
                      </a:r>
                    </a:p>
                  </a:txBody>
                  <a:tcPr marT="45722" marB="4572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Box 7">
            <a:extLst>
              <a:ext uri="{FF2B5EF4-FFF2-40B4-BE49-F238E27FC236}">
                <a16:creationId xmlns:a16="http://schemas.microsoft.com/office/drawing/2014/main" id="{09C0639A-9725-4B54-8968-7DCCC2AEB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2" y="3363913"/>
            <a:ext cx="1438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b="1"/>
              <a:t>Highest</a:t>
            </a:r>
            <a:endParaRPr lang="en-US" b="1"/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B17DA633-C28E-4097-BBEE-8D10D5158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" y="4953000"/>
            <a:ext cx="1423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b="1"/>
              <a:t>Lowest</a:t>
            </a:r>
            <a:endParaRPr lang="en-US" b="1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8D0C81-F7D7-4867-8034-A02943B8715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1316037" y="3825875"/>
            <a:ext cx="17463" cy="1127125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218710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585788"/>
            <a:ext cx="8196263" cy="1498600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Analogy: to calculate the area of 3 different rectangles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55464-0CBF-42F3-8CEF-A6497CC911D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Folded Corner 3"/>
          <p:cNvSpPr/>
          <p:nvPr/>
        </p:nvSpPr>
        <p:spPr>
          <a:xfrm>
            <a:off x="755650" y="3986213"/>
            <a:ext cx="1430338" cy="164306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r>
              <a:rPr lang="en-US" dirty="0"/>
              <a:t>Area = 2 * 4</a:t>
            </a:r>
          </a:p>
          <a:p>
            <a:pPr algn="ctr">
              <a:defRPr/>
            </a:pPr>
            <a:r>
              <a:rPr lang="en-US" dirty="0"/>
              <a:t>_________</a:t>
            </a:r>
          </a:p>
          <a:p>
            <a:pPr algn="ctr">
              <a:defRPr/>
            </a:pPr>
            <a:r>
              <a:rPr lang="en-US" dirty="0"/>
              <a:t>_________</a:t>
            </a:r>
          </a:p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6300788" y="4076700"/>
            <a:ext cx="1420812" cy="1552575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Area = 3 * 5</a:t>
            </a:r>
          </a:p>
          <a:p>
            <a:pPr algn="ctr">
              <a:defRPr/>
            </a:pPr>
            <a:r>
              <a:rPr lang="en-US" dirty="0"/>
              <a:t>_________</a:t>
            </a:r>
          </a:p>
          <a:p>
            <a:pPr algn="ctr">
              <a:defRPr/>
            </a:pPr>
            <a:r>
              <a:rPr lang="en-US" dirty="0"/>
              <a:t>_________</a:t>
            </a:r>
          </a:p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6" name="Folded Corner 5"/>
          <p:cNvSpPr/>
          <p:nvPr/>
        </p:nvSpPr>
        <p:spPr>
          <a:xfrm>
            <a:off x="3419475" y="4076700"/>
            <a:ext cx="1462088" cy="1552575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Area = 2 * 8</a:t>
            </a:r>
          </a:p>
          <a:p>
            <a:pPr algn="ctr">
              <a:defRPr/>
            </a:pPr>
            <a:r>
              <a:rPr lang="en-US" dirty="0"/>
              <a:t>__________</a:t>
            </a:r>
          </a:p>
          <a:p>
            <a:pPr algn="ctr">
              <a:defRPr/>
            </a:pPr>
            <a:r>
              <a:rPr lang="en-US" dirty="0"/>
              <a:t>__________ </a:t>
            </a:r>
          </a:p>
          <a:p>
            <a:pPr algn="ctr">
              <a:defRPr/>
            </a:pPr>
            <a:r>
              <a:rPr lang="en-US" dirty="0"/>
              <a:t> 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07950" y="2295525"/>
            <a:ext cx="1760538" cy="1598613"/>
            <a:chOff x="107950" y="2295525"/>
            <a:chExt cx="1760538" cy="1598613"/>
          </a:xfrm>
        </p:grpSpPr>
        <p:sp>
          <p:nvSpPr>
            <p:cNvPr id="7" name="Rectangle 6"/>
            <p:cNvSpPr/>
            <p:nvPr/>
          </p:nvSpPr>
          <p:spPr>
            <a:xfrm>
              <a:off x="931863" y="2708275"/>
              <a:ext cx="936625" cy="576263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668" name="TextBox 9"/>
            <p:cNvSpPr txBox="1">
              <a:spLocks noChangeArrowheads="1"/>
            </p:cNvSpPr>
            <p:nvPr/>
          </p:nvSpPr>
          <p:spPr bwMode="auto">
            <a:xfrm>
              <a:off x="1039813" y="2295525"/>
              <a:ext cx="7207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latin typeface="Lucida Sans Unicode" panose="020B0602030504020204" pitchFamily="34" charset="0"/>
                </a:rPr>
                <a:t>4cm</a:t>
              </a:r>
            </a:p>
          </p:txBody>
        </p:sp>
        <p:sp>
          <p:nvSpPr>
            <p:cNvPr id="27669" name="TextBox 10"/>
            <p:cNvSpPr txBox="1">
              <a:spLocks noChangeArrowheads="1"/>
            </p:cNvSpPr>
            <p:nvPr/>
          </p:nvSpPr>
          <p:spPr bwMode="auto">
            <a:xfrm>
              <a:off x="107950" y="2813050"/>
              <a:ext cx="71913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latin typeface="Lucida Sans Unicode" panose="020B0602030504020204" pitchFamily="34" charset="0"/>
                </a:rPr>
                <a:t>2cm</a:t>
              </a:r>
            </a:p>
          </p:txBody>
        </p:sp>
        <p:sp>
          <p:nvSpPr>
            <p:cNvPr id="27670" name="TextBox 15"/>
            <p:cNvSpPr txBox="1">
              <a:spLocks noChangeArrowheads="1"/>
            </p:cNvSpPr>
            <p:nvPr/>
          </p:nvSpPr>
          <p:spPr bwMode="auto">
            <a:xfrm>
              <a:off x="931863" y="3525838"/>
              <a:ext cx="9366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latin typeface="Lucida Sans Unicode" panose="020B0602030504020204" pitchFamily="34" charset="0"/>
                </a:rPr>
                <a:t>Rect 1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508625" y="2282825"/>
            <a:ext cx="2303463" cy="1703388"/>
            <a:chOff x="5508625" y="2282825"/>
            <a:chExt cx="2303463" cy="1703388"/>
          </a:xfrm>
        </p:grpSpPr>
        <p:sp>
          <p:nvSpPr>
            <p:cNvPr id="9" name="Rectangle 8"/>
            <p:cNvSpPr/>
            <p:nvPr/>
          </p:nvSpPr>
          <p:spPr>
            <a:xfrm>
              <a:off x="6122988" y="2727325"/>
              <a:ext cx="1689100" cy="798513"/>
            </a:xfrm>
            <a:prstGeom prst="rect">
              <a:avLst/>
            </a:prstGeom>
            <a:solidFill>
              <a:srgbClr val="9900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664" name="TextBox 13"/>
            <p:cNvSpPr txBox="1">
              <a:spLocks noChangeArrowheads="1"/>
            </p:cNvSpPr>
            <p:nvPr/>
          </p:nvSpPr>
          <p:spPr bwMode="auto">
            <a:xfrm>
              <a:off x="5508625" y="2813050"/>
              <a:ext cx="71913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latin typeface="Lucida Sans Unicode" panose="020B0602030504020204" pitchFamily="34" charset="0"/>
                </a:rPr>
                <a:t>3cm</a:t>
              </a:r>
            </a:p>
          </p:txBody>
        </p:sp>
        <p:sp>
          <p:nvSpPr>
            <p:cNvPr id="27665" name="TextBox 14"/>
            <p:cNvSpPr txBox="1">
              <a:spLocks noChangeArrowheads="1"/>
            </p:cNvSpPr>
            <p:nvPr/>
          </p:nvSpPr>
          <p:spPr bwMode="auto">
            <a:xfrm>
              <a:off x="6607175" y="2282825"/>
              <a:ext cx="7207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latin typeface="Lucida Sans Unicode" panose="020B0602030504020204" pitchFamily="34" charset="0"/>
                </a:rPr>
                <a:t>5cm</a:t>
              </a:r>
            </a:p>
          </p:txBody>
        </p:sp>
        <p:sp>
          <p:nvSpPr>
            <p:cNvPr id="27666" name="TextBox 16"/>
            <p:cNvSpPr txBox="1">
              <a:spLocks noChangeArrowheads="1"/>
            </p:cNvSpPr>
            <p:nvPr/>
          </p:nvSpPr>
          <p:spPr bwMode="auto">
            <a:xfrm>
              <a:off x="6594475" y="3616325"/>
              <a:ext cx="9366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latin typeface="Lucida Sans Unicode" panose="020B0602030504020204" pitchFamily="34" charset="0"/>
                </a:rPr>
                <a:t>Rect 3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536825" y="2209800"/>
            <a:ext cx="2466975" cy="1684338"/>
            <a:chOff x="2536825" y="2209800"/>
            <a:chExt cx="2466975" cy="1684338"/>
          </a:xfrm>
        </p:grpSpPr>
        <p:sp>
          <p:nvSpPr>
            <p:cNvPr id="8" name="Rectangle 7"/>
            <p:cNvSpPr/>
            <p:nvPr/>
          </p:nvSpPr>
          <p:spPr>
            <a:xfrm>
              <a:off x="3203575" y="2708275"/>
              <a:ext cx="1800225" cy="576263"/>
            </a:xfrm>
            <a:prstGeom prst="rect">
              <a:avLst/>
            </a:prstGeom>
            <a:solidFill>
              <a:srgbClr val="CC00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660" name="TextBox 11"/>
            <p:cNvSpPr txBox="1">
              <a:spLocks noChangeArrowheads="1"/>
            </p:cNvSpPr>
            <p:nvPr/>
          </p:nvSpPr>
          <p:spPr bwMode="auto">
            <a:xfrm>
              <a:off x="3743325" y="2209800"/>
              <a:ext cx="7207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latin typeface="Lucida Sans Unicode" panose="020B0602030504020204" pitchFamily="34" charset="0"/>
                </a:rPr>
                <a:t>8cm</a:t>
              </a:r>
            </a:p>
          </p:txBody>
        </p:sp>
        <p:sp>
          <p:nvSpPr>
            <p:cNvPr id="27661" name="TextBox 12"/>
            <p:cNvSpPr txBox="1">
              <a:spLocks noChangeArrowheads="1"/>
            </p:cNvSpPr>
            <p:nvPr/>
          </p:nvSpPr>
          <p:spPr bwMode="auto">
            <a:xfrm>
              <a:off x="2536825" y="2813050"/>
              <a:ext cx="71913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latin typeface="Lucida Sans Unicode" panose="020B0602030504020204" pitchFamily="34" charset="0"/>
                </a:rPr>
                <a:t>2cm</a:t>
              </a:r>
            </a:p>
          </p:txBody>
        </p:sp>
        <p:sp>
          <p:nvSpPr>
            <p:cNvPr id="27662" name="TextBox 17"/>
            <p:cNvSpPr txBox="1">
              <a:spLocks noChangeArrowheads="1"/>
            </p:cNvSpPr>
            <p:nvPr/>
          </p:nvSpPr>
          <p:spPr bwMode="auto">
            <a:xfrm>
              <a:off x="3743325" y="3525838"/>
              <a:ext cx="9366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latin typeface="Lucida Sans Unicode" panose="020B0602030504020204" pitchFamily="34" charset="0"/>
                </a:rPr>
                <a:t>Rect 2</a:t>
              </a:r>
            </a:p>
          </p:txBody>
        </p:sp>
      </p:grpSp>
      <p:sp>
        <p:nvSpPr>
          <p:cNvPr id="20" name="Right Brace 19"/>
          <p:cNvSpPr/>
          <p:nvPr/>
        </p:nvSpPr>
        <p:spPr>
          <a:xfrm rot="5400000">
            <a:off x="3979863" y="3197225"/>
            <a:ext cx="503238" cy="5576887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75" name="TextBox 20"/>
          <p:cNvSpPr txBox="1">
            <a:spLocks noChangeArrowheads="1"/>
          </p:cNvSpPr>
          <p:nvPr/>
        </p:nvSpPr>
        <p:spPr bwMode="auto">
          <a:xfrm>
            <a:off x="2682875" y="6342063"/>
            <a:ext cx="37099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Lucida Sans Unicode" panose="020B0602030504020204" pitchFamily="34" charset="0"/>
              </a:rPr>
              <a:t>3 different Java programs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0" grpId="0" animBg="1"/>
      <p:bldP spid="1947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Operator Precedence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the order of evaluation in the following expressions?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55464-0CBF-42F3-8CEF-A6497CC911D8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568450" y="2819400"/>
            <a:ext cx="2774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a + b + c + d + e</a:t>
            </a:r>
          </a:p>
        </p:txBody>
      </p:sp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1873250" y="32004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latin typeface="Times New Roman" panose="02020603050405020304" pitchFamily="18" charset="0"/>
              </a:rPr>
              <a:t>1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3798" name="AutoShape 6"/>
          <p:cNvSpPr>
            <a:spLocks noChangeArrowheads="1"/>
          </p:cNvSpPr>
          <p:nvPr/>
        </p:nvSpPr>
        <p:spPr bwMode="auto">
          <a:xfrm>
            <a:off x="3702050" y="32004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latin typeface="Times New Roman" panose="02020603050405020304" pitchFamily="18" charset="0"/>
              </a:rPr>
              <a:t>4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3799" name="AutoShape 7"/>
          <p:cNvSpPr>
            <a:spLocks noChangeArrowheads="1"/>
          </p:cNvSpPr>
          <p:nvPr/>
        </p:nvSpPr>
        <p:spPr bwMode="auto">
          <a:xfrm>
            <a:off x="3092450" y="32004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latin typeface="Times New Roman" panose="02020603050405020304" pitchFamily="18" charset="0"/>
              </a:rPr>
              <a:t>3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3800" name="AutoShape 8"/>
          <p:cNvSpPr>
            <a:spLocks noChangeArrowheads="1"/>
          </p:cNvSpPr>
          <p:nvPr/>
        </p:nvSpPr>
        <p:spPr bwMode="auto">
          <a:xfrm>
            <a:off x="2482850" y="32004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latin typeface="Times New Roman" panose="02020603050405020304" pitchFamily="18" charset="0"/>
              </a:rPr>
              <a:t>2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5378450" y="2819400"/>
            <a:ext cx="2774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a + b * c - d / e</a:t>
            </a:r>
          </a:p>
        </p:txBody>
      </p:sp>
      <p:sp>
        <p:nvSpPr>
          <p:cNvPr id="33802" name="AutoShape 10"/>
          <p:cNvSpPr>
            <a:spLocks noChangeArrowheads="1"/>
          </p:cNvSpPr>
          <p:nvPr/>
        </p:nvSpPr>
        <p:spPr bwMode="auto">
          <a:xfrm>
            <a:off x="5683250" y="32004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latin typeface="Times New Roman" panose="02020603050405020304" pitchFamily="18" charset="0"/>
              </a:rPr>
              <a:t>3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3803" name="AutoShape 11"/>
          <p:cNvSpPr>
            <a:spLocks noChangeArrowheads="1"/>
          </p:cNvSpPr>
          <p:nvPr/>
        </p:nvSpPr>
        <p:spPr bwMode="auto">
          <a:xfrm>
            <a:off x="7512050" y="32004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latin typeface="Times New Roman" panose="02020603050405020304" pitchFamily="18" charset="0"/>
              </a:rPr>
              <a:t>2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3804" name="AutoShape 12"/>
          <p:cNvSpPr>
            <a:spLocks noChangeArrowheads="1"/>
          </p:cNvSpPr>
          <p:nvPr/>
        </p:nvSpPr>
        <p:spPr bwMode="auto">
          <a:xfrm>
            <a:off x="6902450" y="32004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latin typeface="Times New Roman" panose="02020603050405020304" pitchFamily="18" charset="0"/>
              </a:rPr>
              <a:t>4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3805" name="AutoShape 13"/>
          <p:cNvSpPr>
            <a:spLocks noChangeArrowheads="1"/>
          </p:cNvSpPr>
          <p:nvPr/>
        </p:nvSpPr>
        <p:spPr bwMode="auto">
          <a:xfrm>
            <a:off x="6292850" y="32004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latin typeface="Times New Roman" panose="02020603050405020304" pitchFamily="18" charset="0"/>
              </a:rPr>
              <a:t>1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3168650" y="4038600"/>
            <a:ext cx="3079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a / (b + c) - d % e</a:t>
            </a:r>
          </a:p>
        </p:txBody>
      </p:sp>
      <p:sp>
        <p:nvSpPr>
          <p:cNvPr id="33807" name="AutoShape 15"/>
          <p:cNvSpPr>
            <a:spLocks noChangeArrowheads="1"/>
          </p:cNvSpPr>
          <p:nvPr/>
        </p:nvSpPr>
        <p:spPr bwMode="auto">
          <a:xfrm>
            <a:off x="3473450" y="44196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latin typeface="Times New Roman" panose="02020603050405020304" pitchFamily="18" charset="0"/>
              </a:rPr>
              <a:t>2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3808" name="AutoShape 16"/>
          <p:cNvSpPr>
            <a:spLocks noChangeArrowheads="1"/>
          </p:cNvSpPr>
          <p:nvPr/>
        </p:nvSpPr>
        <p:spPr bwMode="auto">
          <a:xfrm>
            <a:off x="5607050" y="44196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latin typeface="Times New Roman" panose="02020603050405020304" pitchFamily="18" charset="0"/>
              </a:rPr>
              <a:t>3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3809" name="AutoShape 17"/>
          <p:cNvSpPr>
            <a:spLocks noChangeArrowheads="1"/>
          </p:cNvSpPr>
          <p:nvPr/>
        </p:nvSpPr>
        <p:spPr bwMode="auto">
          <a:xfrm>
            <a:off x="4997450" y="44196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latin typeface="Times New Roman" panose="02020603050405020304" pitchFamily="18" charset="0"/>
              </a:rPr>
              <a:t>4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3810" name="AutoShape 18"/>
          <p:cNvSpPr>
            <a:spLocks noChangeArrowheads="1"/>
          </p:cNvSpPr>
          <p:nvPr/>
        </p:nvSpPr>
        <p:spPr bwMode="auto">
          <a:xfrm>
            <a:off x="4235450" y="44196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latin typeface="Times New Roman" panose="02020603050405020304" pitchFamily="18" charset="0"/>
              </a:rPr>
              <a:t>1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3041650" y="5257800"/>
            <a:ext cx="3689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a / (b * (c + (d - e)))</a:t>
            </a:r>
          </a:p>
        </p:txBody>
      </p:sp>
      <p:sp>
        <p:nvSpPr>
          <p:cNvPr id="33812" name="AutoShape 20"/>
          <p:cNvSpPr>
            <a:spLocks noChangeArrowheads="1"/>
          </p:cNvSpPr>
          <p:nvPr/>
        </p:nvSpPr>
        <p:spPr bwMode="auto">
          <a:xfrm>
            <a:off x="3346450" y="56388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latin typeface="Times New Roman" panose="02020603050405020304" pitchFamily="18" charset="0"/>
              </a:rPr>
              <a:t>4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3813" name="AutoShape 21"/>
          <p:cNvSpPr>
            <a:spLocks noChangeArrowheads="1"/>
          </p:cNvSpPr>
          <p:nvPr/>
        </p:nvSpPr>
        <p:spPr bwMode="auto">
          <a:xfrm>
            <a:off x="5632450" y="56388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latin typeface="Times New Roman" panose="02020603050405020304" pitchFamily="18" charset="0"/>
              </a:rPr>
              <a:t>1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3814" name="AutoShape 22"/>
          <p:cNvSpPr>
            <a:spLocks noChangeArrowheads="1"/>
          </p:cNvSpPr>
          <p:nvPr/>
        </p:nvSpPr>
        <p:spPr bwMode="auto">
          <a:xfrm>
            <a:off x="4895850" y="56388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latin typeface="Times New Roman" panose="02020603050405020304" pitchFamily="18" charset="0"/>
              </a:rPr>
              <a:t>2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3815" name="AutoShape 23"/>
          <p:cNvSpPr>
            <a:spLocks noChangeArrowheads="1"/>
          </p:cNvSpPr>
          <p:nvPr/>
        </p:nvSpPr>
        <p:spPr bwMode="auto">
          <a:xfrm>
            <a:off x="4133850" y="56388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latin typeface="Times New Roman" panose="02020603050405020304" pitchFamily="18" charset="0"/>
              </a:rPr>
              <a:t>3</a:t>
            </a:r>
            <a:endParaRPr 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3527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3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3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 autoUpdateAnimBg="0" advAuto="0"/>
      <p:bldP spid="33795" grpId="0" build="p" bldLvl="4" autoUpdateAnimBg="0"/>
      <p:bldP spid="33796" grpId="0" autoUpdateAnimBg="0"/>
      <p:bldP spid="33797" grpId="0" animBg="1" autoUpdateAnimBg="0"/>
      <p:bldP spid="33798" grpId="0" animBg="1" autoUpdateAnimBg="0"/>
      <p:bldP spid="33799" grpId="0" animBg="1" autoUpdateAnimBg="0"/>
      <p:bldP spid="33800" grpId="0" animBg="1" autoUpdateAnimBg="0"/>
      <p:bldP spid="33801" grpId="0" autoUpdateAnimBg="0"/>
      <p:bldP spid="33802" grpId="0" animBg="1" autoUpdateAnimBg="0"/>
      <p:bldP spid="33803" grpId="0" animBg="1" autoUpdateAnimBg="0"/>
      <p:bldP spid="33804" grpId="0" animBg="1" autoUpdateAnimBg="0"/>
      <p:bldP spid="33805" grpId="0" animBg="1" autoUpdateAnimBg="0"/>
      <p:bldP spid="33806" grpId="0" autoUpdateAnimBg="0"/>
      <p:bldP spid="33807" grpId="0" animBg="1" autoUpdateAnimBg="0"/>
      <p:bldP spid="33808" grpId="0" animBg="1" autoUpdateAnimBg="0"/>
      <p:bldP spid="33809" grpId="0" animBg="1" autoUpdateAnimBg="0"/>
      <p:bldP spid="33810" grpId="0" animBg="1" autoUpdateAnimBg="0"/>
      <p:bldP spid="33811" grpId="0" autoUpdateAnimBg="0"/>
      <p:bldP spid="33812" grpId="0" animBg="1" autoUpdateAnimBg="0"/>
      <p:bldP spid="33813" grpId="0" animBg="1" autoUpdateAnimBg="0"/>
      <p:bldP spid="33814" grpId="0" animBg="1" autoUpdateAnimBg="0"/>
      <p:bldP spid="33815" grpId="0" animBg="1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271463" y="385763"/>
            <a:ext cx="8229600" cy="838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sz="3600" dirty="0"/>
              <a:t>Precedence examples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idx="1"/>
          </p:nvPr>
        </p:nvSpPr>
        <p:spPr>
          <a:xfrm>
            <a:off x="300038" y="1185863"/>
            <a:ext cx="4343400" cy="5562600"/>
          </a:xfrm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bg1"/>
              </a:buClr>
            </a:pPr>
            <a:r>
              <a:rPr lang="en-US" altLang="en-US" sz="2800">
                <a:latin typeface="Courier New" panose="02070309020205020404" pitchFamily="49" charset="0"/>
              </a:rPr>
              <a:t>1 * 2 + 3 * 5 / 4</a:t>
            </a:r>
          </a:p>
          <a:p>
            <a:pPr eaLnBrk="1" hangingPunct="1">
              <a:lnSpc>
                <a:spcPct val="80000"/>
              </a:lnSpc>
              <a:buClr>
                <a:schemeClr val="bg1"/>
              </a:buClr>
            </a:pP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 \_/</a:t>
            </a:r>
            <a:b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  |</a:t>
            </a:r>
            <a:b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  </a:t>
            </a:r>
            <a:r>
              <a:rPr lang="en-US" altLang="en-US" sz="2800" b="1">
                <a:solidFill>
                  <a:srgbClr val="8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800">
                <a:latin typeface="Courier New" panose="02070309020205020404" pitchFamily="49" charset="0"/>
              </a:rPr>
              <a:t>   + 3 * 5 / 4</a:t>
            </a:r>
          </a:p>
          <a:p>
            <a:pPr eaLnBrk="1" hangingPunct="1">
              <a:lnSpc>
                <a:spcPct val="80000"/>
              </a:lnSpc>
              <a:buClr>
                <a:schemeClr val="bg1"/>
              </a:buClr>
            </a:pP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         \_/</a:t>
            </a:r>
            <a:b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          |</a:t>
            </a:r>
            <a:b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  2   +  </a:t>
            </a:r>
            <a:r>
              <a:rPr lang="en-US" altLang="en-US" sz="2800" b="1">
                <a:solidFill>
                  <a:srgbClr val="800000"/>
                </a:solidFill>
                <a:latin typeface="Courier New" panose="02070309020205020404" pitchFamily="49" charset="0"/>
              </a:rPr>
              <a:t>15</a:t>
            </a:r>
            <a:r>
              <a:rPr lang="en-US" altLang="en-US" sz="2800">
                <a:latin typeface="Courier New" panose="02070309020205020404" pitchFamily="49" charset="0"/>
              </a:rPr>
              <a:t>   / 4</a:t>
            </a:r>
          </a:p>
          <a:p>
            <a:pPr eaLnBrk="1" hangingPunct="1">
              <a:lnSpc>
                <a:spcPct val="80000"/>
              </a:lnSpc>
              <a:buClr>
                <a:schemeClr val="bg1"/>
              </a:buClr>
            </a:pP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           \___/</a:t>
            </a:r>
            <a:b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             |</a:t>
            </a:r>
            <a:b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  2   +      </a:t>
            </a:r>
            <a:r>
              <a:rPr lang="en-US" altLang="en-US" sz="2800" b="1">
                <a:solidFill>
                  <a:srgbClr val="800000"/>
                </a:solidFill>
                <a:latin typeface="Courier New" panose="02070309020205020404" pitchFamily="49" charset="0"/>
              </a:rPr>
              <a:t>3</a:t>
            </a:r>
          </a:p>
          <a:p>
            <a:pPr eaLnBrk="1" hangingPunct="1">
              <a:lnSpc>
                <a:spcPct val="80000"/>
              </a:lnSpc>
              <a:buClr>
                <a:schemeClr val="bg1"/>
              </a:buClr>
            </a:pP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   \________/</a:t>
            </a:r>
            <a:b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       | </a:t>
            </a:r>
            <a:b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       </a:t>
            </a:r>
            <a:r>
              <a:rPr lang="en-US" altLang="en-US" sz="2800" b="1">
                <a:solidFill>
                  <a:srgbClr val="800000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10957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0776F3-82BD-4BFA-AE96-AE54AEAA61CF}" type="slidenum">
              <a:rPr lang="en-US" altLang="en-US" sz="140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967684" name="Rectangle 4"/>
          <p:cNvSpPr>
            <a:spLocks noChangeArrowheads="1"/>
          </p:cNvSpPr>
          <p:nvPr/>
        </p:nvSpPr>
        <p:spPr bwMode="auto">
          <a:xfrm>
            <a:off x="4786313" y="1158875"/>
            <a:ext cx="4281487" cy="556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bg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>
                <a:latin typeface="Courier New" panose="02070309020205020404" pitchFamily="49" charset="0"/>
              </a:rPr>
              <a:t>1 + 2 / 3 * 5 - 4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     \_/</a:t>
            </a:r>
            <a:b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      |</a:t>
            </a:r>
            <a:b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1 +   </a:t>
            </a:r>
            <a:r>
              <a:rPr lang="en-US" altLang="en-US" sz="2800" b="1">
                <a:solidFill>
                  <a:srgbClr val="8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>
                <a:latin typeface="Courier New" panose="02070309020205020404" pitchFamily="49" charset="0"/>
              </a:rPr>
              <a:t>   * 5 - 4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       \___/</a:t>
            </a:r>
            <a:b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         |</a:t>
            </a:r>
            <a:b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1 +      </a:t>
            </a:r>
            <a:r>
              <a:rPr lang="en-US" altLang="en-US" sz="2800" b="1">
                <a:solidFill>
                  <a:srgbClr val="8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>
                <a:latin typeface="Courier New" panose="02070309020205020404" pitchFamily="49" charset="0"/>
              </a:rPr>
              <a:t>  - 4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>
                <a:latin typeface="Courier New" panose="02070309020205020404" pitchFamily="49" charset="0"/>
              </a:rPr>
              <a:t> </a:t>
            </a: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\______/</a:t>
            </a:r>
            <a:b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  |</a:t>
            </a:r>
            <a:b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  </a:t>
            </a:r>
            <a:r>
              <a:rPr lang="en-US" altLang="en-US" sz="2800" b="1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>
                <a:latin typeface="Courier New" panose="02070309020205020404" pitchFamily="49" charset="0"/>
              </a:rPr>
              <a:t>  - 4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  \___/</a:t>
            </a:r>
            <a:b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    | </a:t>
            </a:r>
            <a:b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    </a:t>
            </a:r>
            <a:r>
              <a:rPr lang="en-US" altLang="en-US" sz="2800" b="1">
                <a:solidFill>
                  <a:srgbClr val="800000"/>
                </a:solidFill>
                <a:latin typeface="Courier New" panose="02070309020205020404" pitchFamily="49" charset="0"/>
              </a:rPr>
              <a:t>-3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6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6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6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6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67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67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67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67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67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67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67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67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67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67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83" grpId="0" build="p" autoUpdateAnimBg="0"/>
      <p:bldP spid="967684" grpId="0" build="p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19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346946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4299696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4068923"/>
            <a:ext cx="810678" cy="1080902"/>
            <a:chOff x="9685338" y="4460675"/>
            <a:chExt cx="1080904" cy="1080902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0" name="Rectangle 209">
            <a:extLst>
              <a:ext uri="{FF2B5EF4-FFF2-40B4-BE49-F238E27FC236}">
                <a16:creationId xmlns:a16="http://schemas.microsoft.com/office/drawing/2014/main" id="{80E61E04-3F7C-42DE-ABE7-D3F7E349C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2B036F7E-6C8A-4549-99EF-9958C587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9144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88670" y="4355692"/>
            <a:ext cx="6814455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57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Sample Expressions</a:t>
            </a:r>
          </a:p>
        </p:txBody>
      </p:sp>
      <p:pic>
        <p:nvPicPr>
          <p:cNvPr id="54277" name="Picture 5" descr="Table&#10;&#10;Description automatically generated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266696" y="1213368"/>
            <a:ext cx="8572504" cy="2743200"/>
          </a:xfrm>
          <a:prstGeom prst="rect">
            <a:avLst/>
          </a:prstGeom>
          <a:noFill/>
        </p:spPr>
      </p:pic>
      <p:grpSp>
        <p:nvGrpSpPr>
          <p:cNvPr id="214" name="Group 213">
            <a:extLst>
              <a:ext uri="{FF2B5EF4-FFF2-40B4-BE49-F238E27FC236}">
                <a16:creationId xmlns:a16="http://schemas.microsoft.com/office/drawing/2014/main" id="{75EE15D0-BDD3-4CA6-B5DC-159D83FA6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84192" y="5111496"/>
            <a:ext cx="810678" cy="1080902"/>
            <a:chOff x="9685338" y="4460675"/>
            <a:chExt cx="1080904" cy="1080902"/>
          </a:xfrm>
        </p:grpSpPr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C1D99473-F547-41EE-8D8B-3DFA6E58D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71482930-66A8-46E9-8554-6D127FFCF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643919" y="5331907"/>
            <a:ext cx="895401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  <a:defRPr/>
            </a:pPr>
            <a:fld id="{C3455464-0CBF-42F3-8CEF-A6497CC911D8}" type="slidenum">
              <a:rPr lang="en-US" sz="2800" smtClean="0">
                <a:latin typeface="+mj-lt"/>
                <a:cs typeface="+mn-cs"/>
              </a:rPr>
              <a:pPr eaLnBrk="1" hangingPunct="1">
                <a:spcAft>
                  <a:spcPts val="600"/>
                </a:spcAft>
                <a:defRPr/>
              </a:pPr>
              <a:t>82</a:t>
            </a:fld>
            <a:endParaRPr lang="en-US" sz="2800">
              <a:latin typeface="+mj-lt"/>
              <a:cs typeface="+mn-cs"/>
            </a:endParaRPr>
          </a:p>
        </p:txBody>
      </p:sp>
    </p:spTree>
  </p:cSld>
  <p:clrMapOvr>
    <a:masterClrMapping/>
  </p:clrMapOvr>
  <p:transition spd="slow">
    <p:pull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Quick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92A22-E137-49AE-AA2B-8914D20B4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6601" y="1905000"/>
            <a:ext cx="5562600" cy="4038600"/>
          </a:xfrm>
        </p:spPr>
        <p:txBody>
          <a:bodyPr>
            <a:normAutofit/>
          </a:bodyPr>
          <a:lstStyle/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en-US" altLang="en-US" b="1" dirty="0"/>
              <a:t>What values result from the following expressions?</a:t>
            </a:r>
          </a:p>
          <a:p>
            <a:pPr lvl="1" eaLnBrk="1" hangingPunct="1"/>
            <a:r>
              <a:rPr lang="en-US" altLang="en-US" dirty="0">
                <a:latin typeface="Courier New" panose="02070309020205020404" pitchFamily="49" charset="0"/>
              </a:rPr>
              <a:t>9 / 5</a:t>
            </a:r>
          </a:p>
          <a:p>
            <a:pPr lvl="1" eaLnBrk="1" hangingPunct="1"/>
            <a:r>
              <a:rPr lang="en-US" altLang="en-US" dirty="0">
                <a:latin typeface="Courier New" panose="02070309020205020404" pitchFamily="49" charset="0"/>
              </a:rPr>
              <a:t>695 % 20</a:t>
            </a:r>
          </a:p>
          <a:p>
            <a:pPr lvl="1" eaLnBrk="1" hangingPunct="1"/>
            <a:r>
              <a:rPr lang="en-US" altLang="en-US" dirty="0">
                <a:latin typeface="Courier New" panose="02070309020205020404" pitchFamily="49" charset="0"/>
              </a:rPr>
              <a:t>7 + 6 * 5</a:t>
            </a:r>
          </a:p>
          <a:p>
            <a:pPr lvl="1" eaLnBrk="1" hangingPunct="1"/>
            <a:r>
              <a:rPr lang="en-US" altLang="en-US" dirty="0">
                <a:latin typeface="Courier New" panose="02070309020205020404" pitchFamily="49" charset="0"/>
              </a:rPr>
              <a:t>7 * 6 + 5</a:t>
            </a:r>
          </a:p>
          <a:p>
            <a:pPr lvl="1" eaLnBrk="1" hangingPunct="1"/>
            <a:r>
              <a:rPr lang="en-US" altLang="en-US" dirty="0">
                <a:latin typeface="Courier New" panose="02070309020205020404" pitchFamily="49" charset="0"/>
              </a:rPr>
              <a:t>248 % 100 / 5</a:t>
            </a:r>
          </a:p>
          <a:p>
            <a:pPr lvl="1" eaLnBrk="1" hangingPunct="1"/>
            <a:r>
              <a:rPr lang="en-US" altLang="en-US" dirty="0">
                <a:latin typeface="Courier New" panose="02070309020205020404" pitchFamily="49" charset="0"/>
              </a:rPr>
              <a:t>6 * 3 - 9 / 4</a:t>
            </a:r>
          </a:p>
          <a:p>
            <a:pPr lvl="1" eaLnBrk="1" hangingPunct="1"/>
            <a:r>
              <a:rPr lang="en-US" altLang="en-US" dirty="0">
                <a:latin typeface="Courier New" panose="02070309020205020404" pitchFamily="49" charset="0"/>
              </a:rPr>
              <a:t>(5 - 7) * 4</a:t>
            </a:r>
          </a:p>
          <a:p>
            <a:pPr lvl="1" eaLnBrk="1" hangingPunct="1"/>
            <a:r>
              <a:rPr lang="en-US" altLang="en-US" dirty="0">
                <a:latin typeface="Courier New" panose="02070309020205020404" pitchFamily="49" charset="0"/>
              </a:rPr>
              <a:t>6 + (18 % (17 - 12))</a:t>
            </a:r>
          </a:p>
          <a:p>
            <a:pPr lvl="1" eaLnBrk="1" hangingPunct="1"/>
            <a:r>
              <a:rPr lang="en-US" dirty="0">
                <a:latin typeface="Courier New" panose="02070309020205020404" pitchFamily="49" charset="0"/>
              </a:rPr>
              <a:t>10 / 3 * 4 % 8 + 2 * (4 / 2)</a:t>
            </a:r>
          </a:p>
          <a:p>
            <a:pPr lvl="1" eaLnBrk="1" hangingPunct="1"/>
            <a:r>
              <a:rPr lang="en-US" dirty="0">
                <a:latin typeface="Courier New" panose="02070309020205020404" pitchFamily="49" charset="0"/>
              </a:rPr>
              <a:t>(30/5) * 3 + 23 % 5 + 10</a:t>
            </a:r>
            <a:endParaRPr lang="en-US" altLang="en-US" dirty="0">
              <a:latin typeface="Courier New" panose="02070309020205020404" pitchFamily="49" charset="0"/>
              <a:ea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3455464-0CBF-42F3-8CEF-A6497CC911D8}" type="slidenum">
              <a:rPr kumimoji="0" lang="en-US" sz="1100" b="1" i="0" u="none" strike="noStrike" kern="1200" cap="none" spc="-7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" panose="02060603020205020403"/>
                <a:ea typeface="+mn-ea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100" b="1" i="0" u="none" strike="noStrike" kern="1200" cap="none" spc="-7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" panose="02060603020205020403"/>
              <a:ea typeface="+mn-ea"/>
              <a:cs typeface="Arial" panose="020B0604020202020204" pitchFamily="34" charset="0"/>
            </a:endParaRPr>
          </a:p>
        </p:txBody>
      </p:sp>
      <p:pic>
        <p:nvPicPr>
          <p:cNvPr id="17" name="Picture 1">
            <a:extLst>
              <a:ext uri="{FF2B5EF4-FFF2-40B4-BE49-F238E27FC236}">
                <a16:creationId xmlns:a16="http://schemas.microsoft.com/office/drawing/2014/main" id="{FCDA311C-A97B-4FAD-A825-C567D4F7D45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21408"/>
            <a:ext cx="2582916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483104"/>
      </p:ext>
    </p:extLst>
  </p:cSld>
  <p:clrMapOvr>
    <a:masterClrMapping/>
  </p:clrMapOvr>
  <p:transition spd="slow">
    <p:pull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505A0D-85B4-4E0F-9FF7-8ACEF7D5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US" dirty="0"/>
              <a:t>Assignment Revisited</a:t>
            </a:r>
            <a:endParaRPr lang="en-MY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0D8B79-C27B-4354-A5E0-19E5B995D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>
            <a:normAutofit/>
          </a:bodyPr>
          <a:lstStyle/>
          <a:p>
            <a:r>
              <a:rPr lang="en-US" dirty="0"/>
              <a:t>The assignment operator has a lower precedence than the arithmetic operators</a:t>
            </a:r>
          </a:p>
          <a:p>
            <a:endParaRPr lang="en-MY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C3455464-0CBF-42F3-8CEF-A6497CC911D8}" type="slidenum">
              <a:rPr lang="en-US" smtClean="0"/>
              <a:pPr>
                <a:spcAft>
                  <a:spcPts val="600"/>
                </a:spcAft>
                <a:defRPr/>
              </a:pPr>
              <a:t>84</a:t>
            </a:fld>
            <a:endParaRPr lang="en-US"/>
          </a:p>
        </p:txBody>
      </p:sp>
      <p:sp>
        <p:nvSpPr>
          <p:cNvPr id="24" name="Text Box 4">
            <a:extLst>
              <a:ext uri="{FF2B5EF4-FFF2-40B4-BE49-F238E27FC236}">
                <a16:creationId xmlns:a16="http://schemas.microsoft.com/office/drawing/2014/main" id="{E33AE26A-46A3-4B31-A64A-076268FB1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4606" y="3033712"/>
            <a:ext cx="477406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Amasis MT Pro" panose="02040504050005020304" pitchFamily="18" charset="0"/>
              </a:rPr>
              <a:t>First the expression on the right hand</a:t>
            </a:r>
          </a:p>
          <a:p>
            <a:pPr algn="ctr"/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Amasis MT Pro" panose="02040504050005020304" pitchFamily="18" charset="0"/>
              </a:rPr>
              <a:t>side of the = operator is evaluated</a:t>
            </a:r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3927E346-D529-4320-8AE9-A3D69E17E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927725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Amasis MT Pro" panose="02040504050005020304" pitchFamily="18" charset="0"/>
              </a:rPr>
              <a:t>Then the result is stored in the variable on the left hand side</a:t>
            </a:r>
          </a:p>
        </p:txBody>
      </p:sp>
      <p:sp>
        <p:nvSpPr>
          <p:cNvPr id="26" name="Text Box 6">
            <a:extLst>
              <a:ext uri="{FF2B5EF4-FFF2-40B4-BE49-F238E27FC236}">
                <a16:creationId xmlns:a16="http://schemas.microsoft.com/office/drawing/2014/main" id="{B73333A4-C7E8-4A8B-B713-44E3AD698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946525"/>
            <a:ext cx="536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answer  =  sum / 4 + MAX * lowest;</a:t>
            </a:r>
            <a:endParaRPr lang="en-US" sz="2400" b="1">
              <a:latin typeface="Times New Roman" panose="02020603050405020304" pitchFamily="18" charset="0"/>
            </a:endParaRP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B40F3A25-9EA9-4278-9856-36C9B2A50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403725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latin typeface="Times New Roman" panose="02020603050405020304" pitchFamily="18" charset="0"/>
              </a:rPr>
              <a:t>1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28" name="AutoShape 8">
            <a:extLst>
              <a:ext uri="{FF2B5EF4-FFF2-40B4-BE49-F238E27FC236}">
                <a16:creationId xmlns:a16="http://schemas.microsoft.com/office/drawing/2014/main" id="{321D47AB-3838-42BB-B681-ADFA9B660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403725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latin typeface="Times New Roman" panose="02020603050405020304" pitchFamily="18" charset="0"/>
              </a:rPr>
              <a:t>4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29" name="AutoShape 9">
            <a:extLst>
              <a:ext uri="{FF2B5EF4-FFF2-40B4-BE49-F238E27FC236}">
                <a16:creationId xmlns:a16="http://schemas.microsoft.com/office/drawing/2014/main" id="{81D1DA16-B05C-4468-AF53-6CECDC337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403725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latin typeface="Times New Roman" panose="02020603050405020304" pitchFamily="18" charset="0"/>
              </a:rPr>
              <a:t>3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0" name="AutoShape 10">
            <a:extLst>
              <a:ext uri="{FF2B5EF4-FFF2-40B4-BE49-F238E27FC236}">
                <a16:creationId xmlns:a16="http://schemas.microsoft.com/office/drawing/2014/main" id="{A3520CFA-23C9-44E7-9464-CED085179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403725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latin typeface="Times New Roman" panose="02020603050405020304" pitchFamily="18" charset="0"/>
              </a:rPr>
              <a:t>2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1" name="AutoShape 11">
            <a:extLst>
              <a:ext uri="{FF2B5EF4-FFF2-40B4-BE49-F238E27FC236}">
                <a16:creationId xmlns:a16="http://schemas.microsoft.com/office/drawing/2014/main" id="{5E76D1CF-6905-426E-A44B-8BADA4BFE73B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5219700" y="3603625"/>
            <a:ext cx="304800" cy="3276600"/>
          </a:xfrm>
          <a:prstGeom prst="leftBrace">
            <a:avLst>
              <a:gd name="adj1" fmla="val 89583"/>
              <a:gd name="adj2" fmla="val 50046"/>
            </a:avLst>
          </a:prstGeom>
          <a:noFill/>
          <a:ln w="3175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cxnSp>
        <p:nvCxnSpPr>
          <p:cNvPr id="32" name="AutoShape 12">
            <a:extLst>
              <a:ext uri="{FF2B5EF4-FFF2-40B4-BE49-F238E27FC236}">
                <a16:creationId xmlns:a16="http://schemas.microsoft.com/office/drawing/2014/main" id="{3C5CF7D6-FF6E-4FC5-8AC3-D6CFFE115F89}"/>
              </a:ext>
            </a:extLst>
          </p:cNvPr>
          <p:cNvCxnSpPr>
            <a:cxnSpLocks noChangeShapeType="1"/>
            <a:stCxn id="31" idx="1"/>
          </p:cNvCxnSpPr>
          <p:nvPr/>
        </p:nvCxnSpPr>
        <p:spPr bwMode="auto">
          <a:xfrm rot="16200000" flipV="1">
            <a:off x="3668712" y="3706813"/>
            <a:ext cx="396875" cy="3009900"/>
          </a:xfrm>
          <a:prstGeom prst="bentConnector4">
            <a:avLst>
              <a:gd name="adj1" fmla="val -53602"/>
              <a:gd name="adj2" fmla="val 100000"/>
            </a:avLst>
          </a:prstGeom>
          <a:noFill/>
          <a:ln w="31750">
            <a:solidFill>
              <a:srgbClr val="FF3300"/>
            </a:solidFill>
            <a:miter lim="800000"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utoUpdateAnimBg="0"/>
      <p:bldP spid="25" grpId="0" autoUpdateAnimBg="0"/>
      <p:bldP spid="26" grpId="0" autoUpdateAnimBg="0"/>
      <p:bldP spid="27" grpId="0" animBg="1" autoUpdateAnimBg="0"/>
      <p:bldP spid="28" grpId="0" animBg="1" autoUpdateAnimBg="0"/>
      <p:bldP spid="29" grpId="0" animBg="1" autoUpdateAnimBg="0"/>
      <p:bldP spid="30" grpId="0" animBg="1" autoUpdateAnimBg="0"/>
      <p:bldP spid="31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Real numbers (double)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idx="1"/>
          </p:nvPr>
        </p:nvSpPr>
        <p:spPr>
          <a:xfrm>
            <a:off x="741680" y="2316480"/>
            <a:ext cx="7604506" cy="4077401"/>
          </a:xfrm>
        </p:spPr>
        <p:txBody>
          <a:bodyPr>
            <a:normAutofit lnSpcReduction="10000"/>
          </a:bodyPr>
          <a:lstStyle/>
          <a:p>
            <a:pPr eaLnBrk="1" hangingPunct="1">
              <a:spcAft>
                <a:spcPts val="600"/>
              </a:spcAft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sz="1800" dirty="0"/>
              <a:t>The expressions we have seen so far used integers (type </a:t>
            </a:r>
            <a:r>
              <a:rPr lang="en-US" altLang="en-US" sz="1800" dirty="0">
                <a:latin typeface="Courier New" panose="02070309020205020404" pitchFamily="49" charset="0"/>
              </a:rPr>
              <a:t>int</a:t>
            </a:r>
            <a:r>
              <a:rPr lang="en-US" altLang="en-US" sz="1800" dirty="0"/>
              <a:t>), but Java also can manipulate real numbers with a decimal point (type </a:t>
            </a:r>
            <a:r>
              <a:rPr lang="en-US" altLang="en-US" sz="1800" dirty="0">
                <a:latin typeface="Courier New" panose="02070309020205020404" pitchFamily="49" charset="0"/>
              </a:rPr>
              <a:t>double</a:t>
            </a:r>
            <a:r>
              <a:rPr lang="en-US" altLang="en-US" sz="1800" dirty="0"/>
              <a:t>).</a:t>
            </a:r>
          </a:p>
          <a:p>
            <a:pPr lvl="1" eaLnBrk="1" hangingPunct="1">
              <a:buFont typeface="Wingdings" panose="05000000000000000000" pitchFamily="2" charset="2"/>
              <a:buChar char="Ø"/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dirty="0"/>
              <a:t>Examples: </a:t>
            </a:r>
            <a:r>
              <a:rPr lang="en-US" altLang="en-US" dirty="0">
                <a:latin typeface="Courier New" panose="02070309020205020404" pitchFamily="49" charset="0"/>
              </a:rPr>
              <a:t>6.022</a:t>
            </a:r>
            <a:r>
              <a:rPr lang="en-US" altLang="en-US" dirty="0"/>
              <a:t>  </a:t>
            </a:r>
            <a:r>
              <a:rPr lang="en-US" altLang="en-US" dirty="0">
                <a:latin typeface="Courier New" panose="02070309020205020404" pitchFamily="49" charset="0"/>
              </a:rPr>
              <a:t>-15.9997</a:t>
            </a:r>
            <a:r>
              <a:rPr lang="en-US" altLang="en-US" dirty="0"/>
              <a:t>    </a:t>
            </a:r>
            <a:r>
              <a:rPr lang="en-US" altLang="en-US" dirty="0">
                <a:latin typeface="Courier New" panose="02070309020205020404" pitchFamily="49" charset="0"/>
              </a:rPr>
              <a:t>42.0</a:t>
            </a: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2.143e17</a:t>
            </a:r>
          </a:p>
          <a:p>
            <a:pPr lvl="1" eaLnBrk="1" hangingPunct="1">
              <a:tabLst>
                <a:tab pos="3652838" algn="l"/>
                <a:tab pos="5480050" algn="l"/>
                <a:tab pos="6862763" algn="l"/>
              </a:tabLst>
            </a:pPr>
            <a:endParaRPr lang="en-US" altLang="en-US" dirty="0"/>
          </a:p>
          <a:p>
            <a:pPr eaLnBrk="1" hangingPunct="1"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sz="1800" dirty="0"/>
              <a:t>The operators we saw, 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+</a:t>
            </a:r>
            <a:r>
              <a:rPr lang="en-US" altLang="en-US" sz="1800" dirty="0">
                <a:solidFill>
                  <a:schemeClr val="accent2"/>
                </a:solidFill>
              </a:rPr>
              <a:t> 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-</a:t>
            </a:r>
            <a:r>
              <a:rPr lang="en-US" altLang="en-US" sz="1800" dirty="0">
                <a:solidFill>
                  <a:schemeClr val="accent2"/>
                </a:solidFill>
              </a:rPr>
              <a:t> 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1800" dirty="0">
                <a:solidFill>
                  <a:schemeClr val="accent2"/>
                </a:solidFill>
              </a:rPr>
              <a:t> 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sz="1800" dirty="0">
                <a:solidFill>
                  <a:schemeClr val="accent2"/>
                </a:solidFill>
              </a:rPr>
              <a:t> 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%</a:t>
            </a:r>
            <a:r>
              <a:rPr lang="en-US" altLang="en-US" sz="1800" dirty="0">
                <a:solidFill>
                  <a:schemeClr val="accent2"/>
                </a:solidFill>
              </a:rPr>
              <a:t>  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chemeClr val="accent2"/>
                </a:solidFill>
              </a:rPr>
              <a:t> 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1800" dirty="0">
                <a:solidFill>
                  <a:schemeClr val="accent2"/>
                </a:solidFill>
              </a:rPr>
              <a:t> </a:t>
            </a:r>
            <a:r>
              <a:rPr lang="en-US" altLang="en-US" sz="1800" dirty="0"/>
              <a:t>, all work for real numbers as well.</a:t>
            </a:r>
          </a:p>
          <a:p>
            <a:pPr lvl="1" eaLnBrk="1" hangingPunct="1"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/</a:t>
            </a:r>
            <a:r>
              <a:rPr lang="en-US" altLang="en-US" dirty="0"/>
              <a:t> produces an exact answer when used on real numbers.</a:t>
            </a:r>
          </a:p>
          <a:p>
            <a:pPr lvl="2" eaLnBrk="1" hangingPunct="1"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sz="1800" dirty="0"/>
              <a:t>Example: </a:t>
            </a:r>
            <a:r>
              <a:rPr lang="en-US" altLang="en-US" sz="1800" dirty="0">
                <a:latin typeface="Courier New" panose="02070309020205020404" pitchFamily="49" charset="0"/>
              </a:rPr>
              <a:t>15.0 / 2.0</a:t>
            </a:r>
            <a:r>
              <a:rPr lang="en-US" altLang="en-US" sz="1800" dirty="0"/>
              <a:t> is </a:t>
            </a:r>
            <a:r>
              <a:rPr lang="en-US" altLang="en-US" sz="1800" dirty="0">
                <a:latin typeface="Courier New" panose="02070309020205020404" pitchFamily="49" charset="0"/>
              </a:rPr>
              <a:t>7.5</a:t>
            </a:r>
          </a:p>
          <a:p>
            <a:pPr lvl="1" eaLnBrk="1" hangingPunct="1">
              <a:tabLst>
                <a:tab pos="3652838" algn="l"/>
                <a:tab pos="5480050" algn="l"/>
                <a:tab pos="6862763" algn="l"/>
              </a:tabLst>
            </a:pPr>
            <a:endParaRPr lang="en-US" altLang="en-US" dirty="0"/>
          </a:p>
          <a:p>
            <a:pPr eaLnBrk="1" hangingPunct="1"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sz="1800" dirty="0"/>
              <a:t>The same rules of precedence that apply to integers also apply to real numbers.</a:t>
            </a:r>
          </a:p>
          <a:p>
            <a:pPr lvl="1" eaLnBrk="1" hangingPunct="1">
              <a:buFont typeface="Wingdings" panose="05000000000000000000" pitchFamily="2" charset="2"/>
              <a:buChar char="Ø"/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dirty="0"/>
              <a:t>  before 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% 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/>
              <a:t>before 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+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-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69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40488F24-DEEC-4E03-8B42-DCDA4B31209B}" type="slidenum">
              <a:rPr lang="en-US" altLang="en-US" sz="1900" smtClean="0"/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85</a:t>
            </a:fld>
            <a:endParaRPr lang="en-US" altLang="en-US" sz="1900"/>
          </a:p>
        </p:txBody>
      </p:sp>
    </p:spTree>
  </p:cSld>
  <p:clrMapOvr>
    <a:masterClrMapping/>
  </p:clrMapOvr>
  <p:transition spd="slow">
    <p:pull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401638" y="250825"/>
            <a:ext cx="8229600" cy="9906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sz="3600" dirty="0"/>
              <a:t>Real number example</a:t>
            </a:r>
          </a:p>
        </p:txBody>
      </p:sp>
      <p:sp>
        <p:nvSpPr>
          <p:cNvPr id="972803" name="Rectangle 3"/>
          <p:cNvSpPr>
            <a:spLocks noGrp="1" noChangeArrowheads="1"/>
          </p:cNvSpPr>
          <p:nvPr>
            <p:ph idx="1"/>
          </p:nvPr>
        </p:nvSpPr>
        <p:spPr>
          <a:xfrm>
            <a:off x="430213" y="1231900"/>
            <a:ext cx="8229600" cy="5245100"/>
          </a:xfrm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chemeClr val="bg1"/>
              </a:buClr>
            </a:pPr>
            <a:r>
              <a:rPr lang="en-US" altLang="en-US" sz="2800" dirty="0">
                <a:latin typeface="Courier New" panose="02070309020205020404" pitchFamily="49" charset="0"/>
              </a:rPr>
              <a:t>2.0 * 2.4 + 2.25 * 4.0 / 2.0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</a:pPr>
            <a:r>
              <a:rPr lang="en-US" alt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  <a:t>  \___/</a:t>
            </a:r>
            <a:br>
              <a:rPr lang="en-US" alt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  <a:t>    |</a:t>
            </a:r>
            <a:br>
              <a:rPr lang="en-US" alt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   </a:t>
            </a:r>
            <a:r>
              <a:rPr lang="en-US" altLang="en-US" sz="2800" b="1" dirty="0">
                <a:solidFill>
                  <a:srgbClr val="800000"/>
                </a:solidFill>
                <a:latin typeface="Courier New" panose="02070309020205020404" pitchFamily="49" charset="0"/>
              </a:rPr>
              <a:t>4.8</a:t>
            </a:r>
            <a:r>
              <a:rPr lang="en-US" altLang="en-US" sz="2800" dirty="0">
                <a:latin typeface="Courier New" panose="02070309020205020404" pitchFamily="49" charset="0"/>
              </a:rPr>
              <a:t>    + 2.25 * 4.0 / 2.0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</a:pPr>
            <a:r>
              <a:rPr lang="en-US" alt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\___/</a:t>
            </a:r>
            <a:br>
              <a:rPr lang="en-US" alt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  |</a:t>
            </a:r>
            <a:br>
              <a:rPr lang="en-US" alt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   4.8    +    </a:t>
            </a:r>
            <a:r>
              <a:rPr lang="en-US" altLang="en-US" sz="2800" b="1" dirty="0">
                <a:solidFill>
                  <a:srgbClr val="800000"/>
                </a:solidFill>
                <a:latin typeface="Courier New" panose="02070309020205020404" pitchFamily="49" charset="0"/>
              </a:rPr>
              <a:t>9.0</a:t>
            </a:r>
            <a:r>
              <a:rPr lang="en-US" altLang="en-US" sz="2800" dirty="0">
                <a:latin typeface="Courier New" panose="02070309020205020404" pitchFamily="49" charset="0"/>
              </a:rPr>
              <a:t>   / 2.0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</a:pPr>
            <a:r>
              <a:rPr lang="en-US" alt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   \_____/</a:t>
            </a:r>
            <a:br>
              <a:rPr lang="en-US" alt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      |</a:t>
            </a:r>
            <a:br>
              <a:rPr lang="en-US" alt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   4.8    +        </a:t>
            </a:r>
            <a:r>
              <a:rPr lang="en-US" altLang="en-US" sz="2800" b="1" dirty="0">
                <a:solidFill>
                  <a:srgbClr val="800000"/>
                </a:solidFill>
                <a:latin typeface="Courier New" panose="02070309020205020404" pitchFamily="49" charset="0"/>
              </a:rPr>
              <a:t>4.5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</a:pPr>
            <a:r>
              <a:rPr lang="en-US" alt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  <a:t>      \____________/</a:t>
            </a:r>
            <a:br>
              <a:rPr lang="en-US" alt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| </a:t>
            </a:r>
            <a:br>
              <a:rPr lang="en-US" alt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            </a:t>
            </a:r>
            <a:r>
              <a:rPr lang="en-US" altLang="en-US" sz="2800" b="1" dirty="0">
                <a:solidFill>
                  <a:srgbClr val="800000"/>
                </a:solidFill>
                <a:latin typeface="Courier New" panose="02070309020205020404" pitchFamily="49" charset="0"/>
              </a:rPr>
              <a:t>9.3</a:t>
            </a:r>
          </a:p>
        </p:txBody>
      </p:sp>
      <p:sp>
        <p:nvSpPr>
          <p:cNvPr id="11673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781800" y="6294437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E3D675E-4692-4CE3-B9BD-204FDBD387D6}" type="slidenum">
              <a:rPr lang="en-US" altLang="en-US" sz="1400" smtClean="0">
                <a:solidFill>
                  <a:schemeClr val="bg1"/>
                </a:solidFill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endParaRPr lang="en-US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7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7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03" grpId="0" build="p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Real number precision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dirty="0"/>
              <a:t>Consider the following statement: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System.out.println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((35.0 + 22.4 + 11.9) / 3.0);</a:t>
            </a:r>
          </a:p>
          <a:p>
            <a:pPr lvl="1" eaLnBrk="1" hangingPunct="1">
              <a:buFont typeface="Arial" charset="0"/>
              <a:buChar char="•"/>
              <a:defRPr/>
            </a:pPr>
            <a:endParaRPr lang="en-US" dirty="0">
              <a:latin typeface="Courier New" pitchFamily="49" charset="0"/>
            </a:endParaRP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/>
              <a:t>The mathematically correct answer should be 23.1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/>
              <a:t>Instead, the output is 23.099999999999998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computer internally represents real numbers in an imprecise way, so some calculations with them are slightly incorrect.</a:t>
            </a:r>
          </a:p>
          <a:p>
            <a:pPr lvl="1" eaLnBrk="1" hangingPunct="1">
              <a:buFont typeface="Courier New" panose="02070309020205020404" pitchFamily="49" charset="0"/>
              <a:buChar char="o"/>
              <a:defRPr/>
            </a:pPr>
            <a:r>
              <a:rPr lang="en-US" dirty="0"/>
              <a:t>Later we will learn some ways to produce a better output for examples like above.</a:t>
            </a: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76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AE6C45E2-E63F-4A74-A2A3-13EC20077025}" type="slidenum">
              <a:rPr lang="en-US" altLang="en-US" sz="1900" smtClean="0"/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87</a:t>
            </a:fld>
            <a:endParaRPr lang="en-US" altLang="en-US" sz="1900"/>
          </a:p>
        </p:txBody>
      </p:sp>
    </p:spTree>
  </p:cSld>
  <p:clrMapOvr>
    <a:masterClrMapping/>
  </p:clrMapOvr>
  <p:transition spd="slow">
    <p:pull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Mixing integers and real numbers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400" dirty="0"/>
              <a:t>When a Java operator is used on an integer and a real number, the result is a real number.</a:t>
            </a:r>
          </a:p>
          <a:p>
            <a:pPr marL="0" indent="0" eaLnBrk="1" hangingPunct="1">
              <a:spcBef>
                <a:spcPts val="0"/>
              </a:spcBef>
              <a:buFont typeface="Arial" charset="0"/>
              <a:buNone/>
              <a:defRPr/>
            </a:pPr>
            <a:endParaRPr lang="en-US" sz="2400" dirty="0"/>
          </a:p>
          <a:p>
            <a:pPr lvl="1" eaLnBrk="1" hangingPunct="1"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000" dirty="0"/>
              <a:t>Example: </a:t>
            </a:r>
            <a:r>
              <a:rPr lang="en-US" sz="2000" dirty="0">
                <a:latin typeface="Courier New" pitchFamily="49" charset="0"/>
              </a:rPr>
              <a:t>3 * 4.2</a:t>
            </a:r>
            <a:r>
              <a:rPr lang="en-US" sz="2000" dirty="0"/>
              <a:t> is </a:t>
            </a:r>
            <a:r>
              <a:rPr lang="en-US" sz="2000" dirty="0">
                <a:latin typeface="Courier New" pitchFamily="49" charset="0"/>
              </a:rPr>
              <a:t>12.6</a:t>
            </a:r>
          </a:p>
          <a:p>
            <a:pPr lvl="1" eaLnBrk="1" hangingPunct="1"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000" dirty="0"/>
              <a:t>Example: </a:t>
            </a:r>
            <a:r>
              <a:rPr lang="en-US" sz="2000" dirty="0">
                <a:latin typeface="Courier New" pitchFamily="49" charset="0"/>
              </a:rPr>
              <a:t>1 + 1.0</a:t>
            </a:r>
            <a:r>
              <a:rPr lang="en-US" sz="2000" dirty="0"/>
              <a:t> is </a:t>
            </a:r>
            <a:r>
              <a:rPr lang="en-US" sz="2000" dirty="0">
                <a:latin typeface="Courier New" pitchFamily="49" charset="0"/>
              </a:rPr>
              <a:t>2.0</a:t>
            </a:r>
          </a:p>
          <a:p>
            <a:pPr eaLnBrk="1" hangingPunct="1">
              <a:spcBef>
                <a:spcPts val="0"/>
              </a:spcBef>
              <a:buFont typeface="Arial" charset="0"/>
              <a:buChar char="•"/>
              <a:defRPr/>
            </a:pPr>
            <a:endParaRPr lang="en-US" sz="2400" dirty="0"/>
          </a:p>
          <a:p>
            <a:pPr eaLnBrk="1" hangingPunct="1"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400" dirty="0"/>
              <a:t>The kind of number that results from a given operator depends only on its operands, not any other operands.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78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9EB29C5E-6DAD-4FA0-A362-0F14793E4690}" type="slidenum">
              <a:rPr lang="en-US" altLang="en-US" sz="1900" smtClean="0"/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88</a:t>
            </a:fld>
            <a:endParaRPr lang="en-US" altLang="en-US" sz="1900"/>
          </a:p>
        </p:txBody>
      </p:sp>
    </p:spTree>
  </p:cSld>
  <p:clrMapOvr>
    <a:masterClrMapping/>
  </p:clrMapOvr>
  <p:transition spd="slow">
    <p:pull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sz="3600" dirty="0"/>
              <a:t>Mixed types example</a:t>
            </a:r>
          </a:p>
        </p:txBody>
      </p:sp>
      <p:sp>
        <p:nvSpPr>
          <p:cNvPr id="1075203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2105152"/>
            <a:ext cx="5257800" cy="4050792"/>
          </a:xfrm>
          <a:ln w="3175">
            <a:solidFill>
              <a:schemeClr val="accent1"/>
            </a:solidFill>
          </a:ln>
        </p:spPr>
        <p:txBody>
          <a:bodyPr tIns="180000">
            <a:normAutofit fontScale="70000" lnSpcReduction="20000"/>
          </a:bodyPr>
          <a:lstStyle/>
          <a:p>
            <a:pPr eaLnBrk="1" hangingPunct="1">
              <a:lnSpc>
                <a:spcPct val="80000"/>
              </a:lnSpc>
              <a:buClr>
                <a:schemeClr val="bg1"/>
              </a:buClr>
            </a:pPr>
            <a:r>
              <a:rPr lang="en-US" altLang="en-US" sz="2800" dirty="0">
                <a:latin typeface="Courier New" panose="02070309020205020404" pitchFamily="49" charset="0"/>
              </a:rPr>
              <a:t>2.0 + 10 / 3 * 2.5 - 6 / 4</a:t>
            </a:r>
          </a:p>
          <a:p>
            <a:pPr eaLnBrk="1" hangingPunct="1">
              <a:lnSpc>
                <a:spcPct val="80000"/>
              </a:lnSpc>
              <a:buClr>
                <a:schemeClr val="bg1"/>
              </a:buClr>
            </a:pPr>
            <a:r>
              <a:rPr lang="en-US" alt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  <a:t>       \___/</a:t>
            </a:r>
            <a:br>
              <a:rPr lang="en-US" alt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|</a:t>
            </a:r>
            <a:br>
              <a:rPr lang="en-US" alt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2.0 +    </a:t>
            </a:r>
            <a:r>
              <a:rPr lang="en-US" altLang="en-US" sz="2800" b="1" dirty="0">
                <a:solidFill>
                  <a:srgbClr val="800000"/>
                </a:solidFill>
                <a:latin typeface="Courier New" panose="02070309020205020404" pitchFamily="49" charset="0"/>
              </a:rPr>
              <a:t>3</a:t>
            </a:r>
            <a:r>
              <a:rPr lang="en-US" altLang="en-US" sz="2800" dirty="0">
                <a:latin typeface="Courier New" panose="02070309020205020404" pitchFamily="49" charset="0"/>
              </a:rPr>
              <a:t>   * 2.5 - 6 / 4</a:t>
            </a:r>
          </a:p>
          <a:p>
            <a:pPr eaLnBrk="1" hangingPunct="1">
              <a:lnSpc>
                <a:spcPct val="80000"/>
              </a:lnSpc>
              <a:buClr>
                <a:schemeClr val="bg1"/>
              </a:buClr>
            </a:pPr>
            <a:r>
              <a:rPr lang="en-US" alt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\_____/</a:t>
            </a:r>
            <a:br>
              <a:rPr lang="en-US" alt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|</a:t>
            </a:r>
            <a:br>
              <a:rPr lang="en-US" alt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2.0 +      </a:t>
            </a:r>
            <a:r>
              <a:rPr lang="en-US" altLang="en-US" sz="2800" b="1" dirty="0">
                <a:solidFill>
                  <a:srgbClr val="800000"/>
                </a:solidFill>
                <a:latin typeface="Courier New" panose="02070309020205020404" pitchFamily="49" charset="0"/>
              </a:rPr>
              <a:t>7.5</a:t>
            </a:r>
            <a:r>
              <a:rPr lang="en-US" altLang="en-US" sz="2800" dirty="0">
                <a:latin typeface="Courier New" panose="02070309020205020404" pitchFamily="49" charset="0"/>
              </a:rPr>
              <a:t>     - 6 / 4</a:t>
            </a:r>
          </a:p>
          <a:p>
            <a:pPr eaLnBrk="1" hangingPunct="1">
              <a:lnSpc>
                <a:spcPct val="80000"/>
              </a:lnSpc>
              <a:buClr>
                <a:schemeClr val="bg1"/>
              </a:buClr>
            </a:pPr>
            <a:r>
              <a:rPr lang="en-US" alt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        \_/</a:t>
            </a:r>
            <a:br>
              <a:rPr lang="en-US" alt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         |</a:t>
            </a:r>
            <a:br>
              <a:rPr lang="en-US" alt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2.0 +      7.5     -   </a:t>
            </a:r>
            <a:r>
              <a:rPr lang="en-US" altLang="en-US" sz="2800" b="1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</a:p>
          <a:p>
            <a:pPr eaLnBrk="1" hangingPunct="1">
              <a:lnSpc>
                <a:spcPct val="80000"/>
              </a:lnSpc>
              <a:buClr>
                <a:schemeClr val="bg1"/>
              </a:buClr>
            </a:pPr>
            <a:r>
              <a:rPr lang="en-US" alt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  <a:t> \_________/</a:t>
            </a:r>
            <a:br>
              <a:rPr lang="en-US" alt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  <a:t>      | </a:t>
            </a:r>
            <a:br>
              <a:rPr lang="en-US" alt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     </a:t>
            </a:r>
            <a:r>
              <a:rPr lang="en-US" altLang="en-US" sz="2800" b="1" dirty="0">
                <a:solidFill>
                  <a:srgbClr val="800000"/>
                </a:solidFill>
                <a:latin typeface="Courier New" panose="02070309020205020404" pitchFamily="49" charset="0"/>
              </a:rPr>
              <a:t>9.5</a:t>
            </a:r>
            <a:r>
              <a:rPr lang="en-US" altLang="en-US" sz="2800" dirty="0">
                <a:latin typeface="Courier New" panose="02070309020205020404" pitchFamily="49" charset="0"/>
              </a:rPr>
              <a:t>           -   1</a:t>
            </a:r>
          </a:p>
          <a:p>
            <a:pPr eaLnBrk="1" hangingPunct="1">
              <a:lnSpc>
                <a:spcPct val="80000"/>
              </a:lnSpc>
              <a:buClr>
                <a:schemeClr val="bg1"/>
              </a:buClr>
            </a:pPr>
            <a:r>
              <a:rPr lang="en-US" alt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  <a:t>       \______________/</a:t>
            </a:r>
            <a:br>
              <a:rPr lang="en-US" alt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 | </a:t>
            </a:r>
            <a:br>
              <a:rPr lang="en-US" alt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              </a:t>
            </a:r>
            <a:r>
              <a:rPr lang="en-US" altLang="en-US" sz="2800" b="1" dirty="0">
                <a:solidFill>
                  <a:srgbClr val="800000"/>
                </a:solidFill>
                <a:latin typeface="Courier New" panose="02070309020205020404" pitchFamily="49" charset="0"/>
              </a:rPr>
              <a:t>8.5</a:t>
            </a:r>
            <a:endParaRPr lang="en-US" altLang="en-US" sz="2800" dirty="0">
              <a:latin typeface="Courier New" panose="02070309020205020404" pitchFamily="49" charset="0"/>
            </a:endParaRPr>
          </a:p>
        </p:txBody>
      </p:sp>
      <p:sp>
        <p:nvSpPr>
          <p:cNvPr id="11981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E73881-173F-4A46-9E87-CC7FEA6DADCE}" type="slidenum">
              <a:rPr lang="en-US" altLang="en-US" sz="140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89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7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7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7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7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7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7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7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0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4900" y="222250"/>
            <a:ext cx="6096000" cy="990600"/>
          </a:xfrm>
        </p:spPr>
        <p:txBody>
          <a:bodyPr/>
          <a:lstStyle/>
          <a:p>
            <a:pPr>
              <a:defRPr/>
            </a:pPr>
            <a:r>
              <a:rPr lang="en-US" dirty="0"/>
              <a:t>So What to do?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6553200" cy="35814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dirty="0"/>
              <a:t>Find general solution:</a:t>
            </a:r>
          </a:p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dirty="0"/>
              <a:t>                </a:t>
            </a:r>
            <a:r>
              <a:rPr lang="en-US" dirty="0" err="1"/>
              <a:t>rectArea</a:t>
            </a:r>
            <a:r>
              <a:rPr lang="en-US" dirty="0"/>
              <a:t>  =  Width    *  Length</a:t>
            </a:r>
          </a:p>
          <a:p>
            <a:pPr algn="ctr">
              <a:spcBef>
                <a:spcPts val="600"/>
              </a:spcBef>
              <a:defRPr/>
            </a:pPr>
            <a:endParaRPr lang="en-US" dirty="0"/>
          </a:p>
          <a:p>
            <a:pPr marL="0" indent="0" algn="ctr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 algn="ctr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dirty="0"/>
              <a:t>rect_1   =    2   *   4</a:t>
            </a:r>
          </a:p>
          <a:p>
            <a:pPr marL="0" indent="0" algn="ctr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dirty="0"/>
              <a:t>rect_2  =   2   *   8</a:t>
            </a:r>
          </a:p>
          <a:p>
            <a:pPr marL="0" indent="0" algn="ctr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dirty="0"/>
              <a:t>rect_3   =    3   *   5</a:t>
            </a:r>
          </a:p>
          <a:p>
            <a:pPr marL="0" indent="0" algn="ctr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dirty="0"/>
              <a:t>rect_4   =    9   *   7</a:t>
            </a:r>
          </a:p>
          <a:p>
            <a:pPr marL="0" indent="0" algn="ctr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 algn="ctr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55464-0CBF-42F3-8CEF-A6497CC911D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63913" y="2112962"/>
            <a:ext cx="901694" cy="5032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0" y="2100263"/>
            <a:ext cx="1057275" cy="5048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87850" y="3352801"/>
            <a:ext cx="414065" cy="41634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87850" y="3810000"/>
            <a:ext cx="414065" cy="40219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05400" y="4267200"/>
            <a:ext cx="412750" cy="41245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05400" y="3352801"/>
            <a:ext cx="412750" cy="4007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86535" y="4267200"/>
            <a:ext cx="414065" cy="41115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05400" y="3810000"/>
            <a:ext cx="412750" cy="4176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Folded Corner 12"/>
          <p:cNvSpPr/>
          <p:nvPr/>
        </p:nvSpPr>
        <p:spPr>
          <a:xfrm>
            <a:off x="6770688" y="4025900"/>
            <a:ext cx="1152525" cy="1406525"/>
          </a:xfrm>
          <a:prstGeom prst="foldedCorne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_______</a:t>
            </a:r>
          </a:p>
          <a:p>
            <a:pPr algn="ctr">
              <a:defRPr/>
            </a:pPr>
            <a:r>
              <a:rPr lang="en-US" dirty="0"/>
              <a:t>_______</a:t>
            </a:r>
          </a:p>
          <a:p>
            <a:pPr algn="ctr">
              <a:defRPr/>
            </a:pPr>
            <a:r>
              <a:rPr lang="en-US" dirty="0"/>
              <a:t>_______</a:t>
            </a:r>
          </a:p>
          <a:p>
            <a:pPr algn="ctr">
              <a:defRPr/>
            </a:pPr>
            <a:r>
              <a:rPr lang="en-US" dirty="0"/>
              <a:t>_______</a:t>
            </a:r>
          </a:p>
        </p:txBody>
      </p: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6019800" y="5613400"/>
            <a:ext cx="22701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 b="1" dirty="0">
                <a:latin typeface="Lucida Sans Unicode" panose="020B0602030504020204" pitchFamily="34" charset="0"/>
              </a:rPr>
              <a:t>1 Java program for 4 rectangles calculation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05400" y="4724400"/>
            <a:ext cx="412750" cy="41115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387850" y="4724400"/>
            <a:ext cx="414065" cy="41115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8" name="Group 5"/>
          <p:cNvGrpSpPr>
            <a:grpSpLocks/>
          </p:cNvGrpSpPr>
          <p:nvPr/>
        </p:nvGrpSpPr>
        <p:grpSpPr bwMode="auto">
          <a:xfrm>
            <a:off x="2208213" y="2711450"/>
            <a:ext cx="4805362" cy="368300"/>
            <a:chOff x="1990" y="1968"/>
            <a:chExt cx="938" cy="240"/>
          </a:xfrm>
        </p:grpSpPr>
        <p:sp>
          <p:nvSpPr>
            <p:cNvPr id="28696" name="Line 6"/>
            <p:cNvSpPr>
              <a:spLocks noChangeShapeType="1"/>
            </p:cNvSpPr>
            <p:nvPr/>
          </p:nvSpPr>
          <p:spPr bwMode="auto">
            <a:xfrm>
              <a:off x="2928" y="1968"/>
              <a:ext cx="0" cy="240"/>
            </a:xfrm>
            <a:prstGeom prst="line">
              <a:avLst/>
            </a:prstGeom>
            <a:noFill/>
            <a:ln w="31750">
              <a:solidFill>
                <a:srgbClr val="00B0F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697" name="Line 7"/>
            <p:cNvSpPr>
              <a:spLocks noChangeShapeType="1"/>
            </p:cNvSpPr>
            <p:nvPr/>
          </p:nvSpPr>
          <p:spPr bwMode="auto">
            <a:xfrm flipH="1">
              <a:off x="1990" y="2208"/>
              <a:ext cx="938" cy="0"/>
            </a:xfrm>
            <a:prstGeom prst="line">
              <a:avLst/>
            </a:prstGeom>
            <a:noFill/>
            <a:ln w="31750">
              <a:solidFill>
                <a:srgbClr val="00B0F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698" name="Line 8"/>
            <p:cNvSpPr>
              <a:spLocks noChangeShapeType="1"/>
            </p:cNvSpPr>
            <p:nvPr/>
          </p:nvSpPr>
          <p:spPr bwMode="auto">
            <a:xfrm flipV="1">
              <a:off x="2304" y="1968"/>
              <a:ext cx="0" cy="240"/>
            </a:xfrm>
            <a:prstGeom prst="line">
              <a:avLst/>
            </a:prstGeom>
            <a:noFill/>
            <a:ln w="31750">
              <a:solidFill>
                <a:srgbClr val="00B0F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2" name="Group 5"/>
          <p:cNvGrpSpPr>
            <a:grpSpLocks/>
          </p:cNvGrpSpPr>
          <p:nvPr/>
        </p:nvGrpSpPr>
        <p:grpSpPr bwMode="auto">
          <a:xfrm>
            <a:off x="5397500" y="2605088"/>
            <a:ext cx="1616075" cy="474662"/>
            <a:chOff x="2304" y="1968"/>
            <a:chExt cx="624" cy="240"/>
          </a:xfrm>
        </p:grpSpPr>
        <p:sp>
          <p:nvSpPr>
            <p:cNvPr id="28693" name="Line 6"/>
            <p:cNvSpPr>
              <a:spLocks noChangeShapeType="1"/>
            </p:cNvSpPr>
            <p:nvPr/>
          </p:nvSpPr>
          <p:spPr bwMode="auto">
            <a:xfrm>
              <a:off x="2928" y="1968"/>
              <a:ext cx="0" cy="240"/>
            </a:xfrm>
            <a:prstGeom prst="line">
              <a:avLst/>
            </a:prstGeom>
            <a:noFill/>
            <a:ln w="31750">
              <a:solidFill>
                <a:srgbClr val="00B0F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694" name="Line 7"/>
            <p:cNvSpPr>
              <a:spLocks noChangeShapeType="1"/>
            </p:cNvSpPr>
            <p:nvPr/>
          </p:nvSpPr>
          <p:spPr bwMode="auto">
            <a:xfrm flipH="1">
              <a:off x="2304" y="2208"/>
              <a:ext cx="624" cy="0"/>
            </a:xfrm>
            <a:prstGeom prst="line">
              <a:avLst/>
            </a:prstGeom>
            <a:noFill/>
            <a:ln w="31750">
              <a:solidFill>
                <a:srgbClr val="00B0F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695" name="Line 8"/>
            <p:cNvSpPr>
              <a:spLocks noChangeShapeType="1"/>
            </p:cNvSpPr>
            <p:nvPr/>
          </p:nvSpPr>
          <p:spPr bwMode="auto">
            <a:xfrm flipV="1">
              <a:off x="2304" y="1968"/>
              <a:ext cx="0" cy="240"/>
            </a:xfrm>
            <a:prstGeom prst="line">
              <a:avLst/>
            </a:prstGeom>
            <a:noFill/>
            <a:ln w="31750">
              <a:solidFill>
                <a:srgbClr val="00B0F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" name="Horizontal Scroll 2"/>
          <p:cNvSpPr/>
          <p:nvPr/>
        </p:nvSpPr>
        <p:spPr>
          <a:xfrm>
            <a:off x="6291263" y="1524000"/>
            <a:ext cx="1939925" cy="1187450"/>
          </a:xfrm>
          <a:prstGeom prst="horizontalScroll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VARIABLES</a:t>
            </a:r>
            <a:endParaRPr lang="en-US" b="1" dirty="0"/>
          </a:p>
        </p:txBody>
      </p:sp>
      <p:sp>
        <p:nvSpPr>
          <p:cNvPr id="28691" name="Line 8"/>
          <p:cNvSpPr>
            <a:spLocks noChangeShapeType="1"/>
          </p:cNvSpPr>
          <p:nvPr/>
        </p:nvSpPr>
        <p:spPr bwMode="auto">
          <a:xfrm flipV="1">
            <a:off x="2209800" y="2711450"/>
            <a:ext cx="0" cy="368300"/>
          </a:xfrm>
          <a:prstGeom prst="line">
            <a:avLst/>
          </a:prstGeom>
          <a:noFill/>
          <a:ln w="31750">
            <a:solidFill>
              <a:srgbClr val="00B0F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066924" y="2100263"/>
            <a:ext cx="1057276" cy="5429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25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6" grpId="0" animBg="1"/>
      <p:bldP spid="17" grpId="0" animBg="1"/>
      <p:bldP spid="3" grpId="0" animBg="1"/>
      <p:bldP spid="28691" grpId="0" animBg="1"/>
      <p:bldP spid="2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Specialized Assignment Operators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altLang="en-US" dirty="0"/>
              <a:t>Assignment operator can be combined with arithmetic operators (including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-, *, /,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%</a:t>
            </a:r>
            <a:r>
              <a:rPr lang="en-US" altLang="en-US" dirty="0"/>
              <a:t>).</a:t>
            </a: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	</a:t>
            </a:r>
            <a:r>
              <a:rPr lang="en-US" altLang="en-US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amount = amount + 5;</a:t>
            </a:r>
          </a:p>
          <a:p>
            <a:pPr marL="0" indent="0" eaLnBrk="1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dirty="0"/>
              <a:t>	</a:t>
            </a:r>
          </a:p>
          <a:p>
            <a:pPr marL="0" indent="0"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en-US" dirty="0"/>
              <a:t>            can be written as</a:t>
            </a:r>
          </a:p>
          <a:p>
            <a:pPr marL="0" indent="0"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en-US" dirty="0"/>
              <a:t>	</a:t>
            </a:r>
          </a:p>
          <a:p>
            <a:pPr marL="0" indent="0" algn="ctr"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</a:t>
            </a:r>
            <a:r>
              <a:rPr lang="en-US" altLang="en-US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amount += 5;                  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</a:t>
            </a:r>
            <a:r>
              <a:rPr lang="en-US" altLang="en-US" dirty="0"/>
              <a:t>yielding the same results.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C3455464-0CBF-42F3-8CEF-A6497CC911D8}" type="slidenum">
              <a:rPr lang="en-US" smtClean="0"/>
              <a:pPr>
                <a:spcAft>
                  <a:spcPts val="600"/>
                </a:spcAft>
                <a:defRPr/>
              </a:pPr>
              <a:t>90</a:t>
            </a:fld>
            <a:endParaRPr lang="en-US"/>
          </a:p>
        </p:txBody>
      </p:sp>
    </p:spTree>
  </p:cSld>
  <p:clrMapOvr>
    <a:masterClrMapping/>
  </p:clrMapOvr>
  <p:transition spd="slow">
    <p:pull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 lIns="92075" tIns="46038" rIns="92075" bIns="46038">
            <a:normAutofit/>
          </a:bodyPr>
          <a:lstStyle/>
          <a:p>
            <a:pPr eaLnBrk="1" hangingPunct="1">
              <a:defRPr/>
            </a:pPr>
            <a:r>
              <a:rPr lang="en-US" dirty="0"/>
              <a:t>Assignment Operators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C3455464-0CBF-42F3-8CEF-A6497CC911D8}" type="slidenum">
              <a:rPr lang="en-US" smtClean="0"/>
              <a:pPr>
                <a:spcAft>
                  <a:spcPts val="600"/>
                </a:spcAft>
                <a:defRPr/>
              </a:pPr>
              <a:t>91</a:t>
            </a:fld>
            <a:endParaRPr lang="en-US"/>
          </a:p>
        </p:txBody>
      </p:sp>
      <p:grpSp>
        <p:nvGrpSpPr>
          <p:cNvPr id="15" name="Group 4">
            <a:extLst>
              <a:ext uri="{FF2B5EF4-FFF2-40B4-BE49-F238E27FC236}">
                <a16:creationId xmlns:a16="http://schemas.microsoft.com/office/drawing/2014/main" id="{D2144F23-EC07-4082-B78A-389C525A1029}"/>
              </a:ext>
            </a:extLst>
          </p:cNvPr>
          <p:cNvGrpSpPr>
            <a:grpSpLocks/>
          </p:cNvGrpSpPr>
          <p:nvPr/>
        </p:nvGrpSpPr>
        <p:grpSpPr bwMode="auto">
          <a:xfrm>
            <a:off x="1536700" y="2438400"/>
            <a:ext cx="6235700" cy="3011488"/>
            <a:chOff x="820" y="1572"/>
            <a:chExt cx="3928" cy="1897"/>
          </a:xfrm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1B302EDA-3219-4100-B269-5F046D763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" y="1572"/>
              <a:ext cx="1064" cy="1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 b="1" u="sng" dirty="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Operators</a:t>
              </a:r>
              <a:endParaRPr lang="en-US" sz="2400" dirty="0">
                <a:solidFill>
                  <a:schemeClr val="hlink"/>
                </a:solidFill>
                <a:latin typeface="Arial Unicode MS" panose="020B0604020202020204" pitchFamily="34" charset="-128"/>
              </a:endParaRPr>
            </a:p>
            <a:p>
              <a:pPr algn="ctr"/>
              <a:endParaRPr lang="en-US" sz="2400" dirty="0">
                <a:latin typeface="Times New Roman" panose="02020603050405020304" pitchFamily="18" charset="0"/>
              </a:endParaRPr>
            </a:p>
            <a:p>
              <a:pPr algn="ctr"/>
              <a:r>
                <a:rPr lang="en-US" sz="2400" b="1" dirty="0">
                  <a:latin typeface="Courier New" panose="02070309020205020404" pitchFamily="49" charset="0"/>
                </a:rPr>
                <a:t>+=</a:t>
              </a:r>
            </a:p>
            <a:p>
              <a:pPr algn="ctr"/>
              <a:r>
                <a:rPr lang="en-US" sz="2400" b="1" dirty="0">
                  <a:latin typeface="Courier New" panose="02070309020205020404" pitchFamily="49" charset="0"/>
                </a:rPr>
                <a:t>-=</a:t>
              </a:r>
            </a:p>
            <a:p>
              <a:pPr algn="ctr"/>
              <a:r>
                <a:rPr lang="en-US" sz="2400" b="1" dirty="0">
                  <a:latin typeface="Courier New" panose="02070309020205020404" pitchFamily="49" charset="0"/>
                </a:rPr>
                <a:t>*=</a:t>
              </a:r>
            </a:p>
            <a:p>
              <a:pPr algn="ctr"/>
              <a:r>
                <a:rPr lang="en-US" sz="2400" b="1" dirty="0">
                  <a:latin typeface="Courier New" panose="02070309020205020404" pitchFamily="49" charset="0"/>
                </a:rPr>
                <a:t>/=</a:t>
              </a:r>
            </a:p>
            <a:p>
              <a:pPr algn="ctr"/>
              <a:r>
                <a:rPr lang="en-US" sz="2400" b="1" dirty="0">
                  <a:latin typeface="Courier New" panose="02070309020205020404" pitchFamily="49" charset="0"/>
                </a:rPr>
                <a:t>%=</a:t>
              </a:r>
              <a:endParaRPr lang="en-US" sz="2400" dirty="0">
                <a:latin typeface="Courier New" panose="02070309020205020404" pitchFamily="49" charset="0"/>
              </a:endParaRPr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D18C9EC0-7BE4-4173-9BC1-450477879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1572"/>
              <a:ext cx="1064" cy="1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 b="1" u="sng" dirty="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Examples</a:t>
              </a:r>
              <a:endParaRPr lang="en-US" sz="2400" dirty="0">
                <a:solidFill>
                  <a:schemeClr val="hlink"/>
                </a:solidFill>
                <a:latin typeface="Arial Unicode MS" panose="020B0604020202020204" pitchFamily="34" charset="-128"/>
              </a:endParaRPr>
            </a:p>
            <a:p>
              <a:pPr algn="ctr"/>
              <a:endParaRPr lang="en-US" sz="2400" dirty="0">
                <a:latin typeface="Times New Roman" panose="02020603050405020304" pitchFamily="18" charset="0"/>
              </a:endParaRPr>
            </a:p>
            <a:p>
              <a:pPr algn="ctr"/>
              <a:r>
                <a:rPr lang="en-US" sz="2400" b="1" dirty="0">
                  <a:latin typeface="Courier New" panose="02070309020205020404" pitchFamily="49" charset="0"/>
                </a:rPr>
                <a:t>x += y</a:t>
              </a:r>
            </a:p>
            <a:p>
              <a:pPr algn="ctr"/>
              <a:r>
                <a:rPr lang="en-US" sz="2400" b="1" dirty="0">
                  <a:latin typeface="Courier New" panose="02070309020205020404" pitchFamily="49" charset="0"/>
                </a:rPr>
                <a:t>x -= y</a:t>
              </a:r>
            </a:p>
            <a:p>
              <a:pPr algn="ctr"/>
              <a:r>
                <a:rPr lang="en-US" sz="2400" b="1" dirty="0">
                  <a:latin typeface="Courier New" panose="02070309020205020404" pitchFamily="49" charset="0"/>
                </a:rPr>
                <a:t>x *= y</a:t>
              </a:r>
            </a:p>
            <a:p>
              <a:pPr algn="ctr"/>
              <a:r>
                <a:rPr lang="en-US" sz="2400" b="1" dirty="0">
                  <a:latin typeface="Courier New" panose="02070309020205020404" pitchFamily="49" charset="0"/>
                </a:rPr>
                <a:t>x /= y</a:t>
              </a:r>
            </a:p>
            <a:p>
              <a:pPr algn="ctr"/>
              <a:r>
                <a:rPr lang="en-US" sz="2400" b="1" dirty="0">
                  <a:latin typeface="Courier New" panose="02070309020205020404" pitchFamily="49" charset="0"/>
                </a:rPr>
                <a:t>x %= y</a:t>
              </a:r>
              <a:endParaRPr lang="en-US" sz="2400" dirty="0">
                <a:latin typeface="Courier New" panose="02070309020205020404" pitchFamily="49" charset="0"/>
              </a:endParaRPr>
            </a:p>
          </p:txBody>
        </p:sp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96BBA0F8-A8D2-4CDC-AA88-45A3C10DA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" y="1572"/>
              <a:ext cx="1418" cy="1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 b="1" u="sng" dirty="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Equivalent to</a:t>
              </a:r>
              <a:endParaRPr lang="en-US" sz="2400" dirty="0">
                <a:solidFill>
                  <a:schemeClr val="hlink"/>
                </a:solidFill>
                <a:latin typeface="Arial Unicode MS" panose="020B0604020202020204" pitchFamily="34" charset="-128"/>
              </a:endParaRPr>
            </a:p>
            <a:p>
              <a:pPr algn="ctr"/>
              <a:endParaRPr lang="en-US" sz="2400" dirty="0">
                <a:latin typeface="Times New Roman" panose="02020603050405020304" pitchFamily="18" charset="0"/>
              </a:endParaRPr>
            </a:p>
            <a:p>
              <a:pPr algn="ctr"/>
              <a:r>
                <a:rPr lang="en-US" sz="2400" b="1" dirty="0">
                  <a:latin typeface="Courier New" panose="02070309020205020404" pitchFamily="49" charset="0"/>
                </a:rPr>
                <a:t>x = x + y</a:t>
              </a:r>
            </a:p>
            <a:p>
              <a:pPr algn="ctr"/>
              <a:r>
                <a:rPr lang="en-US" sz="2400" b="1" dirty="0">
                  <a:latin typeface="Courier New" panose="02070309020205020404" pitchFamily="49" charset="0"/>
                </a:rPr>
                <a:t>x = x - y</a:t>
              </a:r>
            </a:p>
            <a:p>
              <a:pPr algn="ctr"/>
              <a:r>
                <a:rPr lang="en-US" sz="2400" b="1" dirty="0">
                  <a:latin typeface="Courier New" panose="02070309020205020404" pitchFamily="49" charset="0"/>
                </a:rPr>
                <a:t>x = x * y</a:t>
              </a:r>
            </a:p>
            <a:p>
              <a:pPr algn="ctr"/>
              <a:r>
                <a:rPr lang="en-US" sz="2400" b="1" dirty="0">
                  <a:latin typeface="Courier New" panose="02070309020205020404" pitchFamily="49" charset="0"/>
                </a:rPr>
                <a:t>x = x / y</a:t>
              </a:r>
            </a:p>
            <a:p>
              <a:pPr algn="ctr"/>
              <a:r>
                <a:rPr lang="en-US" sz="2400" b="1" dirty="0">
                  <a:latin typeface="Courier New" panose="02070309020205020404" pitchFamily="49" charset="0"/>
                </a:rPr>
                <a:t>x = x % y</a:t>
              </a: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 lIns="92075" tIns="46038" rIns="92075" bIns="46038">
            <a:normAutofit/>
          </a:bodyPr>
          <a:lstStyle/>
          <a:p>
            <a:pPr eaLnBrk="1" hangingPunct="1">
              <a:defRPr/>
            </a:pPr>
            <a:r>
              <a:rPr lang="en-US"/>
              <a:t>Assignment Operators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 lIns="92075" tIns="46038" rIns="92075" bIns="46038">
            <a:normAutofit/>
          </a:bodyPr>
          <a:lstStyle/>
          <a:p>
            <a:pPr eaLnBrk="1" hangingPunct="1">
              <a:spcBef>
                <a:spcPct val="75000"/>
              </a:spcBef>
            </a:pPr>
            <a:r>
              <a:rPr lang="en-US" dirty="0"/>
              <a:t>The right hand side of an assignment operator can be a complex expression.</a:t>
            </a:r>
          </a:p>
          <a:p>
            <a:pPr eaLnBrk="1" hangingPunct="1">
              <a:spcBef>
                <a:spcPct val="75000"/>
              </a:spcBef>
            </a:pPr>
            <a:r>
              <a:rPr lang="en-US" dirty="0"/>
              <a:t>The entire right-hand expression is evaluated first, then the result is combined with the original variable.</a:t>
            </a:r>
          </a:p>
          <a:p>
            <a:pPr eaLnBrk="1" hangingPunct="1">
              <a:spcBef>
                <a:spcPct val="75000"/>
              </a:spcBef>
            </a:pPr>
            <a:r>
              <a:rPr lang="en-US" dirty="0"/>
              <a:t>Therefore</a:t>
            </a:r>
          </a:p>
          <a:p>
            <a:pPr eaLnBrk="1" hangingPunct="1">
              <a:spcBef>
                <a:spcPct val="75000"/>
              </a:spcBef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		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result /= (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total_MIN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) % num;</a:t>
            </a:r>
          </a:p>
          <a:p>
            <a:pPr eaLnBrk="1" hangingPunct="1">
              <a:spcBef>
                <a:spcPct val="75000"/>
              </a:spcBef>
              <a:buFontTx/>
              <a:buNone/>
            </a:pPr>
            <a:r>
              <a:rPr lang="en-US" dirty="0"/>
              <a:t>	is equivalent to</a:t>
            </a:r>
          </a:p>
          <a:p>
            <a:pPr eaLnBrk="1" hangingPunct="1">
              <a:spcBef>
                <a:spcPct val="75000"/>
              </a:spcBef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		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result = result / ((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total_MIN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) % num);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C3455464-0CBF-42F3-8CEF-A6497CC911D8}" type="slidenum">
              <a:rPr lang="en-US" smtClean="0"/>
              <a:pPr>
                <a:spcAft>
                  <a:spcPts val="600"/>
                </a:spcAft>
                <a:defRPr/>
              </a:pPr>
              <a:t>92</a:t>
            </a:fld>
            <a:endParaRPr lang="en-US"/>
          </a:p>
        </p:txBody>
      </p:sp>
    </p:spTree>
  </p:cSld>
  <p:clrMapOvr>
    <a:masterClrMapping/>
  </p:clrMapOvr>
  <p:transition spd="slow">
    <p:pull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63E2FE9-FAF3-450E-861A-54D0A8CFB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588335"/>
            <a:ext cx="7543800" cy="160934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Examples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CD5EDE-D3EC-49C1-9A9B-88C47606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4431215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3E4ED5-D66B-4F39-9509-117636F0B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73AAF9-111A-4C2F-A36D-746158924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C3455464-0CBF-42F3-8CEF-A6497CC911D8}" type="slidenum">
              <a:rPr lang="en-US" smtClean="0"/>
              <a:pPr>
                <a:spcAft>
                  <a:spcPts val="600"/>
                </a:spcAft>
                <a:defRPr/>
              </a:pPr>
              <a:t>93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C3E9E72-30DF-464A-88C3-82D9C182E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75" y="838200"/>
            <a:ext cx="7578725" cy="11430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int count = 5;</a:t>
            </a:r>
            <a:br>
              <a:rPr lang="en-US" b="1" dirty="0"/>
            </a:br>
            <a:r>
              <a:rPr lang="en-US" b="1" dirty="0"/>
              <a:t>count += 10;</a:t>
            </a:r>
            <a:br>
              <a:rPr lang="en-US" b="1" dirty="0"/>
            </a:br>
            <a:r>
              <a:rPr lang="en-US" b="1" dirty="0"/>
              <a:t>System.out.println(</a:t>
            </a:r>
            <a:r>
              <a:rPr lang="en-US" b="1" dirty="0">
                <a:solidFill>
                  <a:srgbClr val="00B050"/>
                </a:solidFill>
              </a:rPr>
              <a:t>"Count value becomes: " </a:t>
            </a:r>
            <a:r>
              <a:rPr lang="en-US" b="1" dirty="0"/>
              <a:t>+count);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9C0960-F5A8-43ED-9B32-76D701B99907}"/>
              </a:ext>
            </a:extLst>
          </p:cNvPr>
          <p:cNvSpPr txBox="1"/>
          <p:nvPr/>
        </p:nvSpPr>
        <p:spPr>
          <a:xfrm>
            <a:off x="782638" y="2468940"/>
            <a:ext cx="757872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  <a:cs typeface="+mn-cs"/>
              </a:rPr>
              <a:t>double </a:t>
            </a:r>
            <a:r>
              <a:rPr lang="en-US" sz="2000" b="1" dirty="0" err="1">
                <a:latin typeface="+mn-lt"/>
                <a:cs typeface="+mn-cs"/>
              </a:rPr>
              <a:t>totalPrice</a:t>
            </a:r>
            <a:r>
              <a:rPr lang="en-US" sz="2000" b="1" dirty="0">
                <a:latin typeface="+mn-lt"/>
                <a:cs typeface="+mn-cs"/>
              </a:rPr>
              <a:t> = 15.0;</a:t>
            </a:r>
            <a:br>
              <a:rPr lang="en-US" sz="2000" b="1" dirty="0">
                <a:latin typeface="+mn-lt"/>
                <a:cs typeface="+mn-cs"/>
              </a:rPr>
            </a:br>
            <a:r>
              <a:rPr lang="en-US" sz="2000" b="1" dirty="0">
                <a:latin typeface="+mn-lt"/>
                <a:cs typeface="+mn-cs"/>
              </a:rPr>
              <a:t>int quantity = 3;</a:t>
            </a:r>
            <a:br>
              <a:rPr lang="en-US" sz="2000" b="1" dirty="0">
                <a:latin typeface="+mn-lt"/>
                <a:cs typeface="+mn-cs"/>
              </a:rPr>
            </a:br>
            <a:r>
              <a:rPr lang="en-US" sz="2000" b="1" dirty="0" err="1">
                <a:latin typeface="+mn-lt"/>
                <a:cs typeface="+mn-cs"/>
              </a:rPr>
              <a:t>totalPrice</a:t>
            </a:r>
            <a:r>
              <a:rPr lang="en-US" sz="2000" b="1" dirty="0">
                <a:latin typeface="+mn-lt"/>
                <a:cs typeface="+mn-cs"/>
              </a:rPr>
              <a:t> *= quantity;</a:t>
            </a:r>
            <a:br>
              <a:rPr lang="en-US" sz="2000" b="1" dirty="0">
                <a:latin typeface="+mn-lt"/>
                <a:cs typeface="+mn-cs"/>
              </a:rPr>
            </a:br>
            <a:r>
              <a:rPr lang="en-US" sz="2000" b="1" dirty="0">
                <a:latin typeface="+mn-lt"/>
                <a:cs typeface="+mn-cs"/>
              </a:rPr>
              <a:t>System.out.println(</a:t>
            </a:r>
            <a:r>
              <a:rPr lang="en-US" sz="2000" b="1" dirty="0">
                <a:solidFill>
                  <a:srgbClr val="00B050"/>
                </a:solidFill>
                <a:latin typeface="+mn-lt"/>
                <a:cs typeface="+mn-cs"/>
              </a:rPr>
              <a:t>"Total price is: " </a:t>
            </a:r>
            <a:r>
              <a:rPr lang="en-US" sz="2000" b="1" dirty="0">
                <a:latin typeface="+mn-lt"/>
                <a:cs typeface="+mn-cs"/>
              </a:rPr>
              <a:t>+</a:t>
            </a:r>
            <a:r>
              <a:rPr lang="en-US" sz="2000" b="1" dirty="0" err="1">
                <a:latin typeface="+mn-lt"/>
                <a:cs typeface="+mn-cs"/>
              </a:rPr>
              <a:t>totalPrice</a:t>
            </a:r>
            <a:r>
              <a:rPr lang="en-US" sz="2000" b="1" dirty="0">
                <a:latin typeface="+mn-lt"/>
                <a:cs typeface="+mn-cs"/>
              </a:rPr>
              <a:t>);</a:t>
            </a:r>
          </a:p>
        </p:txBody>
      </p:sp>
    </p:spTree>
  </p:cSld>
  <p:clrMapOvr>
    <a:masterClrMapping/>
  </p:clrMapOvr>
  <p:transition spd="slow">
    <p:pull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b="1" dirty="0"/>
              <a:t>Exercise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800" dirty="0"/>
              <a:t>What are the values of </a:t>
            </a:r>
            <a:r>
              <a:rPr lang="en-US" altLang="en-US" sz="2800" b="1" dirty="0"/>
              <a:t>result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number</a:t>
            </a:r>
            <a:r>
              <a:rPr lang="en-US" altLang="en-US" sz="2800" dirty="0"/>
              <a:t> at</a:t>
            </a:r>
          </a:p>
          <a:p>
            <a:pPr marL="0" indent="0" algn="just" eaLnBrk="1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800" dirty="0"/>
              <a:t>then end of the following codes?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sz="2800" dirty="0"/>
          </a:p>
        </p:txBody>
      </p:sp>
      <p:sp>
        <p:nvSpPr>
          <p:cNvPr id="12493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D0029C-A8C6-4181-ADAF-749313EC82CF}" type="slidenum">
              <a:rPr lang="en-US" altLang="en-US" sz="140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94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pic>
        <p:nvPicPr>
          <p:cNvPr id="124933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98704"/>
            <a:ext cx="1905000" cy="183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46956" y="3352800"/>
            <a:ext cx="3636390" cy="2247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 err="1"/>
              <a:t>int</a:t>
            </a:r>
            <a:r>
              <a:rPr lang="en-US" sz="2800" dirty="0"/>
              <a:t> number = 10;</a:t>
            </a:r>
            <a:br>
              <a:rPr lang="en-US" sz="2800" dirty="0"/>
            </a:br>
            <a:r>
              <a:rPr lang="en-US" sz="2800" dirty="0"/>
              <a:t>number +=10;</a:t>
            </a:r>
            <a:br>
              <a:rPr lang="en-US" sz="2800" dirty="0"/>
            </a:br>
            <a:r>
              <a:rPr lang="en-US" sz="2800" dirty="0"/>
              <a:t>number *=number;</a:t>
            </a:r>
            <a:br>
              <a:rPr lang="en-US" sz="2800" dirty="0"/>
            </a:br>
            <a:r>
              <a:rPr lang="en-US" sz="2800" dirty="0"/>
              <a:t>number /= number;</a:t>
            </a:r>
            <a:br>
              <a:rPr lang="en-US" sz="2800" dirty="0"/>
            </a:br>
            <a:r>
              <a:rPr lang="en-US" sz="2800" dirty="0"/>
              <a:t>number -=10;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7240" y="3415665"/>
            <a:ext cx="2971800" cy="2092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800" dirty="0" err="1"/>
              <a:t>int</a:t>
            </a:r>
            <a:r>
              <a:rPr lang="en-US" sz="2800" dirty="0"/>
              <a:t> result = 27;</a:t>
            </a:r>
            <a:br>
              <a:rPr lang="en-US" sz="2800" dirty="0"/>
            </a:br>
            <a:r>
              <a:rPr lang="en-US" sz="2800" dirty="0"/>
              <a:t>result +=3;</a:t>
            </a:r>
            <a:br>
              <a:rPr lang="en-US" sz="2800" dirty="0"/>
            </a:br>
            <a:r>
              <a:rPr lang="en-US" sz="2800" dirty="0"/>
              <a:t>result /=7;</a:t>
            </a:r>
            <a:br>
              <a:rPr lang="en-US" sz="2800" dirty="0"/>
            </a:br>
            <a:r>
              <a:rPr lang="en-US" sz="2800" dirty="0"/>
              <a:t>result *= 2;</a:t>
            </a:r>
            <a:br>
              <a:rPr lang="en-US" sz="2800" dirty="0"/>
            </a:br>
            <a:endParaRPr lang="en-US" dirty="0"/>
          </a:p>
        </p:txBody>
      </p:sp>
    </p:spTree>
  </p:cSld>
  <p:clrMapOvr>
    <a:masterClrMapping/>
  </p:clrMapOvr>
  <p:transition spd="slow">
    <p:pull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Exercise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55464-0CBF-42F3-8CEF-A6497CC911D8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  <p:sp>
        <p:nvSpPr>
          <p:cNvPr id="126979" name="TextBox 5"/>
          <p:cNvSpPr txBox="1">
            <a:spLocks noChangeArrowheads="1"/>
          </p:cNvSpPr>
          <p:nvPr/>
        </p:nvSpPr>
        <p:spPr bwMode="auto">
          <a:xfrm>
            <a:off x="488949" y="2155825"/>
            <a:ext cx="7910513" cy="3940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3366FF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public class </a:t>
            </a:r>
            <a:r>
              <a:rPr lang="en-US" altLang="en-US" sz="1400" b="1" dirty="0" err="1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StringCont</a:t>
            </a:r>
            <a:endParaRPr lang="en-US" altLang="en-US" sz="1400" b="1" dirty="0">
              <a:latin typeface="Courier New" panose="02070309020205020404" pitchFamily="49" charset="0"/>
              <a:ea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3366FF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//  Concatenates string and prints out the result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3366FF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public static void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main (String[]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args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   String s1;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   String s2 = "and I said Hello";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   s1 = "goodbye!";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   s1 = "You said " +s1;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   s1 += ", " + s2 + ".";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b="1" dirty="0">
              <a:solidFill>
                <a:srgbClr val="000000"/>
              </a:solidFill>
              <a:latin typeface="Courier New" panose="02070309020205020404" pitchFamily="49" charset="0"/>
              <a:ea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  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(s1);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26980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1" y="223290"/>
            <a:ext cx="1905000" cy="183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Increment and Decrement Operators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4052956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400" dirty="0"/>
              <a:t>Used to increase (or decrease) the value of a variable by 1.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Easy to use, important to recognize.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The increment operator</a:t>
            </a:r>
          </a:p>
          <a:p>
            <a:pPr lvl="1" eaLnBrk="1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count++</a:t>
            </a:r>
            <a:r>
              <a:rPr lang="en-US" altLang="en-US" sz="2000" b="1" dirty="0">
                <a:solidFill>
                  <a:schemeClr val="accent3">
                    <a:lumMod val="75000"/>
                  </a:schemeClr>
                </a:solidFill>
              </a:rPr>
              <a:t> or </a:t>
            </a:r>
            <a:r>
              <a:rPr lang="en-US" alt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++count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dirty="0"/>
              <a:t>The decrement operator</a:t>
            </a:r>
          </a:p>
          <a:p>
            <a:pPr lvl="1" eaLnBrk="1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count--</a:t>
            </a:r>
            <a:r>
              <a:rPr lang="en-US" altLang="en-US" sz="2000" b="1" dirty="0">
                <a:solidFill>
                  <a:schemeClr val="accent3">
                    <a:lumMod val="75000"/>
                  </a:schemeClr>
                </a:solidFill>
              </a:rPr>
              <a:t> or </a:t>
            </a:r>
            <a:r>
              <a:rPr lang="en-US" alt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--count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C3455464-0CBF-42F3-8CEF-A6497CC911D8}" type="slidenum">
              <a:rPr lang="en-US" smtClean="0"/>
              <a:pPr>
                <a:spcAft>
                  <a:spcPts val="600"/>
                </a:spcAft>
                <a:defRPr/>
              </a:pPr>
              <a:t>96</a:t>
            </a:fld>
            <a:endParaRPr lang="en-US"/>
          </a:p>
        </p:txBody>
      </p:sp>
    </p:spTree>
  </p:cSld>
  <p:clrMapOvr>
    <a:masterClrMapping/>
  </p:clrMapOvr>
  <p:transition spd="slow">
    <p:pull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4224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/>
              <a:t>Increment Operator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03438"/>
            <a:ext cx="8229600" cy="402272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2800" dirty="0"/>
          </a:p>
          <a:p>
            <a:pPr eaLnBrk="1" hangingPunct="1">
              <a:defRPr/>
            </a:pPr>
            <a:endParaRPr lang="en-US" altLang="en-US" sz="2800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count++;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++count;</a:t>
            </a:r>
          </a:p>
          <a:p>
            <a:pPr lvl="1" eaLnBrk="1" hangingPunct="1">
              <a:defRPr/>
            </a:pP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55464-0CBF-42F3-8CEF-A6497CC911D8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  <p:sp>
        <p:nvSpPr>
          <p:cNvPr id="129028" name="TextBox 1"/>
          <p:cNvSpPr txBox="1">
            <a:spLocks noChangeArrowheads="1"/>
          </p:cNvSpPr>
          <p:nvPr/>
        </p:nvSpPr>
        <p:spPr bwMode="auto">
          <a:xfrm>
            <a:off x="2995613" y="3452813"/>
            <a:ext cx="350361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lvl="1"/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count = count + 1;</a:t>
            </a:r>
          </a:p>
          <a:p>
            <a:endParaRPr lang="en-US" b="1"/>
          </a:p>
        </p:txBody>
      </p:sp>
      <p:sp>
        <p:nvSpPr>
          <p:cNvPr id="4" name="Right Brace 3"/>
          <p:cNvSpPr/>
          <p:nvPr/>
        </p:nvSpPr>
        <p:spPr>
          <a:xfrm>
            <a:off x="2655888" y="3198813"/>
            <a:ext cx="228600" cy="890587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081588" y="2497138"/>
            <a:ext cx="29892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 b="1">
                <a:solidFill>
                  <a:schemeClr val="hlink"/>
                </a:solidFill>
                <a:latin typeface="Arial Unicode MS" panose="020B0604020202020204" pitchFamily="34" charset="-128"/>
              </a:rPr>
              <a:t>First, one is added to the</a:t>
            </a:r>
          </a:p>
          <a:p>
            <a:pPr algn="ctr"/>
            <a:r>
              <a:rPr lang="en-US" sz="2000" b="1">
                <a:solidFill>
                  <a:schemeClr val="hlink"/>
                </a:solidFill>
                <a:latin typeface="Arial Unicode MS" panose="020B0604020202020204" pitchFamily="34" charset="-128"/>
              </a:rPr>
              <a:t>original value of count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733800" y="4632325"/>
            <a:ext cx="47005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 b="1">
                <a:solidFill>
                  <a:schemeClr val="hlink"/>
                </a:solidFill>
                <a:latin typeface="Arial Unicode MS" panose="020B0604020202020204" pitchFamily="34" charset="-128"/>
              </a:rPr>
              <a:t>Then the result is stored back into count</a:t>
            </a:r>
          </a:p>
          <a:p>
            <a:pPr algn="ctr"/>
            <a:r>
              <a:rPr lang="en-US" sz="2000" b="1">
                <a:solidFill>
                  <a:schemeClr val="hlink"/>
                </a:solidFill>
                <a:latin typeface="Arial Unicode MS" panose="020B0604020202020204" pitchFamily="34" charset="-128"/>
              </a:rPr>
              <a:t>(overwriting the original value)</a:t>
            </a:r>
          </a:p>
        </p:txBody>
      </p:sp>
      <p:sp>
        <p:nvSpPr>
          <p:cNvPr id="12" name="AutoShape 7"/>
          <p:cNvSpPr>
            <a:spLocks/>
          </p:cNvSpPr>
          <p:nvPr/>
        </p:nvSpPr>
        <p:spPr bwMode="auto">
          <a:xfrm rot="16200000" flipV="1">
            <a:off x="5270500" y="3371850"/>
            <a:ext cx="304800" cy="1295400"/>
          </a:xfrm>
          <a:prstGeom prst="leftBrace">
            <a:avLst>
              <a:gd name="adj1" fmla="val 35417"/>
              <a:gd name="adj2" fmla="val 50046"/>
            </a:avLst>
          </a:prstGeom>
          <a:noFill/>
          <a:ln w="3175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cxnSp>
        <p:nvCxnSpPr>
          <p:cNvPr id="13" name="AutoShape 8"/>
          <p:cNvCxnSpPr>
            <a:cxnSpLocks noChangeShapeType="1"/>
            <a:stCxn id="12" idx="1"/>
          </p:cNvCxnSpPr>
          <p:nvPr/>
        </p:nvCxnSpPr>
        <p:spPr bwMode="auto">
          <a:xfrm rot="16200000" flipV="1">
            <a:off x="4305300" y="3070226"/>
            <a:ext cx="319087" cy="1916112"/>
          </a:xfrm>
          <a:prstGeom prst="bentConnector4">
            <a:avLst>
              <a:gd name="adj1" fmla="val -66667"/>
              <a:gd name="adj2" fmla="val 99583"/>
            </a:avLst>
          </a:prstGeom>
          <a:noFill/>
          <a:ln w="31750">
            <a:solidFill>
              <a:srgbClr val="FF3300"/>
            </a:solidFill>
            <a:miter lim="800000"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2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4224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/>
              <a:t>Decrement Operator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03438"/>
            <a:ext cx="8229600" cy="4022725"/>
          </a:xfrm>
        </p:spPr>
        <p:txBody>
          <a:bodyPr/>
          <a:lstStyle/>
          <a:p>
            <a:pPr marL="274637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400" b="1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2800" b="1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count--;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--count;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55464-0CBF-42F3-8CEF-A6497CC911D8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  <p:sp>
        <p:nvSpPr>
          <p:cNvPr id="130052" name="TextBox 2"/>
          <p:cNvSpPr txBox="1">
            <a:spLocks noChangeArrowheads="1"/>
          </p:cNvSpPr>
          <p:nvPr/>
        </p:nvSpPr>
        <p:spPr bwMode="auto">
          <a:xfrm>
            <a:off x="3330575" y="3429000"/>
            <a:ext cx="350361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lvl="1"/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count = count - 1;</a:t>
            </a:r>
          </a:p>
          <a:p>
            <a:endParaRPr lang="en-US" b="1"/>
          </a:p>
        </p:txBody>
      </p:sp>
      <p:sp>
        <p:nvSpPr>
          <p:cNvPr id="4" name="Right Brace 3"/>
          <p:cNvSpPr/>
          <p:nvPr/>
        </p:nvSpPr>
        <p:spPr>
          <a:xfrm>
            <a:off x="2655888" y="3198813"/>
            <a:ext cx="228600" cy="890587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640263" y="2497138"/>
            <a:ext cx="38735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 b="1">
                <a:solidFill>
                  <a:schemeClr val="hlink"/>
                </a:solidFill>
                <a:latin typeface="Arial Unicode MS" panose="020B0604020202020204" pitchFamily="34" charset="-128"/>
              </a:rPr>
              <a:t>First, one is subtracted from the</a:t>
            </a:r>
          </a:p>
          <a:p>
            <a:pPr algn="ctr"/>
            <a:r>
              <a:rPr lang="en-US" sz="2000" b="1">
                <a:solidFill>
                  <a:schemeClr val="hlink"/>
                </a:solidFill>
                <a:latin typeface="Arial Unicode MS" panose="020B0604020202020204" pitchFamily="34" charset="-128"/>
              </a:rPr>
              <a:t>original value of count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986213" y="4792663"/>
            <a:ext cx="47005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 b="1">
                <a:solidFill>
                  <a:schemeClr val="hlink"/>
                </a:solidFill>
                <a:latin typeface="Arial Unicode MS" panose="020B0604020202020204" pitchFamily="34" charset="-128"/>
              </a:rPr>
              <a:t>Then the result is stored back into count</a:t>
            </a:r>
          </a:p>
          <a:p>
            <a:pPr algn="ctr"/>
            <a:r>
              <a:rPr lang="en-US" sz="2000" b="1">
                <a:solidFill>
                  <a:schemeClr val="hlink"/>
                </a:solidFill>
                <a:latin typeface="Arial Unicode MS" panose="020B0604020202020204" pitchFamily="34" charset="-128"/>
              </a:rPr>
              <a:t>(overwriting the original value)</a:t>
            </a:r>
          </a:p>
        </p:txBody>
      </p:sp>
      <p:sp>
        <p:nvSpPr>
          <p:cNvPr id="10" name="AutoShape 7"/>
          <p:cNvSpPr>
            <a:spLocks/>
          </p:cNvSpPr>
          <p:nvPr/>
        </p:nvSpPr>
        <p:spPr bwMode="auto">
          <a:xfrm rot="16200000" flipV="1">
            <a:off x="5576888" y="3376613"/>
            <a:ext cx="304800" cy="1295400"/>
          </a:xfrm>
          <a:prstGeom prst="leftBrace">
            <a:avLst>
              <a:gd name="adj1" fmla="val 35417"/>
              <a:gd name="adj2" fmla="val 50046"/>
            </a:avLst>
          </a:prstGeom>
          <a:noFill/>
          <a:ln w="3175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cxnSp>
        <p:nvCxnSpPr>
          <p:cNvPr id="11" name="AutoShape 8"/>
          <p:cNvCxnSpPr>
            <a:cxnSpLocks noChangeShapeType="1"/>
            <a:stCxn id="10" idx="1"/>
          </p:cNvCxnSpPr>
          <p:nvPr/>
        </p:nvCxnSpPr>
        <p:spPr bwMode="auto">
          <a:xfrm rot="16200000" flipV="1">
            <a:off x="4611688" y="3074987"/>
            <a:ext cx="319088" cy="1916113"/>
          </a:xfrm>
          <a:prstGeom prst="bentConnector4">
            <a:avLst>
              <a:gd name="adj1" fmla="val -66667"/>
              <a:gd name="adj2" fmla="val 99583"/>
            </a:avLst>
          </a:prstGeom>
          <a:noFill/>
          <a:ln w="31750">
            <a:solidFill>
              <a:srgbClr val="FF3300"/>
            </a:solidFill>
            <a:miter lim="800000"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Pre/Post Increment/Decrement Operator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55464-0CBF-42F3-8CEF-A6497CC911D8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  <p:sp>
        <p:nvSpPr>
          <p:cNvPr id="131075" name="Rectangle 1"/>
          <p:cNvSpPr>
            <a:spLocks noChangeArrowheads="1"/>
          </p:cNvSpPr>
          <p:nvPr/>
        </p:nvSpPr>
        <p:spPr bwMode="auto">
          <a:xfrm>
            <a:off x="303213" y="2097088"/>
            <a:ext cx="2286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++count;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--count;</a:t>
            </a: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3481454" y="4440238"/>
            <a:ext cx="522591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Post Increment/Decrement: </a:t>
            </a:r>
          </a:p>
          <a:p>
            <a:pPr algn="ctr"/>
            <a:r>
              <a:rPr lang="en-US" sz="2000" b="1" dirty="0">
                <a:solidFill>
                  <a:schemeClr val="hlink"/>
                </a:solidFill>
                <a:latin typeface="Amasis MT Pro" panose="02040504050005020304" pitchFamily="18" charset="0"/>
              </a:rPr>
              <a:t>Value is used in the expression first, then</a:t>
            </a:r>
          </a:p>
          <a:p>
            <a:pPr algn="ctr"/>
            <a:r>
              <a:rPr lang="en-US" sz="2000" b="1" dirty="0">
                <a:solidFill>
                  <a:schemeClr val="hlink"/>
                </a:solidFill>
                <a:latin typeface="Amasis MT Pro" panose="02040504050005020304" pitchFamily="18" charset="0"/>
              </a:rPr>
              <a:t>the value is incremented/decremented</a:t>
            </a:r>
          </a:p>
        </p:txBody>
      </p:sp>
      <p:sp>
        <p:nvSpPr>
          <p:cNvPr id="131077" name="Rectangle 12"/>
          <p:cNvSpPr>
            <a:spLocks noChangeArrowheads="1"/>
          </p:cNvSpPr>
          <p:nvPr/>
        </p:nvSpPr>
        <p:spPr bwMode="auto">
          <a:xfrm>
            <a:off x="174625" y="4625975"/>
            <a:ext cx="2286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count++;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count--;</a:t>
            </a:r>
          </a:p>
        </p:txBody>
      </p:sp>
      <p:sp>
        <p:nvSpPr>
          <p:cNvPr id="131078" name="Text Box 4"/>
          <p:cNvSpPr txBox="1">
            <a:spLocks noChangeArrowheads="1"/>
          </p:cNvSpPr>
          <p:nvPr/>
        </p:nvSpPr>
        <p:spPr bwMode="auto">
          <a:xfrm>
            <a:off x="3092019" y="2005013"/>
            <a:ext cx="594605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Pre Increment/Decrement: </a:t>
            </a:r>
          </a:p>
          <a:p>
            <a:pPr algn="ctr"/>
            <a:r>
              <a:rPr lang="en-US" b="1" dirty="0">
                <a:solidFill>
                  <a:schemeClr val="hlink"/>
                </a:solidFill>
                <a:latin typeface="Amasis MT Pro" panose="02040504050005020304" pitchFamily="18" charset="0"/>
              </a:rPr>
              <a:t>Value is incremented/decremented first, </a:t>
            </a:r>
          </a:p>
          <a:p>
            <a:pPr algn="ctr"/>
            <a:r>
              <a:rPr lang="en-US" b="1" dirty="0">
                <a:solidFill>
                  <a:schemeClr val="hlink"/>
                </a:solidFill>
                <a:latin typeface="Amasis MT Pro" panose="02040504050005020304" pitchFamily="18" charset="0"/>
              </a:rPr>
              <a:t>then the incremented value is used in the expression</a:t>
            </a:r>
          </a:p>
        </p:txBody>
      </p:sp>
      <p:sp>
        <p:nvSpPr>
          <p:cNvPr id="15" name="Right Brace 14"/>
          <p:cNvSpPr/>
          <p:nvPr/>
        </p:nvSpPr>
        <p:spPr>
          <a:xfrm>
            <a:off x="2705100" y="2128838"/>
            <a:ext cx="228600" cy="890587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2686050" y="4595813"/>
            <a:ext cx="228600" cy="890587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spd="slow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TEXT" val="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5467</TotalTime>
  <Words>6633</Words>
  <Application>Microsoft Office PowerPoint</Application>
  <PresentationFormat>On-screen Show (4:3)</PresentationFormat>
  <Paragraphs>1263</Paragraphs>
  <Slides>103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103</vt:i4>
      </vt:variant>
    </vt:vector>
  </HeadingPairs>
  <TitlesOfParts>
    <vt:vector size="123" baseType="lpstr">
      <vt:lpstr>Arial Unicode MS</vt:lpstr>
      <vt:lpstr>Amasis MT Pro</vt:lpstr>
      <vt:lpstr>Amasis MT Pro Black</vt:lpstr>
      <vt:lpstr>Amasis MT Pro Medium</vt:lpstr>
      <vt:lpstr>Arial</vt:lpstr>
      <vt:lpstr>Calibri</vt:lpstr>
      <vt:lpstr>Century Gothic</vt:lpstr>
      <vt:lpstr>Consolas</vt:lpstr>
      <vt:lpstr>Courier New</vt:lpstr>
      <vt:lpstr>Lucida Sans Unicode</vt:lpstr>
      <vt:lpstr>Menlo</vt:lpstr>
      <vt:lpstr>Rockwell</vt:lpstr>
      <vt:lpstr>Rockwell </vt:lpstr>
      <vt:lpstr>Rockwell Condensed</vt:lpstr>
      <vt:lpstr>Rockwell Extra Bold</vt:lpstr>
      <vt:lpstr>Times</vt:lpstr>
      <vt:lpstr>Times New Roman</vt:lpstr>
      <vt:lpstr>Wingdings</vt:lpstr>
      <vt:lpstr>Custom Design</vt:lpstr>
      <vt:lpstr>Wood Type</vt:lpstr>
      <vt:lpstr> NUMERICAL COMPUTATION  &amp; EXPRESSION (part 1)</vt:lpstr>
      <vt:lpstr>Objectives </vt:lpstr>
      <vt:lpstr>Outline</vt:lpstr>
      <vt:lpstr>Introduction</vt:lpstr>
      <vt:lpstr>Identifiers</vt:lpstr>
      <vt:lpstr>PowerPoint Presentation</vt:lpstr>
      <vt:lpstr>Variables</vt:lpstr>
      <vt:lpstr>Analogy: to calculate the area of 3 different rectangles</vt:lpstr>
      <vt:lpstr>So What to do?</vt:lpstr>
      <vt:lpstr>Legal and illegal variable names</vt:lpstr>
      <vt:lpstr>Constants</vt:lpstr>
      <vt:lpstr>Constants</vt:lpstr>
      <vt:lpstr>Best Practice for Naming Identifiers</vt:lpstr>
      <vt:lpstr>Outline</vt:lpstr>
      <vt:lpstr>Primitive Data Types</vt:lpstr>
      <vt:lpstr>Primitive Data Types</vt:lpstr>
      <vt:lpstr>PowerPoint Presentation</vt:lpstr>
      <vt:lpstr>Numeric Primitive Data</vt:lpstr>
      <vt:lpstr>Characters</vt:lpstr>
      <vt:lpstr>Character Sets</vt:lpstr>
      <vt:lpstr>Characters</vt:lpstr>
      <vt:lpstr>ASCII Character Set</vt:lpstr>
      <vt:lpstr>Boolean</vt:lpstr>
      <vt:lpstr>e Notation</vt:lpstr>
      <vt:lpstr>Assignment Statements</vt:lpstr>
      <vt:lpstr>Assignment Statements</vt:lpstr>
      <vt:lpstr>Think</vt:lpstr>
      <vt:lpstr>Overflow</vt:lpstr>
      <vt:lpstr>Assignment Compatibilities</vt:lpstr>
      <vt:lpstr>Assignment Compatibilities</vt:lpstr>
      <vt:lpstr>Assignment Evaluation</vt:lpstr>
      <vt:lpstr>Initializing Variables</vt:lpstr>
      <vt:lpstr>Uninitialized Variables</vt:lpstr>
      <vt:lpstr>Initializing Variables</vt:lpstr>
      <vt:lpstr>Initializing Variables</vt:lpstr>
      <vt:lpstr>Simple Screen Output</vt:lpstr>
      <vt:lpstr>Geometry.java</vt:lpstr>
      <vt:lpstr>Output</vt:lpstr>
      <vt:lpstr>Geometry.java</vt:lpstr>
      <vt:lpstr>SIMPLE TEST</vt:lpstr>
      <vt:lpstr>Outline</vt:lpstr>
      <vt:lpstr>Character Strings</vt:lpstr>
      <vt:lpstr>The println Method</vt:lpstr>
      <vt:lpstr>The printf Method</vt:lpstr>
      <vt:lpstr>Formatting Output: Format Specifiers </vt:lpstr>
      <vt:lpstr>Formatting Output</vt:lpstr>
      <vt:lpstr>Formatting Output: Flag</vt:lpstr>
      <vt:lpstr>Formatting Output</vt:lpstr>
      <vt:lpstr>Example</vt:lpstr>
      <vt:lpstr>Formatting examples</vt:lpstr>
      <vt:lpstr>Formatting Exercises</vt:lpstr>
      <vt:lpstr>SIMPLE TEST (Cont.)</vt:lpstr>
      <vt:lpstr>String Concatenation</vt:lpstr>
      <vt:lpstr>PowerPoint Presentation</vt:lpstr>
      <vt:lpstr>PowerPoint Presentation</vt:lpstr>
      <vt:lpstr>String Concatenation</vt:lpstr>
      <vt:lpstr>PowerPoint Presentation</vt:lpstr>
      <vt:lpstr>Quick Check</vt:lpstr>
      <vt:lpstr>PianoKeys.java</vt:lpstr>
      <vt:lpstr>Output</vt:lpstr>
      <vt:lpstr>Exercise</vt:lpstr>
      <vt:lpstr>Escape Sequences</vt:lpstr>
      <vt:lpstr>Escape Sequences</vt:lpstr>
      <vt:lpstr>PowerPoint Presentation</vt:lpstr>
      <vt:lpstr>Quick Check</vt:lpstr>
      <vt:lpstr>Outline</vt:lpstr>
      <vt:lpstr>Expressions</vt:lpstr>
      <vt:lpstr>Expressions</vt:lpstr>
      <vt:lpstr>Examples of Expressions</vt:lpstr>
      <vt:lpstr>Evaluating expressions</vt:lpstr>
      <vt:lpstr>Quick Check</vt:lpstr>
      <vt:lpstr>Integer division with /</vt:lpstr>
      <vt:lpstr>Integer remainder with %</vt:lpstr>
      <vt:lpstr>Application of % operator</vt:lpstr>
      <vt:lpstr>Evaluating expressions</vt:lpstr>
      <vt:lpstr>Operator precedence</vt:lpstr>
      <vt:lpstr>Precedence Rules</vt:lpstr>
      <vt:lpstr>Precedence Rules</vt:lpstr>
      <vt:lpstr>Precedence Rules</vt:lpstr>
      <vt:lpstr>Operator Precedence</vt:lpstr>
      <vt:lpstr>Precedence examples</vt:lpstr>
      <vt:lpstr>Sample Expressions</vt:lpstr>
      <vt:lpstr>Quick Check</vt:lpstr>
      <vt:lpstr>Assignment Revisited</vt:lpstr>
      <vt:lpstr>Real numbers (double)</vt:lpstr>
      <vt:lpstr>Real number example</vt:lpstr>
      <vt:lpstr>Real number precision</vt:lpstr>
      <vt:lpstr>Mixing integers and real numbers</vt:lpstr>
      <vt:lpstr>Mixed types example</vt:lpstr>
      <vt:lpstr>Specialized Assignment Operators</vt:lpstr>
      <vt:lpstr>Assignment Operators</vt:lpstr>
      <vt:lpstr>Assignment Operators</vt:lpstr>
      <vt:lpstr>Examples</vt:lpstr>
      <vt:lpstr>Exercise</vt:lpstr>
      <vt:lpstr>Exercise</vt:lpstr>
      <vt:lpstr>Increment and Decrement Operators</vt:lpstr>
      <vt:lpstr>Increment Operator</vt:lpstr>
      <vt:lpstr>Decrement Operator</vt:lpstr>
      <vt:lpstr>Pre/Post Increment/Decrement Operator</vt:lpstr>
      <vt:lpstr>Increment and Decrement Operators in  Expressions</vt:lpstr>
      <vt:lpstr>Exercise</vt:lpstr>
      <vt:lpstr>Exercise</vt:lpstr>
      <vt:lpstr>PowerPoint Presentation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#, Title</dc:title>
  <dc:creator>usnidem</dc:creator>
  <cp:lastModifiedBy>Fathey</cp:lastModifiedBy>
  <cp:revision>267</cp:revision>
  <dcterms:created xsi:type="dcterms:W3CDTF">2011-03-05T23:13:06Z</dcterms:created>
  <dcterms:modified xsi:type="dcterms:W3CDTF">2021-10-24T01:30:20Z</dcterms:modified>
</cp:coreProperties>
</file>