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4201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459" r:id="rId5"/>
    <p:sldId id="378" r:id="rId6"/>
    <p:sldId id="379" r:id="rId7"/>
    <p:sldId id="460" r:id="rId8"/>
    <p:sldId id="394" r:id="rId9"/>
    <p:sldId id="381" r:id="rId10"/>
    <p:sldId id="382" r:id="rId11"/>
    <p:sldId id="383" r:id="rId12"/>
    <p:sldId id="461" r:id="rId13"/>
    <p:sldId id="374" r:id="rId14"/>
    <p:sldId id="462" r:id="rId15"/>
    <p:sldId id="376" r:id="rId16"/>
    <p:sldId id="377" r:id="rId17"/>
    <p:sldId id="463" r:id="rId18"/>
    <p:sldId id="391" r:id="rId19"/>
    <p:sldId id="393" r:id="rId20"/>
    <p:sldId id="395" r:id="rId21"/>
    <p:sldId id="464" r:id="rId22"/>
    <p:sldId id="301" r:id="rId23"/>
    <p:sldId id="465" r:id="rId24"/>
    <p:sldId id="303" r:id="rId25"/>
    <p:sldId id="389" r:id="rId26"/>
    <p:sldId id="397" r:id="rId27"/>
    <p:sldId id="347" r:id="rId28"/>
    <p:sldId id="384" r:id="rId29"/>
    <p:sldId id="400" r:id="rId30"/>
    <p:sldId id="401" r:id="rId31"/>
    <p:sldId id="402" r:id="rId32"/>
    <p:sldId id="39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FF"/>
    <a:srgbClr val="99CCFF"/>
    <a:srgbClr val="66CCFF"/>
    <a:srgbClr val="D9FB9D"/>
    <a:srgbClr val="CCF5A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5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afinah Farvin binti Packeer M" userId="c0420840-0705-4e33-9785-07dc2af8c746" providerId="ADAL" clId="{46FC7156-D33A-44DD-8CA6-7D8A4039CC7F}"/>
    <pc:docChg chg="undo custSel modSld">
      <pc:chgData name="Dr. Shafinah Farvin binti Packeer M" userId="c0420840-0705-4e33-9785-07dc2af8c746" providerId="ADAL" clId="{46FC7156-D33A-44DD-8CA6-7D8A4039CC7F}" dt="2021-04-27T02:48:23.913" v="3" actId="1076"/>
      <pc:docMkLst>
        <pc:docMk/>
      </pc:docMkLst>
      <pc:sldChg chg="modSp mod">
        <pc:chgData name="Dr. Shafinah Farvin binti Packeer M" userId="c0420840-0705-4e33-9785-07dc2af8c746" providerId="ADAL" clId="{46FC7156-D33A-44DD-8CA6-7D8A4039CC7F}" dt="2021-04-27T02:48:23.913" v="3" actId="1076"/>
        <pc:sldMkLst>
          <pc:docMk/>
          <pc:sldMk cId="0" sldId="375"/>
        </pc:sldMkLst>
        <pc:spChg chg="mod">
          <ac:chgData name="Dr. Shafinah Farvin binti Packeer M" userId="c0420840-0705-4e33-9785-07dc2af8c746" providerId="ADAL" clId="{46FC7156-D33A-44DD-8CA6-7D8A4039CC7F}" dt="2021-04-27T02:48:23.913" v="3" actId="1076"/>
          <ac:spMkLst>
            <pc:docMk/>
            <pc:sldMk cId="0" sldId="375"/>
            <ac:spMk id="27654" creationId="{00000000-0000-0000-0000-000000000000}"/>
          </ac:spMkLst>
        </pc:spChg>
      </pc:sldChg>
      <pc:sldChg chg="modSp mod">
        <pc:chgData name="Dr. Shafinah Farvin binti Packeer M" userId="c0420840-0705-4e33-9785-07dc2af8c746" providerId="ADAL" clId="{46FC7156-D33A-44DD-8CA6-7D8A4039CC7F}" dt="2021-04-27T02:47:34.531" v="1" actId="6549"/>
        <pc:sldMkLst>
          <pc:docMk/>
          <pc:sldMk cId="0" sldId="383"/>
        </pc:sldMkLst>
        <pc:spChg chg="mod">
          <ac:chgData name="Dr. Shafinah Farvin binti Packeer M" userId="c0420840-0705-4e33-9785-07dc2af8c746" providerId="ADAL" clId="{46FC7156-D33A-44DD-8CA6-7D8A4039CC7F}" dt="2021-04-27T02:47:34.531" v="1" actId="6549"/>
          <ac:spMkLst>
            <pc:docMk/>
            <pc:sldMk cId="0" sldId="383"/>
            <ac:spMk id="276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02523B-F782-4C73-B7DA-10090D7303EA}" type="datetime1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D08672-586C-45A1-A40A-CFE530912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5B68B6-F889-4605-B348-8E021AEDA971}" type="datetime1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417625-061D-485D-9F2F-DADFA0513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D94E54-7A53-481C-B021-C4586E94D65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0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D94E54-7A53-481C-B021-C4586E94D65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B78A2-38B2-48E2-8E1F-A219E7108D6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FEE906-DF17-4E41-A2BA-A7D263C767E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0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DFD204-A5BD-47A4-AF02-C1E11A76F8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67B09-A368-4F83-9CA3-65DD4237EA9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E3C58-E23B-49BA-9766-B98A47E13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84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C1C9-B6C0-430B-BE61-40C48172A5D6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667D8-1032-468F-82BA-8FD2790E7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5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D4746-8D20-4CF5-9906-C7420047975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98E6A-75E6-4A87-80D2-49AEAB413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124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170F0-115F-401A-970A-332FAC3F0F5B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330C105B-8441-48CA-B1AC-9695F31F02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940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96CE3-0A55-4CE0-A55F-77DFF7DF2A4F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9FF563F-1583-402F-B2BD-F088F0051E8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ADC1FAA-4DF8-44A7-A729-1C0134745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356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D54C74-DD87-45B2-88F3-94374C13DA0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19F61-D021-4C27-AE54-3A29BF2910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188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780D0-8D81-4ECB-8DE9-6B0F5206A816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97C27-02EB-44DD-84D3-8928E0CA3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236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51F530D-62BA-41BC-875E-ACBF18E00C68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908A9-D58C-48FF-9508-A9CA2E666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034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F21CBB-0105-4ADD-ADA8-4BA39A370D68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4079E-C1F8-477F-B80B-5B548CE88E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920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A3074-2EAC-474C-997B-11006AA2A4CC}" type="datetime1">
              <a:rPr lang="en-US" smtClean="0"/>
              <a:t>10/29/2021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63D64-7BA6-4692-8307-FE816FDB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98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E7978-1F22-47C7-8D1F-985B6913CCC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502A-638F-408B-B09B-BF8FE2DE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973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1C2BC-83AF-4095-B5EC-D2FCA5A567A9}" type="datetime1">
              <a:rPr lang="en-US" smtClean="0"/>
              <a:t>10/29/2021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81B5B-7874-456E-96D5-D80A80308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83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E170D-222B-4AA3-ACF5-93FD76A5D459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C28AD-8141-4750-B22B-7C450C6D0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566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974837-4322-4168-AF7B-D0E6FDCFC3D7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1AB9A-5933-4C80-B984-AD2C71FDD1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0058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MY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F879F1-264E-496E-BDE6-41FC26B739D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16290-3314-47A8-B2B2-8510CFA9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38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42D7E-4778-488A-B88A-DAD9BD249BA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2797F-ADB4-482F-8DBE-04FF72CE4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896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8F57-A1A4-4811-AF11-25AC18A9AC4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1C86-40CE-4B49-A927-66DB4F623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79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7C41D-1725-4B8D-ACF3-928B67329369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4C422-5B6F-4F53-A6C7-FEC575B6A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739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411F-A212-4FD9-A014-5AD09335581E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04FDE-986E-4A91-AAD1-568E8D1D0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370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76591-0D2A-41F5-90EB-DFDB4161021F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71BC2-7337-42EA-BB07-BFAC90428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97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1248-6BD2-4B55-8A4D-202EE75A5294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7B31-669F-41E3-9670-9958BA30A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08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2CB8A-FD08-4F1F-A76E-673743E1A9DB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2CB80-DA48-4D79-B517-B02B903F0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57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A7CB0DF-54A7-439F-AFDD-7D6A3E220CED}" type="datetime1">
              <a:rPr lang="en-US" smtClean="0"/>
              <a:t>10/29/2021</a:t>
            </a:fld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078186-ED2A-416D-A6EE-4E2E73762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sh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5458CC5-3964-4B6E-8F4D-A7A743B147A8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C078186-ED2A-416D-A6EE-4E2E73762F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928117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721032" y="1432223"/>
            <a:ext cx="454285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br>
              <a:rPr lang="en-US" sz="49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9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NUMERICAL COMPUTATION &amp;   EXPRESSION</a:t>
            </a:r>
            <a:br>
              <a:rPr lang="en-US" sz="49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9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(part 2)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5780565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8435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436" y="2113410"/>
            <a:ext cx="2562544" cy="25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B038F-5977-4BBE-AD94-55603030908E}"/>
              </a:ext>
            </a:extLst>
          </p:cNvPr>
          <p:cNvSpPr txBox="1"/>
          <p:nvPr/>
        </p:nvSpPr>
        <p:spPr>
          <a:xfrm flipH="1">
            <a:off x="1096411" y="1905000"/>
            <a:ext cx="148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asis MT Pro Black" panose="020B0604020202020204" pitchFamily="18" charset="0"/>
              </a:rPr>
              <a:t>Topic 3</a:t>
            </a:r>
            <a:endParaRPr lang="en-MY" sz="2400" b="1" dirty="0">
              <a:latin typeface="Amasis MT Pro Black" panose="020B0604020202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ECD37-38A8-40C1-98DE-0E34F014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4079E-C1F8-477F-B80B-5B548CE88E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200"/>
              <a:t>Casting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914400"/>
            <a:ext cx="4267199" cy="47244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800" i="1" dirty="0"/>
              <a:t>Casting</a:t>
            </a:r>
            <a:r>
              <a:rPr lang="en-US" altLang="en-US" sz="1800" dirty="0"/>
              <a:t> is the most powerful, and dangerous, technique for conversion.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1800" dirty="0"/>
              <a:t>Both widening and narrowing conversions can be accomplished by explicitly casting a value.</a:t>
            </a:r>
          </a:p>
          <a:p>
            <a:pPr eaLnBrk="1" hangingPunct="1">
              <a:spcBef>
                <a:spcPct val="70000"/>
              </a:spcBef>
              <a:spcAft>
                <a:spcPts val="1800"/>
              </a:spcAft>
            </a:pPr>
            <a:r>
              <a:rPr lang="en-US" altLang="en-US" sz="1800" dirty="0"/>
              <a:t>To cast, the type is put in parentheses in front of the value being converted.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int total = 50;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Times" panose="02020603050405020304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float result = (float)total/6;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Without the cast, the fractional part of the answer would be lost.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09602-7AFB-40D7-8CF5-F40B55C1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1999457" y="1727995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4290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masis MT Pro Medium" panose="020B0604020202020204" pitchFamily="18" charset="0"/>
              </a:rPr>
              <a:t>Complex arithmetic computation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22860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Data Conversion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4648200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Interactive Programs</a:t>
            </a: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2057400" y="46482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51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1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8" name="Group 67"/>
          <p:cNvGrpSpPr>
            <a:grpSpLocks/>
          </p:cNvGrpSpPr>
          <p:nvPr/>
        </p:nvGrpSpPr>
        <p:grpSpPr bwMode="auto">
          <a:xfrm>
            <a:off x="2057400" y="22860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50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9" name="Group 74"/>
          <p:cNvGrpSpPr>
            <a:grpSpLocks/>
          </p:cNvGrpSpPr>
          <p:nvPr/>
        </p:nvGrpSpPr>
        <p:grpSpPr bwMode="auto">
          <a:xfrm>
            <a:off x="2308225" y="3429000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2049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47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</a:t>
            </a:r>
            <a:r>
              <a:rPr lang="en-US" altLang="en-US" b="1" cap="none" dirty="0">
                <a:solidFill>
                  <a:schemeClr val="accent2"/>
                </a:solidFill>
                <a:latin typeface="Courier New" pitchFamily="49" charset="0"/>
              </a:rPr>
              <a:t>math</a:t>
            </a:r>
            <a:r>
              <a:rPr lang="en-US" altLang="en-US" dirty="0"/>
              <a:t>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Math class: contains methods like </a:t>
            </a:r>
            <a:r>
              <a:rPr lang="en-US" altLang="en-US" sz="2800" dirty="0">
                <a:latin typeface="Courier New" panose="02070309020205020404" pitchFamily="49" charset="0"/>
              </a:rPr>
              <a:t>sqrt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 New" panose="02070309020205020404" pitchFamily="49" charset="0"/>
              </a:rPr>
              <a:t>pow </a:t>
            </a:r>
          </a:p>
          <a:p>
            <a:pPr eaLnBrk="1" hangingPunct="1"/>
            <a:r>
              <a:rPr lang="en-US" altLang="en-US" sz="2800" dirty="0"/>
              <a:t>To compute </a:t>
            </a:r>
            <a:r>
              <a:rPr lang="en-US" altLang="en-US" sz="2800" i="1" dirty="0" err="1"/>
              <a:t>x</a:t>
            </a:r>
            <a:r>
              <a:rPr lang="en-US" altLang="en-US" sz="2800" i="1" baseline="30000" dirty="0" err="1"/>
              <a:t>n</a:t>
            </a:r>
            <a:r>
              <a:rPr lang="en-US" altLang="en-US" sz="2800" dirty="0"/>
              <a:t>, you write </a:t>
            </a:r>
            <a:r>
              <a:rPr lang="en-US" altLang="en-US" sz="2800" dirty="0" err="1">
                <a:latin typeface="Courier New" panose="02070309020205020404" pitchFamily="49" charset="0"/>
              </a:rPr>
              <a:t>Math.pow</a:t>
            </a:r>
            <a:r>
              <a:rPr lang="en-US" altLang="en-US" sz="2800" dirty="0">
                <a:latin typeface="Courier New" panose="02070309020205020404" pitchFamily="49" charset="0"/>
              </a:rPr>
              <a:t>(x, n)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However, to compute </a:t>
            </a:r>
            <a:r>
              <a:rPr lang="en-US" altLang="en-US" sz="2800" i="1" dirty="0"/>
              <a:t>x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 it is significantly more efficient simply to compute </a:t>
            </a:r>
            <a:r>
              <a:rPr lang="en-US" altLang="en-US" sz="2800" dirty="0">
                <a:latin typeface="Courier New" panose="02070309020205020404" pitchFamily="49" charset="0"/>
              </a:rPr>
              <a:t>x * x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To take the square root of a number, use the </a:t>
            </a:r>
            <a:r>
              <a:rPr lang="en-US" altLang="en-US" sz="28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800" dirty="0"/>
              <a:t>; for example, </a:t>
            </a:r>
            <a:r>
              <a:rPr lang="en-US" altLang="en-US" sz="28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800" dirty="0">
                <a:latin typeface="Courier New" panose="02070309020205020404" pitchFamily="49" charset="0"/>
              </a:rPr>
              <a:t>(x)</a:t>
            </a:r>
            <a:r>
              <a:rPr lang="en-US" altLang="en-US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D3341-0376-4CF7-822D-59676A5A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</a:t>
            </a:r>
            <a:r>
              <a:rPr lang="en-US" altLang="en-US" b="1" cap="none" dirty="0">
                <a:solidFill>
                  <a:schemeClr val="accent2"/>
                </a:solidFill>
                <a:latin typeface="Courier New" pitchFamily="49" charset="0"/>
              </a:rPr>
              <a:t>math</a:t>
            </a:r>
            <a:r>
              <a:rPr lang="en-US" alt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CEA9-7EDB-4FB4-A0DB-A9E20474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Java,</a:t>
            </a:r>
            <a:br>
              <a:rPr lang="en-US" altLang="en-US" dirty="0"/>
            </a:br>
            <a:endParaRPr lang="en-US" altLang="en-US" dirty="0"/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be represented as</a:t>
            </a:r>
            <a:br>
              <a:rPr lang="en-US" altLang="en-US" dirty="0"/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3DB1B78-36E2-4D55-8BE8-34A537C8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438400"/>
            <a:ext cx="2590800" cy="1116682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4AD39FEF-4F8B-47D4-BD11-C019D0EF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91100"/>
            <a:ext cx="7010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(-b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000" b="1" dirty="0">
                <a:latin typeface="Courier New" panose="02070309020205020404" pitchFamily="49" charset="0"/>
              </a:rPr>
              <a:t>(b * b - 4 * a * c)) / (2 * a) 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6CAE-51D4-40DC-A27D-695297E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40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Mathematical Methods in Java</a:t>
            </a:r>
          </a:p>
        </p:txBody>
      </p:sp>
      <p:sp>
        <p:nvSpPr>
          <p:cNvPr id="300038" name="Rectangle 13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21993"/>
              </p:ext>
            </p:extLst>
          </p:nvPr>
        </p:nvGraphicFramePr>
        <p:xfrm>
          <a:off x="802481" y="2698780"/>
          <a:ext cx="7543800" cy="30924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37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square root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power </a:t>
                      </a:r>
                      <a:r>
                        <a:rPr kumimoji="0" lang="en-US" sz="17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kumimoji="0" lang="en-US" sz="1700" b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Math.exp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kumimoji="0" lang="en-US" sz="1700" b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sz="1700" b="1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Math.log(x)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natural log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Math.sin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Math.cos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Math.tan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sine, cosine, tangent (x in radian) 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Math.round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closest integer to x 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Math.min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y),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Math.max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8751" marR="88751" marT="44370" marB="4437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minimum, maximum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8751" marR="88751" marT="44370" marB="4437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1DBF0-76C5-48C7-99BD-3EF67E02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4511898"/>
            <a:ext cx="6362700" cy="1609344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Analyzing an Expression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42" y="304800"/>
            <a:ext cx="5885051" cy="3795858"/>
          </a:xfrm>
          <a:prstGeom prst="rect">
            <a:avLst/>
          </a:prstGeom>
          <a:noFill/>
        </p:spPr>
      </p:pic>
      <p:sp>
        <p:nvSpPr>
          <p:cNvPr id="51205" name="Rectangle 136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7DAD3-41AE-4E2D-85EA-2F7B78C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1999457" y="1727995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4290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masis MT Pro Medium" panose="020B0604020202020204" pitchFamily="18" charset="0"/>
              </a:rPr>
              <a:t>Complex arithmetic computation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22860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Data Conversion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46482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Interactive Programs</a:t>
            </a: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2057400" y="4648200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2051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1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8" name="Group 67"/>
          <p:cNvGrpSpPr>
            <a:grpSpLocks/>
          </p:cNvGrpSpPr>
          <p:nvPr/>
        </p:nvGrpSpPr>
        <p:grpSpPr bwMode="auto">
          <a:xfrm>
            <a:off x="2057400" y="22860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50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9" name="Group 74"/>
          <p:cNvGrpSpPr>
            <a:grpSpLocks/>
          </p:cNvGrpSpPr>
          <p:nvPr/>
        </p:nvGrpSpPr>
        <p:grpSpPr bwMode="auto">
          <a:xfrm>
            <a:off x="2308225" y="34290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49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66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7547"/>
            <a:ext cx="7772400" cy="1126453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Interactive Program</a:t>
            </a:r>
          </a:p>
        </p:txBody>
      </p:sp>
      <p:pic>
        <p:nvPicPr>
          <p:cNvPr id="3891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76400"/>
            <a:ext cx="3360737" cy="239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30043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5494337" y="1676400"/>
            <a:ext cx="2735263" cy="1873250"/>
          </a:xfrm>
          <a:prstGeom prst="wedgeEllipseCallout">
            <a:avLst>
              <a:gd name="adj1" fmla="val -99757"/>
              <a:gd name="adj2" fmla="val 1603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CUST A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RM 10.50 +</a:t>
            </a:r>
          </a:p>
          <a:p>
            <a:pPr algn="ctr">
              <a:spcBef>
                <a:spcPts val="300"/>
              </a:spcBef>
              <a:defRPr/>
            </a:pPr>
            <a:r>
              <a:rPr lang="en-US" b="1" dirty="0">
                <a:solidFill>
                  <a:srgbClr val="000000"/>
                </a:solidFill>
              </a:rPr>
              <a:t>RM 12.00 = RM22.50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494337" y="4598089"/>
            <a:ext cx="2735263" cy="1873250"/>
          </a:xfrm>
          <a:prstGeom prst="wedgeEllipseCallout">
            <a:avLst>
              <a:gd name="adj1" fmla="val -99757"/>
              <a:gd name="adj2" fmla="val 1603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CUST B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RM 10.00 +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RM 12.00 +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RM 30.00 = </a:t>
            </a:r>
          </a:p>
          <a:p>
            <a:pPr algn="ctr">
              <a:spcBef>
                <a:spcPts val="300"/>
              </a:spcBef>
              <a:defRPr/>
            </a:pPr>
            <a:r>
              <a:rPr lang="en-US" b="1" dirty="0">
                <a:solidFill>
                  <a:srgbClr val="000000"/>
                </a:solidFill>
              </a:rPr>
              <a:t>RM 52.00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7750" y="2438401"/>
            <a:ext cx="1466850" cy="5762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3937" y="5257800"/>
            <a:ext cx="146685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FDE9-0D19-48C2-90A2-1715748B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omputer script on a screen">
            <a:extLst>
              <a:ext uri="{FF2B5EF4-FFF2-40B4-BE49-F238E27FC236}">
                <a16:creationId xmlns:a16="http://schemas.microsoft.com/office/drawing/2014/main" id="{8B899E7D-852F-46A3-9733-109EA5C0D9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91" r="1909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blipFill dpi="0" rotWithShape="1">
            <a:blip r:embed="rId7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531684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669517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484434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5253661"/>
            <a:ext cx="810678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2612367"/>
            <a:ext cx="7475220" cy="3017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8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Demo Interactive Program in JGRASP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4666-3AE1-45DA-9DA7-E63737C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908A9-D58C-48FF-9508-A9CA2E666DD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18743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Classes in JAVA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4486275" y="2357438"/>
            <a:ext cx="1152525" cy="1406525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Scanner Class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761037" y="1928813"/>
            <a:ext cx="1152526" cy="1406525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String </a:t>
            </a:r>
            <a:r>
              <a:rPr lang="en-US" sz="1600" dirty="0" err="1"/>
              <a:t>Tokenizer</a:t>
            </a:r>
            <a:endParaRPr lang="en-US" sz="1600" dirty="0"/>
          </a:p>
          <a:p>
            <a:pPr algn="ctr">
              <a:defRPr/>
            </a:pPr>
            <a:r>
              <a:rPr lang="en-US" sz="1600" dirty="0"/>
              <a:t>Class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7010400" y="2322513"/>
            <a:ext cx="1152525" cy="1406525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…</a:t>
            </a:r>
          </a:p>
          <a:p>
            <a:pPr algn="ctr">
              <a:defRPr/>
            </a:pPr>
            <a:r>
              <a:rPr lang="en-US" dirty="0"/>
              <a:t>Class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19138" y="3692525"/>
            <a:ext cx="1752600" cy="1406525"/>
          </a:xfrm>
          <a:prstGeom prst="foldedCorne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CalculateRect</a:t>
            </a:r>
            <a:r>
              <a:rPr lang="en-US" dirty="0"/>
              <a:t> Class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78113" y="4181475"/>
            <a:ext cx="1752600" cy="1406525"/>
          </a:xfrm>
          <a:prstGeom prst="foldedCorne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CalculatePrice</a:t>
            </a:r>
            <a:r>
              <a:rPr lang="en-US" dirty="0"/>
              <a:t> Class</a:t>
            </a:r>
          </a:p>
          <a:p>
            <a:pPr algn="ctr">
              <a:defRPr/>
            </a:pPr>
            <a:r>
              <a:rPr lang="en-US" dirty="0"/>
              <a:t>_______</a:t>
            </a:r>
          </a:p>
          <a:p>
            <a:pPr algn="ctr">
              <a:defRPr/>
            </a:pPr>
            <a:r>
              <a:rPr lang="en-US" dirty="0"/>
              <a:t>_______</a:t>
            </a:r>
          </a:p>
        </p:txBody>
      </p:sp>
      <p:cxnSp>
        <p:nvCxnSpPr>
          <p:cNvPr id="15" name="Elbow Connector 14"/>
          <p:cNvCxnSpPr>
            <a:stCxn id="5" idx="2"/>
            <a:endCxn id="13" idx="0"/>
          </p:cNvCxnSpPr>
          <p:nvPr/>
        </p:nvCxnSpPr>
        <p:spPr>
          <a:xfrm rot="5400000">
            <a:off x="4100513" y="3219450"/>
            <a:ext cx="417512" cy="150653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1" idx="0"/>
          </p:cNvCxnSpPr>
          <p:nvPr/>
        </p:nvCxnSpPr>
        <p:spPr>
          <a:xfrm rot="10800000" flipV="1">
            <a:off x="1595438" y="3060700"/>
            <a:ext cx="2890837" cy="63182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0" name="TextBox 18"/>
          <p:cNvSpPr txBox="1">
            <a:spLocks noChangeArrowheads="1"/>
          </p:cNvSpPr>
          <p:nvPr/>
        </p:nvSpPr>
        <p:spPr bwMode="auto">
          <a:xfrm>
            <a:off x="2471738" y="258921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Import </a:t>
            </a:r>
          </a:p>
        </p:txBody>
      </p:sp>
      <p:sp>
        <p:nvSpPr>
          <p:cNvPr id="40971" name="TextBox 19"/>
          <p:cNvSpPr txBox="1">
            <a:spLocks noChangeArrowheads="1"/>
          </p:cNvSpPr>
          <p:nvPr/>
        </p:nvSpPr>
        <p:spPr bwMode="auto">
          <a:xfrm>
            <a:off x="5257800" y="3811588"/>
            <a:ext cx="236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JAVA.util class library</a:t>
            </a:r>
          </a:p>
        </p:txBody>
      </p:sp>
      <p:sp>
        <p:nvSpPr>
          <p:cNvPr id="40972" name="TextBox 20"/>
          <p:cNvSpPr txBox="1">
            <a:spLocks noChangeArrowheads="1"/>
          </p:cNvSpPr>
          <p:nvPr/>
        </p:nvSpPr>
        <p:spPr bwMode="auto">
          <a:xfrm>
            <a:off x="709613" y="5853113"/>
            <a:ext cx="3368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Classes created by JAVA users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5190-B4B4-4DFE-BB3D-7E8720CB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776" y="1679569"/>
            <a:ext cx="2624148" cy="3498858"/>
            <a:chOff x="1061035" y="1679569"/>
            <a:chExt cx="3498864" cy="3498858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 lIns="92075" tIns="46038" rIns="92075" bIns="46038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600" b="1">
                <a:solidFill>
                  <a:srgbClr val="FFFFFF"/>
                </a:solidFill>
              </a:rPr>
              <a:t>Objectives</a:t>
            </a:r>
            <a:endParaRPr lang="en-US" altLang="en-US" sz="2600">
              <a:solidFill>
                <a:srgbClr val="FFFFFF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61114" y="725394"/>
            <a:ext cx="3856994" cy="5407212"/>
          </a:xfrm>
        </p:spPr>
        <p:txBody>
          <a:bodyPr lIns="92075" tIns="46038" rIns="92075" bIns="46038" anchor="ctr">
            <a:normAutofit/>
          </a:bodyPr>
          <a:lstStyle/>
          <a:p>
            <a:pPr marL="730250" lvl="1" indent="-457200" eaLnBrk="1" hangingPunct="1">
              <a:spcAft>
                <a:spcPts val="6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data conversions</a:t>
            </a:r>
          </a:p>
          <a:p>
            <a:pPr marL="730250" lvl="1" indent="-457200" eaLnBrk="1" hangingPunct="1">
              <a:spcAft>
                <a:spcPts val="6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sz="2400" dirty="0"/>
              <a:t>To learn complex arithmetic computation</a:t>
            </a:r>
            <a:endParaRPr lang="en-US" altLang="en-US" sz="2400" dirty="0"/>
          </a:p>
          <a:p>
            <a:pPr marL="730250" lvl="1" indent="-457200" eaLnBrk="1" hangingPunct="1">
              <a:spcAft>
                <a:spcPts val="6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To learn about accepting input from the user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9A29A-8751-4B67-AF01-DB7DF2F8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How to Create Interactive Programs?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4073469"/>
          </a:xfrm>
        </p:spPr>
        <p:txBody>
          <a:bodyPr>
            <a:noAutofit/>
          </a:bodyPr>
          <a:lstStyle/>
          <a:p>
            <a:pPr marL="457200" indent="-457200" eaLnBrk="1" hangingPunct="1">
              <a:spcBef>
                <a:spcPct val="700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en-US" dirty="0"/>
              <a:t>Import Scanner class:</a:t>
            </a:r>
          </a:p>
          <a:p>
            <a:pPr marL="0" indent="0" eaLnBrk="1" hangingPunct="1">
              <a:spcBef>
                <a:spcPct val="7000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 eaLnBrk="1" hangingPunct="1">
              <a:spcBef>
                <a:spcPct val="70000"/>
              </a:spcBef>
              <a:buClr>
                <a:srgbClr val="000000"/>
              </a:buClr>
              <a:buFont typeface="+mj-lt"/>
              <a:buAutoNum type="arabicPeriod" startAt="2"/>
              <a:defRPr/>
            </a:pPr>
            <a:r>
              <a:rPr lang="en-US" altLang="en-US" dirty="0"/>
              <a:t>Create Scanner object:</a:t>
            </a:r>
          </a:p>
          <a:p>
            <a:pPr marL="0" indent="0" eaLnBrk="1" hangingPunct="1">
              <a:spcBef>
                <a:spcPct val="7000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   Scanner  scan = new Scanner (System.in);</a:t>
            </a:r>
          </a:p>
          <a:p>
            <a:pPr marL="0" indent="0" eaLnBrk="1" hangingPunct="1">
              <a:spcBef>
                <a:spcPct val="7000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/>
              <a:t>   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 read  = new Scanner (System.in);</a:t>
            </a:r>
          </a:p>
          <a:p>
            <a:pPr marL="457200" indent="-457200" eaLnBrk="1" hangingPunct="1">
              <a:spcBef>
                <a:spcPct val="70000"/>
              </a:spcBef>
              <a:buClr>
                <a:srgbClr val="000000"/>
              </a:buClr>
              <a:buFont typeface="+mj-lt"/>
              <a:buAutoNum type="arabicPeriod" startAt="3"/>
              <a:defRPr/>
            </a:pPr>
            <a:r>
              <a:rPr lang="en-US" altLang="en-US" dirty="0"/>
              <a:t>Once created, the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object can be used to invoke various input methods, such as:</a:t>
            </a:r>
          </a:p>
          <a:p>
            <a:pPr marL="446088" indent="-182563" eaLnBrk="1" hangingPunct="1">
              <a:spcBef>
                <a:spcPct val="70000"/>
              </a:spcBef>
              <a:buFont typeface="Times" panose="02020603050405020304" pitchFamily="18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 = scan.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46088" indent="-182563" eaLnBrk="1" hangingPunct="1">
              <a:spcBef>
                <a:spcPct val="70000"/>
              </a:spcBef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read.nextLine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  <a:defRPr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70000"/>
              </a:spcBef>
              <a:buFont typeface="Arial" panose="020B0604020202020204" pitchFamily="34" charset="0"/>
              <a:buNone/>
              <a:defRPr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70000"/>
              </a:spcBef>
              <a:defRPr/>
            </a:pPr>
            <a:endParaRPr lang="en-US" altLang="en-US" dirty="0"/>
          </a:p>
          <a:p>
            <a:pPr eaLnBrk="1" hangingPunct="1">
              <a:spcBef>
                <a:spcPct val="70000"/>
              </a:spcBef>
              <a:defRPr/>
            </a:pPr>
            <a:endParaRPr lang="en-US" altLang="en-US" dirty="0"/>
          </a:p>
          <a:p>
            <a:pPr eaLnBrk="1" hangingPunct="1">
              <a:spcBef>
                <a:spcPct val="70000"/>
              </a:spcBef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3E98E-DACA-454D-A8D2-1F4326A4715B}"/>
              </a:ext>
            </a:extLst>
          </p:cNvPr>
          <p:cNvSpPr/>
          <p:nvPr/>
        </p:nvSpPr>
        <p:spPr>
          <a:xfrm>
            <a:off x="1228725" y="3748087"/>
            <a:ext cx="1285876" cy="442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CA51E-7603-4232-8623-1875BA18BFC9}"/>
              </a:ext>
            </a:extLst>
          </p:cNvPr>
          <p:cNvSpPr/>
          <p:nvPr/>
        </p:nvSpPr>
        <p:spPr>
          <a:xfrm>
            <a:off x="3733801" y="3733799"/>
            <a:ext cx="3581399" cy="442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5409E-E47E-46A1-AA1C-6D0866D4D44F}"/>
              </a:ext>
            </a:extLst>
          </p:cNvPr>
          <p:cNvSpPr/>
          <p:nvPr/>
        </p:nvSpPr>
        <p:spPr>
          <a:xfrm>
            <a:off x="2590801" y="3748087"/>
            <a:ext cx="838200" cy="4429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89915A-4105-442B-A796-A492CD919158}"/>
              </a:ext>
            </a:extLst>
          </p:cNvPr>
          <p:cNvSpPr/>
          <p:nvPr/>
        </p:nvSpPr>
        <p:spPr>
          <a:xfrm>
            <a:off x="2428875" y="5929312"/>
            <a:ext cx="685800" cy="4714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05135-1195-402A-A7C7-C74E3CFBF63D}"/>
              </a:ext>
            </a:extLst>
          </p:cNvPr>
          <p:cNvSpPr/>
          <p:nvPr/>
        </p:nvSpPr>
        <p:spPr>
          <a:xfrm>
            <a:off x="3267074" y="5929312"/>
            <a:ext cx="1524000" cy="4714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906C6-9F45-4F2F-9D95-3B462287DD47}"/>
              </a:ext>
            </a:extLst>
          </p:cNvPr>
          <p:cNvSpPr/>
          <p:nvPr/>
        </p:nvSpPr>
        <p:spPr>
          <a:xfrm>
            <a:off x="1066800" y="5957887"/>
            <a:ext cx="1057274" cy="4429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680AE-6336-4FDE-8BFD-AE5F73D676BB}"/>
              </a:ext>
            </a:extLst>
          </p:cNvPr>
          <p:cNvSpPr/>
          <p:nvPr/>
        </p:nvSpPr>
        <p:spPr>
          <a:xfrm>
            <a:off x="1076325" y="2778123"/>
            <a:ext cx="4181476" cy="4429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25738-BB58-4680-8ED0-889D7072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2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Interactive Programs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Programs generally need input on which to operate.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Scanner</a:t>
            </a:r>
            <a:r>
              <a:rPr lang="en-US" altLang="en-US" sz="2400" dirty="0"/>
              <a:t> class provides convenient methods for reading input values of various types.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A </a:t>
            </a:r>
            <a:r>
              <a:rPr lang="en-US" altLang="en-US" sz="2400" dirty="0">
                <a:latin typeface="Courier New" panose="02070309020205020404" pitchFamily="49" charset="0"/>
              </a:rPr>
              <a:t>Scanner</a:t>
            </a:r>
            <a:r>
              <a:rPr lang="en-US" altLang="en-US" sz="2400" dirty="0"/>
              <a:t> object can be set up to read input from various sources, including the user typing values on the keyboard.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Keyboard input is represented by the </a:t>
            </a:r>
            <a:r>
              <a:rPr lang="en-US" altLang="en-US" sz="2400" dirty="0">
                <a:latin typeface="Courier New" panose="02070309020205020404" pitchFamily="49" charset="0"/>
              </a:rPr>
              <a:t>System.in</a:t>
            </a:r>
            <a:r>
              <a:rPr lang="en-US" altLang="en-US" sz="2400" dirty="0"/>
              <a:t> object.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9C021-74AD-4438-AA63-9E4F4E63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Reading Input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660321"/>
            <a:ext cx="7543800" cy="3463351"/>
          </a:xfrm>
        </p:spPr>
        <p:txBody>
          <a:bodyPr anchor="b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The following line creates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400" dirty="0"/>
              <a:t> object that reads from the keyboard: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Scanner  scan = new Scanner (System.in);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/>
              <a:t> operator creates the </a:t>
            </a:r>
            <a:r>
              <a:rPr lang="en-US" altLang="en-US" sz="2400" dirty="0">
                <a:latin typeface="Courier New" panose="02070309020205020404" pitchFamily="49" charset="0"/>
              </a:rPr>
              <a:t>Scanner</a:t>
            </a:r>
            <a:r>
              <a:rPr lang="en-US" altLang="en-US" sz="2400" dirty="0"/>
              <a:t> object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Once created, the </a:t>
            </a:r>
            <a:r>
              <a:rPr lang="en-US" altLang="en-US" sz="2400" dirty="0">
                <a:latin typeface="Courier New" panose="02070309020205020404" pitchFamily="49" charset="0"/>
              </a:rPr>
              <a:t>Scanner</a:t>
            </a:r>
            <a:r>
              <a:rPr lang="en-US" altLang="en-US" sz="2400" dirty="0"/>
              <a:t> object can be used to invoke various input methods, such as: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8BDA4-E1D9-4D4A-BAE1-8FE7583A3C1F}"/>
              </a:ext>
            </a:extLst>
          </p:cNvPr>
          <p:cNvSpPr/>
          <p:nvPr/>
        </p:nvSpPr>
        <p:spPr>
          <a:xfrm>
            <a:off x="762000" y="1538287"/>
            <a:ext cx="1524000" cy="5468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9A4D8-5960-4919-94C0-2C54AE0398B0}"/>
              </a:ext>
            </a:extLst>
          </p:cNvPr>
          <p:cNvSpPr/>
          <p:nvPr/>
        </p:nvSpPr>
        <p:spPr>
          <a:xfrm>
            <a:off x="3733800" y="1525361"/>
            <a:ext cx="4267200" cy="5468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3135F-26B7-4607-BE61-B273D1F9E266}"/>
              </a:ext>
            </a:extLst>
          </p:cNvPr>
          <p:cNvSpPr/>
          <p:nvPr/>
        </p:nvSpPr>
        <p:spPr>
          <a:xfrm>
            <a:off x="2514600" y="1525361"/>
            <a:ext cx="838200" cy="5468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2030D-B29B-4EC3-B3D2-BDBC1545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588335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Reading Input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660321"/>
            <a:ext cx="7543800" cy="3463351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Scanner</a:t>
            </a:r>
            <a:r>
              <a:rPr lang="en-US" altLang="en-US" sz="2800" dirty="0"/>
              <a:t> class is part of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800" dirty="0"/>
              <a:t> class library, and must be imported into a program to be used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nextLine</a:t>
            </a:r>
            <a:r>
              <a:rPr lang="en-US" altLang="en-US" sz="2800" dirty="0"/>
              <a:t> method reads all of the input until the end of the line is found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See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Echo.java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BEF05-BC47-4BF4-B33E-C1343C6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5029200" cy="9906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Methods for Scanner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869195"/>
              </p:ext>
            </p:extLst>
          </p:nvPr>
        </p:nvGraphicFramePr>
        <p:xfrm>
          <a:off x="228600" y="1752600"/>
          <a:ext cx="8763000" cy="44800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>
                  <a:txBody>
                    <a:bodyPr/>
                    <a:lstStyle/>
                    <a:p>
                      <a:r>
                        <a:rPr lang="en-US" sz="2400" dirty="0"/>
                        <a:t>Methods </a:t>
                      </a:r>
                    </a:p>
                  </a:txBody>
                  <a:tcPr marT="45696" marB="456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Descriptions </a:t>
                      </a:r>
                    </a:p>
                  </a:txBody>
                  <a:tcPr marT="45696" marB="45696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nextByte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an integer of the byte</a:t>
                      </a:r>
                      <a:r>
                        <a:rPr lang="en-US" sz="2200" baseline="0" dirty="0"/>
                        <a:t> type</a:t>
                      </a:r>
                      <a:endParaRPr lang="en-US" sz="2200" dirty="0"/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nextShort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an integer of the short type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nextInt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an integer of the integer type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nextLong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an integer of the long</a:t>
                      </a:r>
                      <a:r>
                        <a:rPr lang="en-US" sz="2200" baseline="0" dirty="0"/>
                        <a:t> type</a:t>
                      </a:r>
                      <a:endParaRPr lang="en-US" sz="2200" dirty="0"/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nextFloat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 number of the float type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nextDouble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</a:t>
                      </a:r>
                      <a:r>
                        <a:rPr lang="en-US" sz="2200" baseline="0" dirty="0"/>
                        <a:t> a number of the double type</a:t>
                      </a:r>
                      <a:endParaRPr lang="en-US" sz="2200" dirty="0"/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7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 string that ends before whitespace character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3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nextLine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Reads a line of text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F770-4C51-48DA-8D20-D5932654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0" y="533400"/>
            <a:ext cx="841899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Of Interactive Program: </a:t>
            </a:r>
            <a:r>
              <a:rPr lang="en-US" dirty="0" err="1"/>
              <a:t>Pseudocode</a:t>
            </a:r>
            <a:r>
              <a:rPr lang="en-US" dirty="0"/>
              <a:t> &amp; 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81" y="3137233"/>
            <a:ext cx="5074320" cy="1739567"/>
          </a:xfrm>
          <a:ln>
            <a:solidFill>
              <a:schemeClr val="accent1">
                <a:lumMod val="90000"/>
                <a:lumOff val="1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Input message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/>
              <a:t>You entered: \"" + message + "\“”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286000"/>
            <a:ext cx="2588106" cy="3657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DDAC-5235-41C5-9541-5D041A3D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030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Echo.java       Author: Lewis/Loftus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Demonstrates the use of the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of the Scanner class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to read a string from the user.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 Reads a character string from the user and prints it.</a:t>
            </a:r>
          </a:p>
          <a:p>
            <a:pPr eaLnBrk="1" hangingPunct="1"/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message;</a:t>
            </a:r>
          </a:p>
          <a:p>
            <a:pPr eaLnBrk="1" hangingPunct="1"/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scan = </a:t>
            </a:r>
            <a:r>
              <a:rPr lang="en-US" altLang="en-US" sz="14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(System.in);</a:t>
            </a:r>
          </a:p>
          <a:p>
            <a:pPr eaLnBrk="1" hangingPunct="1"/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line of text:");</a:t>
            </a:r>
          </a:p>
          <a:p>
            <a:pPr eaLnBrk="1" hangingPunct="1"/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message =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entered: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+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/>
          <p:cNvSpPr/>
          <p:nvPr/>
        </p:nvSpPr>
        <p:spPr>
          <a:xfrm>
            <a:off x="609600" y="1905000"/>
            <a:ext cx="2957513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3000" y="4275138"/>
            <a:ext cx="4648200" cy="525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181600"/>
            <a:ext cx="2981325" cy="4619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3E672-8355-4B95-BEBF-139758E2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7543800" cy="203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en-US" sz="2400" b="1" u="sng">
                <a:cs typeface="Courier New" panose="02070309020205020404" pitchFamily="49" charset="0"/>
              </a:rPr>
              <a:t>Sample Run</a:t>
            </a: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Enter a line of text:</a:t>
            </a: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enjoying myself with JAVA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You entered: "I am enjoying myself with JAVA"</a:t>
            </a:r>
          </a:p>
          <a:p>
            <a:pPr eaLnBrk="1" hangingPunct="1"/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C0E32-CB08-4C54-8682-04B74B63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9266"/>
            <a:ext cx="7307385" cy="1489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Of Interactive Program: </a:t>
            </a:r>
            <a:r>
              <a:rPr lang="en-US" dirty="0" err="1"/>
              <a:t>Pseudocode</a:t>
            </a:r>
            <a:r>
              <a:rPr lang="en-US" dirty="0"/>
              <a:t> &amp; 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4267200" cy="1802179"/>
          </a:xfrm>
          <a:ln>
            <a:solidFill>
              <a:schemeClr val="accent1">
                <a:lumMod val="90000"/>
                <a:lumOff val="1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Input miles, gallons</a:t>
            </a:r>
          </a:p>
          <a:p>
            <a:pPr marL="0" indent="0">
              <a:buNone/>
            </a:pPr>
            <a:r>
              <a:rPr lang="en-US" dirty="0"/>
              <a:t>Calculate mpg = miles / gallons</a:t>
            </a:r>
          </a:p>
          <a:p>
            <a:pPr marL="0" indent="0">
              <a:buNone/>
            </a:pPr>
            <a:r>
              <a:rPr lang="en-US" dirty="0"/>
              <a:t>Print “Miles per gallon” +mpg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84" y="2133600"/>
            <a:ext cx="2691716" cy="42201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EA7B7-6E05-4CF7-B17E-259A3A2C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86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304800" y="691292"/>
            <a:ext cx="8382000" cy="528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37160" tIns="102870" rIns="137160" bIns="102870">
            <a:spAutoFit/>
          </a:bodyPr>
          <a:lstStyle/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500" b="1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GasMileage.java</a:t>
            </a: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defRPr/>
            </a:pPr>
            <a:endParaRPr lang="en-US" sz="15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defRPr/>
            </a:pPr>
            <a:endParaRPr lang="en-US" sz="15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GasMileage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 eaLnBrk="1" hangingPunct="1">
              <a:defRPr/>
            </a:pPr>
            <a:r>
              <a:rPr lang="en-US" sz="15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5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5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7B11CF-EB9F-43F7-AB83-3E6C3A9C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9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6"/>
          <p:cNvSpPr>
            <a:spLocks noChangeArrowheads="1"/>
          </p:cNvSpPr>
          <p:nvPr/>
        </p:nvSpPr>
        <p:spPr bwMode="ltGray">
          <a:xfrm rot="5400000">
            <a:off x="-2465387" y="12922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ltGray">
          <a:xfrm rot="5400000" flipH="1">
            <a:off x="-1999457" y="1727995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AutoShape 4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689225" y="3429000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Amasis MT Pro Medium" panose="020B0604020202020204" pitchFamily="18" charset="0"/>
              </a:rPr>
              <a:t>Complex arithmetic computation</a:t>
            </a:r>
          </a:p>
        </p:txBody>
      </p:sp>
      <p:sp>
        <p:nvSpPr>
          <p:cNvPr id="10" name="AutoShape 5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2286000"/>
            <a:ext cx="4419600" cy="381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Data Conversion</a:t>
            </a:r>
          </a:p>
        </p:txBody>
      </p:sp>
      <p:sp>
        <p:nvSpPr>
          <p:cNvPr id="11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438400" y="4648200"/>
            <a:ext cx="4419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Interactive Programs</a:t>
            </a: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2057400" y="46482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51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1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8" name="Group 67"/>
          <p:cNvGrpSpPr>
            <a:grpSpLocks/>
          </p:cNvGrpSpPr>
          <p:nvPr/>
        </p:nvGrpSpPr>
        <p:grpSpPr bwMode="auto">
          <a:xfrm>
            <a:off x="2057400" y="2286000"/>
            <a:ext cx="381000" cy="381000"/>
            <a:chOff x="2078" y="1680"/>
            <a:chExt cx="1615" cy="1615"/>
          </a:xfrm>
          <a:solidFill>
            <a:schemeClr val="accent2"/>
          </a:solidFill>
        </p:grpSpPr>
        <p:sp>
          <p:nvSpPr>
            <p:cNvPr id="2050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1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20489" name="Group 74"/>
          <p:cNvGrpSpPr>
            <a:grpSpLocks/>
          </p:cNvGrpSpPr>
          <p:nvPr/>
        </p:nvGrpSpPr>
        <p:grpSpPr bwMode="auto">
          <a:xfrm>
            <a:off x="2308225" y="3429000"/>
            <a:ext cx="381000" cy="381000"/>
            <a:chOff x="2078" y="1680"/>
            <a:chExt cx="1615" cy="1615"/>
          </a:xfrm>
          <a:solidFill>
            <a:schemeClr val="bg1">
              <a:lumMod val="75000"/>
            </a:schemeClr>
          </a:solidFill>
        </p:grpSpPr>
        <p:sp>
          <p:nvSpPr>
            <p:cNvPr id="2049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dirty="0"/>
            </a:p>
          </p:txBody>
        </p:sp>
        <p:sp>
          <p:nvSpPr>
            <p:cNvPr id="2050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304800" y="141514"/>
            <a:ext cx="8411200" cy="32085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37160" tIns="102870" rIns="137160" bIns="102870">
            <a:spAutoFit/>
          </a:bodyPr>
          <a:lstStyle/>
          <a:p>
            <a:pPr eaLnBrk="1" hangingPunct="1">
              <a:defRPr/>
            </a:pPr>
            <a:r>
              <a:rPr lang="en-US" sz="15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5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"Enter the number of miles: "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5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"Enter the gallons of fuel used: "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 eaLnBrk="1" hangingPunct="1"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5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"Miles Per Gallon: "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+ mpg);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9200" y="4165104"/>
            <a:ext cx="5562600" cy="1369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37160" tIns="102870" rIns="137160" bIns="10287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900"/>
              </a:spcAft>
            </a:pPr>
            <a:r>
              <a:rPr lang="en-US" altLang="en-US" sz="2000" b="1" u="sng" dirty="0">
                <a:cs typeface="Courier New" panose="02070309020205020404" pitchFamily="49" charset="0"/>
              </a:rPr>
              <a:t>Sample Run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of miles: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328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gallons of fuel used: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11.2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Miles Per Gallon: 29.28571428571429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212955-66F1-4D3C-B721-A3B1F0D5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3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cap="all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TODAY’S TAKE AWAY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" b="1"/>
          <a:stretch/>
        </p:blipFill>
        <p:spPr>
          <a:xfrm>
            <a:off x="1318158" y="2320412"/>
            <a:ext cx="2720439" cy="2784988"/>
          </a:xfrm>
          <a:prstGeom prst="rect">
            <a:avLst/>
          </a:prstGeom>
        </p:spPr>
      </p:pic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2320412"/>
            <a:ext cx="4757498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30250" lvl="1">
              <a:defRPr/>
            </a:pPr>
            <a:r>
              <a:rPr lang="en-US" altLang="en-US" dirty="0"/>
              <a:t>Data conversions</a:t>
            </a:r>
          </a:p>
          <a:p>
            <a:pPr marL="719138" lvl="2" indent="0">
              <a:buNone/>
              <a:defRPr/>
            </a:pPr>
            <a:r>
              <a:rPr lang="en-US" altLang="en-US" sz="1800" dirty="0"/>
              <a:t>- Widening &amp; narrowing conversions</a:t>
            </a:r>
          </a:p>
          <a:p>
            <a:pPr marL="719138" lvl="2" indent="0">
              <a:buNone/>
              <a:defRPr/>
            </a:pPr>
            <a:r>
              <a:rPr lang="en-US" altLang="en-US" sz="1800" dirty="0"/>
              <a:t>- Assignment, promotion, casting</a:t>
            </a:r>
          </a:p>
          <a:p>
            <a:pPr marL="730250" lvl="1">
              <a:defRPr/>
            </a:pPr>
            <a:r>
              <a:rPr lang="en-US" dirty="0"/>
              <a:t>Complex arithmetic computation</a:t>
            </a:r>
          </a:p>
          <a:p>
            <a:pPr marL="719138" lvl="2" indent="0">
              <a:buNone/>
              <a:tabLst>
                <a:tab pos="719138" algn="l"/>
              </a:tabLst>
              <a:defRPr/>
            </a:pPr>
            <a:r>
              <a:rPr lang="en-US" altLang="en-US" sz="1800" dirty="0"/>
              <a:t>- Math class</a:t>
            </a:r>
          </a:p>
          <a:p>
            <a:pPr marL="730250" lvl="1">
              <a:defRPr/>
            </a:pPr>
            <a:r>
              <a:rPr lang="en-US" altLang="en-US" dirty="0"/>
              <a:t>Accepting input from the user</a:t>
            </a:r>
          </a:p>
          <a:p>
            <a:pPr marL="719138" lvl="2" indent="0">
              <a:buNone/>
              <a:defRPr/>
            </a:pPr>
            <a:r>
              <a:rPr lang="en-US" altLang="en-US" sz="1800" dirty="0"/>
              <a:t>  - Importing Scanner class</a:t>
            </a:r>
          </a:p>
          <a:p>
            <a:pPr marL="719138" lvl="2" indent="0">
              <a:buNone/>
              <a:defRPr/>
            </a:pPr>
            <a:r>
              <a:rPr lang="en-US" altLang="en-US" sz="1800" dirty="0"/>
              <a:t>  - Creating Scanner object</a:t>
            </a:r>
          </a:p>
          <a:p>
            <a:pPr marL="892175" lvl="2" indent="-173038">
              <a:buNone/>
              <a:defRPr/>
            </a:pPr>
            <a:r>
              <a:rPr lang="en-US" altLang="en-US" sz="1800" dirty="0"/>
              <a:t>  - Reading input from keyboard using Scanner methods,   </a:t>
            </a:r>
          </a:p>
          <a:p>
            <a:pPr marL="719138" lvl="2" indent="0">
              <a:buNone/>
              <a:defRPr/>
            </a:pPr>
            <a:r>
              <a:rPr lang="en-US" altLang="en-US" sz="1800" dirty="0"/>
              <a:t>    e.g.: </a:t>
            </a:r>
            <a:r>
              <a:rPr lang="en-US" altLang="en-US" sz="1800" dirty="0" err="1"/>
              <a:t>nextInt</a:t>
            </a:r>
            <a:r>
              <a:rPr lang="en-US" altLang="en-US" sz="1800" dirty="0"/>
              <a:t>(), </a:t>
            </a:r>
            <a:r>
              <a:rPr lang="en-US" altLang="en-US" sz="1800" dirty="0" err="1"/>
              <a:t>nextLine</a:t>
            </a:r>
            <a:r>
              <a:rPr lang="en-US" altLang="en-US" sz="1800" dirty="0"/>
              <a:t>().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C828B-D36B-4F19-9CA8-D23CC2C0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1" hangingPunct="1">
              <a:spcAft>
                <a:spcPts val="600"/>
              </a:spcAft>
              <a:defRPr/>
            </a:pPr>
            <a:fld id="{484D6B4F-9800-4B18-BD30-0502410CC6E2}" type="slidenum">
              <a:rPr lang="en-US" sz="1400" smtClean="0">
                <a:latin typeface="+mj-lt"/>
                <a:cs typeface="+mn-cs"/>
              </a:rPr>
              <a:pPr defTabSz="457200" eaLnBrk="1" hangingPunct="1">
                <a:spcAft>
                  <a:spcPts val="600"/>
                </a:spcAft>
                <a:defRPr/>
              </a:pPr>
              <a:t>31</a:t>
            </a:fld>
            <a:endParaRPr lang="en-US" sz="1400">
              <a:latin typeface="+mj-lt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Data Conversion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Sometimes it is convenient to convert data from one type to another.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For example, in a particular situation we may want to treat an integer as a floating point value.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These conversions do not change the type of a variable or the value that's stored in it – they only convert a value as part of a computation.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4980C-DCBF-4029-AC2B-4E50C2F7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Data Conversion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56123"/>
            <a:ext cx="7543800" cy="385178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40000"/>
              </a:spcBef>
              <a:buFont typeface="Arial" panose="020B0604020202020204" pitchFamily="34" charset="0"/>
              <a:buNone/>
              <a:defRPr/>
            </a:pPr>
            <a:r>
              <a:rPr lang="en-US" sz="2400" dirty="0"/>
              <a:t>Two types of data conversion:</a:t>
            </a:r>
          </a:p>
          <a:p>
            <a:pPr eaLnBrk="1" hangingPunct="1">
              <a:spcBef>
                <a:spcPct val="40000"/>
              </a:spcBef>
              <a:defRPr/>
            </a:pPr>
            <a:endParaRPr lang="en-US" sz="2400" i="1" dirty="0"/>
          </a:p>
          <a:p>
            <a:pPr marL="457200" indent="-457200" eaLnBrk="1" hangingPunct="1">
              <a:spcBef>
                <a:spcPct val="40000"/>
              </a:spcBef>
              <a:buClrTx/>
              <a:buFont typeface="+mj-lt"/>
              <a:buAutoNum type="arabicPeriod"/>
              <a:defRPr/>
            </a:pPr>
            <a:r>
              <a:rPr lang="en-US" sz="2400" dirty="0"/>
              <a:t>Widening conversions are the safest because they tend to go from a small data type to a larger one (such as a </a:t>
            </a:r>
            <a:r>
              <a:rPr lang="en-US" sz="2400" dirty="0">
                <a:latin typeface="Courier New" panose="02070309020205020404" pitchFamily="49" charset="0"/>
              </a:rPr>
              <a:t>short</a:t>
            </a:r>
            <a:r>
              <a:rPr lang="en-US" sz="2400" dirty="0"/>
              <a:t> to an </a:t>
            </a:r>
            <a:r>
              <a:rPr lang="en-US" sz="2400" dirty="0">
                <a:latin typeface="Courier New" panose="02070309020205020404" pitchFamily="49" charset="0"/>
              </a:rPr>
              <a:t>int</a:t>
            </a:r>
            <a:r>
              <a:rPr lang="en-US" sz="2400" dirty="0"/>
              <a:t>)</a:t>
            </a:r>
          </a:p>
          <a:p>
            <a:pPr marL="457200" indent="-457200" eaLnBrk="1" hangingPunct="1">
              <a:spcBef>
                <a:spcPct val="40000"/>
              </a:spcBef>
              <a:spcAft>
                <a:spcPts val="1200"/>
              </a:spcAft>
              <a:buClrTx/>
              <a:buFont typeface="+mj-lt"/>
              <a:buAutoNum type="arabicPeriod"/>
              <a:defRPr/>
            </a:pPr>
            <a:r>
              <a:rPr lang="en-US" sz="2400" dirty="0"/>
              <a:t>Narrowing conversions can lose information because they tend to go from a large data type to a smaller one (such as an </a:t>
            </a:r>
            <a:r>
              <a:rPr lang="en-US" sz="2400" dirty="0">
                <a:latin typeface="Courier New" panose="02070309020205020404" pitchFamily="49" charset="0"/>
              </a:rPr>
              <a:t>int</a:t>
            </a:r>
            <a:r>
              <a:rPr lang="en-US" sz="2400" dirty="0"/>
              <a:t> to a </a:t>
            </a:r>
            <a:r>
              <a:rPr lang="en-US" sz="2400" dirty="0">
                <a:latin typeface="Courier New" panose="02070309020205020404" pitchFamily="49" charset="0"/>
              </a:rPr>
              <a:t>short</a:t>
            </a:r>
            <a:r>
              <a:rPr lang="en-US" sz="2400" dirty="0"/>
              <a:t>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3E71C-C80B-4F98-8184-7FD39D1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Data Conversion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4" descr="fig02_05.tif">
            <a:extLst>
              <a:ext uri="{FF2B5EF4-FFF2-40B4-BE49-F238E27FC236}">
                <a16:creationId xmlns:a16="http://schemas.microsoft.com/office/drawing/2014/main" id="{DCBA6EEC-C759-4986-98C6-C7B1ED06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912269"/>
            <a:ext cx="3921125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fig02_06.tif">
            <a:extLst>
              <a:ext uri="{FF2B5EF4-FFF2-40B4-BE49-F238E27FC236}">
                <a16:creationId xmlns:a16="http://schemas.microsoft.com/office/drawing/2014/main" id="{A01589A7-C192-4160-B04D-C66C7557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909888"/>
            <a:ext cx="37338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C598ED53-B2EB-49E4-B98B-A39AE43D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73312"/>
            <a:ext cx="2752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Widening Conversions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2091A9F-13D4-46A0-A848-BED1D590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373312"/>
            <a:ext cx="2873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Narrowing Conversions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DEF97-2D61-4901-B765-ADA724E9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1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Data Conversion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2386" y="2318658"/>
            <a:ext cx="7543800" cy="385354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In Java, data conversions can occur in three ways:</a:t>
            </a:r>
          </a:p>
          <a:p>
            <a:pPr lvl="1" eaLnBrk="1" hangingPunct="1">
              <a:spcBef>
                <a:spcPct val="700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Assignment conversion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Promotion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Casting</a:t>
            </a:r>
          </a:p>
          <a:p>
            <a:endParaRPr lang="en-US" sz="28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E0660-78B4-47ED-9C1D-2BF5F302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800"/>
              <a:t>Assignment Conversion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143000"/>
            <a:ext cx="4090799" cy="4495800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i="1" dirty="0"/>
              <a:t>Assignment conversion</a:t>
            </a:r>
            <a:r>
              <a:rPr lang="en-US" altLang="en-US" dirty="0"/>
              <a:t> occurs when a value of one type is assigned to a variable of another.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dollars = 20;</a:t>
            </a:r>
          </a:p>
          <a:p>
            <a:pPr lvl="2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double money = dollars;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/>
              <a:t>Only widening conversions can happen via assignment.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/>
              <a:t>Note that the value or type of </a:t>
            </a:r>
            <a:r>
              <a:rPr lang="en-US" altLang="en-US" dirty="0">
                <a:latin typeface="Courier New" panose="02070309020205020404" pitchFamily="49" charset="0"/>
              </a:rPr>
              <a:t>dollars</a:t>
            </a:r>
            <a:r>
              <a:rPr lang="en-US" altLang="en-US" dirty="0"/>
              <a:t> did not change.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D2A2D-9EDB-4B06-B929-378E6452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200"/>
              <a:t>Promotion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1" y="995083"/>
            <a:ext cx="4090798" cy="4412053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sz="1800" i="1" dirty="0"/>
              <a:t>Promotion</a:t>
            </a:r>
            <a:r>
              <a:rPr lang="en-US" altLang="en-US" sz="1800" dirty="0"/>
              <a:t> happens automatically when operators in expressions convert their operands.</a:t>
            </a:r>
          </a:p>
          <a:p>
            <a:pPr eaLnBrk="1" hangingPunct="1">
              <a:spcBef>
                <a:spcPct val="70000"/>
              </a:spcBef>
              <a:spcAft>
                <a:spcPts val="1200"/>
              </a:spcAft>
            </a:pPr>
            <a:r>
              <a:rPr lang="en-US" altLang="en-US" sz="1800" dirty="0"/>
              <a:t>Examples: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int count = 12;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double sum = 490.27;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Times" panose="02020603050405020304" pitchFamily="18" charset="0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result = sum / count;</a:t>
            </a:r>
          </a:p>
          <a:p>
            <a:pPr eaLnBrk="1" hangingPunct="1"/>
            <a:r>
              <a:rPr lang="en-US" altLang="en-US" sz="1800" dirty="0"/>
              <a:t>The value of </a:t>
            </a:r>
            <a:r>
              <a:rPr lang="en-US" altLang="en-US" sz="1800" dirty="0">
                <a:latin typeface="Courier New" panose="02070309020205020404" pitchFamily="49" charset="0"/>
              </a:rPr>
              <a:t>count</a:t>
            </a:r>
            <a:r>
              <a:rPr lang="en-US" altLang="en-US" sz="1800" dirty="0"/>
              <a:t> is converted to a floating-point value to perform the division calculation.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8BD62-6847-47FD-B505-5E2C99BF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6B4F-9800-4B18-BD30-0502410CC6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1431</Words>
  <Application>Microsoft Office PowerPoint</Application>
  <PresentationFormat>On-screen Show (4:3)</PresentationFormat>
  <Paragraphs>291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Amasis MT Pro Black</vt:lpstr>
      <vt:lpstr>Amasis MT Pro Medium</vt:lpstr>
      <vt:lpstr>Arial</vt:lpstr>
      <vt:lpstr>Calibri</vt:lpstr>
      <vt:lpstr>Courier New</vt:lpstr>
      <vt:lpstr>Rockwell</vt:lpstr>
      <vt:lpstr>Rockwell Condensed</vt:lpstr>
      <vt:lpstr>Rockwell Extra Bold</vt:lpstr>
      <vt:lpstr>Times</vt:lpstr>
      <vt:lpstr>Wingdings</vt:lpstr>
      <vt:lpstr>Custom Design</vt:lpstr>
      <vt:lpstr>Wood Type</vt:lpstr>
      <vt:lpstr> NUMERICAL COMPUTATION &amp;   EXPRESSION (part 2)</vt:lpstr>
      <vt:lpstr>Objectives</vt:lpstr>
      <vt:lpstr>Outline</vt:lpstr>
      <vt:lpstr>Data Conversion</vt:lpstr>
      <vt:lpstr>Data Conversion</vt:lpstr>
      <vt:lpstr>Data Conversion</vt:lpstr>
      <vt:lpstr>Data Conversion</vt:lpstr>
      <vt:lpstr>Assignment Conversion</vt:lpstr>
      <vt:lpstr>Promotion</vt:lpstr>
      <vt:lpstr>Casting</vt:lpstr>
      <vt:lpstr>Outline</vt:lpstr>
      <vt:lpstr>The math class</vt:lpstr>
      <vt:lpstr>The math class</vt:lpstr>
      <vt:lpstr>Mathematical Methods in Java</vt:lpstr>
      <vt:lpstr>Analyzing an Expression</vt:lpstr>
      <vt:lpstr>Outline</vt:lpstr>
      <vt:lpstr>Interactive Program</vt:lpstr>
      <vt:lpstr>Demo Interactive Program in JGRASP</vt:lpstr>
      <vt:lpstr>Classes in JAVA</vt:lpstr>
      <vt:lpstr>How to Create Interactive Programs?</vt:lpstr>
      <vt:lpstr>Interactive Programs</vt:lpstr>
      <vt:lpstr>Reading Input</vt:lpstr>
      <vt:lpstr>Reading Input</vt:lpstr>
      <vt:lpstr>Methods for Scanner</vt:lpstr>
      <vt:lpstr>Design Of Interactive Program: Pseudocode &amp; Flow Chart</vt:lpstr>
      <vt:lpstr>PowerPoint Presentation</vt:lpstr>
      <vt:lpstr>PowerPoint Presentation</vt:lpstr>
      <vt:lpstr>Design Of Interactive Program: Pseudocode &amp; Flow Chart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Fathey</cp:lastModifiedBy>
  <cp:revision>79</cp:revision>
  <dcterms:created xsi:type="dcterms:W3CDTF">2011-03-05T23:13:06Z</dcterms:created>
  <dcterms:modified xsi:type="dcterms:W3CDTF">2021-10-29T02:53:46Z</dcterms:modified>
</cp:coreProperties>
</file>