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28" r:id="rId1"/>
    <p:sldMasterId id="2147484341" r:id="rId2"/>
  </p:sldMasterIdLst>
  <p:notesMasterIdLst>
    <p:notesMasterId r:id="rId49"/>
  </p:notesMasterIdLst>
  <p:handoutMasterIdLst>
    <p:handoutMasterId r:id="rId50"/>
  </p:handoutMasterIdLst>
  <p:sldIdLst>
    <p:sldId id="421" r:id="rId3"/>
    <p:sldId id="257" r:id="rId4"/>
    <p:sldId id="373" r:id="rId5"/>
    <p:sldId id="311" r:id="rId6"/>
    <p:sldId id="422" r:id="rId7"/>
    <p:sldId id="377" r:id="rId8"/>
    <p:sldId id="344" r:id="rId9"/>
    <p:sldId id="345" r:id="rId10"/>
    <p:sldId id="347" r:id="rId11"/>
    <p:sldId id="384" r:id="rId12"/>
    <p:sldId id="402" r:id="rId13"/>
    <p:sldId id="348" r:id="rId14"/>
    <p:sldId id="374" r:id="rId15"/>
    <p:sldId id="379" r:id="rId16"/>
    <p:sldId id="380" r:id="rId17"/>
    <p:sldId id="381" r:id="rId18"/>
    <p:sldId id="352" r:id="rId19"/>
    <p:sldId id="423" r:id="rId20"/>
    <p:sldId id="363" r:id="rId21"/>
    <p:sldId id="424" r:id="rId22"/>
    <p:sldId id="355" r:id="rId23"/>
    <p:sldId id="364" r:id="rId24"/>
    <p:sldId id="356" r:id="rId25"/>
    <p:sldId id="357" r:id="rId26"/>
    <p:sldId id="425" r:id="rId27"/>
    <p:sldId id="310" r:id="rId28"/>
    <p:sldId id="426" r:id="rId29"/>
    <p:sldId id="415" r:id="rId30"/>
    <p:sldId id="416" r:id="rId31"/>
    <p:sldId id="312" r:id="rId32"/>
    <p:sldId id="409" r:id="rId33"/>
    <p:sldId id="427" r:id="rId34"/>
    <p:sldId id="314" r:id="rId35"/>
    <p:sldId id="367" r:id="rId36"/>
    <p:sldId id="412" r:id="rId37"/>
    <p:sldId id="413" r:id="rId38"/>
    <p:sldId id="407" r:id="rId39"/>
    <p:sldId id="369" r:id="rId40"/>
    <p:sldId id="319" r:id="rId41"/>
    <p:sldId id="428" r:id="rId42"/>
    <p:sldId id="429" r:id="rId43"/>
    <p:sldId id="389" r:id="rId44"/>
    <p:sldId id="419" r:id="rId45"/>
    <p:sldId id="430" r:id="rId46"/>
    <p:sldId id="431" r:id="rId47"/>
    <p:sldId id="464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66FF"/>
    <a:srgbClr val="FF6600"/>
    <a:srgbClr val="66FFFF"/>
    <a:srgbClr val="33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63" d="100"/>
          <a:sy n="63" d="100"/>
        </p:scale>
        <p:origin x="12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870B9-D6AA-46A9-A2EF-91F291A0EABE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50FE61-477B-479F-856D-0C9B1613DE85}">
      <dgm:prSet custT="1"/>
      <dgm:spPr/>
      <dgm:t>
        <a:bodyPr/>
        <a:lstStyle/>
        <a:p>
          <a:r>
            <a:rPr lang="en-US" sz="2000" dirty="0"/>
            <a:t>Sequential </a:t>
          </a:r>
          <a:r>
            <a:rPr lang="en-US" sz="1800" dirty="0"/>
            <a:t>(we had learned in previous topic)</a:t>
          </a:r>
          <a:endParaRPr lang="en-US" sz="2000" dirty="0"/>
        </a:p>
      </dgm:t>
    </dgm:pt>
    <dgm:pt modelId="{65B3D191-1022-42CB-A2BC-0FC5FC399D47}" type="parTrans" cxnId="{0C9894B7-D878-4BD5-8C54-ECCC1A68BC8D}">
      <dgm:prSet/>
      <dgm:spPr/>
      <dgm:t>
        <a:bodyPr/>
        <a:lstStyle/>
        <a:p>
          <a:endParaRPr lang="en-US" sz="2000"/>
        </a:p>
      </dgm:t>
    </dgm:pt>
    <dgm:pt modelId="{7F6C3852-C062-433B-91AE-827F67AD8522}" type="sibTrans" cxnId="{0C9894B7-D878-4BD5-8C54-ECCC1A68BC8D}">
      <dgm:prSet/>
      <dgm:spPr/>
      <dgm:t>
        <a:bodyPr/>
        <a:lstStyle/>
        <a:p>
          <a:endParaRPr lang="en-US" sz="2000"/>
        </a:p>
      </dgm:t>
    </dgm:pt>
    <dgm:pt modelId="{297B6538-B647-4C07-90D9-DDB19ECCC859}">
      <dgm:prSet custT="1"/>
      <dgm:spPr/>
      <dgm:t>
        <a:bodyPr/>
        <a:lstStyle/>
        <a:p>
          <a:r>
            <a:rPr lang="en-US" sz="2000"/>
            <a:t>The statements in a program are executed in sequential order </a:t>
          </a:r>
        </a:p>
      </dgm:t>
    </dgm:pt>
    <dgm:pt modelId="{0DBFA00E-6A5C-4618-96FF-4D822E21D792}" type="parTrans" cxnId="{D50882C8-FE13-47D1-B09E-B2225375AB2D}">
      <dgm:prSet/>
      <dgm:spPr/>
      <dgm:t>
        <a:bodyPr/>
        <a:lstStyle/>
        <a:p>
          <a:endParaRPr lang="en-US" sz="2000"/>
        </a:p>
      </dgm:t>
    </dgm:pt>
    <dgm:pt modelId="{F3318594-6A69-47BD-A2C2-F28A64C27018}" type="sibTrans" cxnId="{D50882C8-FE13-47D1-B09E-B2225375AB2D}">
      <dgm:prSet/>
      <dgm:spPr/>
      <dgm:t>
        <a:bodyPr/>
        <a:lstStyle/>
        <a:p>
          <a:endParaRPr lang="en-US" sz="2000"/>
        </a:p>
      </dgm:t>
    </dgm:pt>
    <dgm:pt modelId="{6F811A4B-7325-494E-B629-F44F239BA682}">
      <dgm:prSet custT="1"/>
      <dgm:spPr/>
      <dgm:t>
        <a:bodyPr/>
        <a:lstStyle/>
        <a:p>
          <a:r>
            <a:rPr lang="en-US" sz="2000"/>
            <a:t>Selection</a:t>
          </a:r>
        </a:p>
      </dgm:t>
    </dgm:pt>
    <dgm:pt modelId="{3D134D17-6277-4119-9B8D-C7BD16F3514A}" type="parTrans" cxnId="{B4F4E7BE-FECC-4ABF-918D-226D2F40D0E1}">
      <dgm:prSet/>
      <dgm:spPr/>
      <dgm:t>
        <a:bodyPr/>
        <a:lstStyle/>
        <a:p>
          <a:endParaRPr lang="en-US" sz="2000"/>
        </a:p>
      </dgm:t>
    </dgm:pt>
    <dgm:pt modelId="{5BF8DDAA-3542-455F-B1CE-0CC51F92B944}" type="sibTrans" cxnId="{B4F4E7BE-FECC-4ABF-918D-226D2F40D0E1}">
      <dgm:prSet/>
      <dgm:spPr/>
      <dgm:t>
        <a:bodyPr/>
        <a:lstStyle/>
        <a:p>
          <a:endParaRPr lang="en-US" sz="2000"/>
        </a:p>
      </dgm:t>
    </dgm:pt>
    <dgm:pt modelId="{61A78A6F-8B15-4B7D-AD9B-0AF225B1E94E}">
      <dgm:prSet custT="1"/>
      <dgm:spPr/>
      <dgm:t>
        <a:bodyPr/>
        <a:lstStyle/>
        <a:p>
          <a:r>
            <a:rPr lang="en-US" sz="2000"/>
            <a:t>allow the program to select one of multiple paths of execution.</a:t>
          </a:r>
        </a:p>
      </dgm:t>
    </dgm:pt>
    <dgm:pt modelId="{8CBC736F-4845-4FBD-ABA1-8B5B2DA56F9C}" type="parTrans" cxnId="{C7458F7D-9273-4974-9433-C171EEB86683}">
      <dgm:prSet/>
      <dgm:spPr/>
      <dgm:t>
        <a:bodyPr/>
        <a:lstStyle/>
        <a:p>
          <a:endParaRPr lang="en-US" sz="2000"/>
        </a:p>
      </dgm:t>
    </dgm:pt>
    <dgm:pt modelId="{62517733-2DEA-444B-B760-0DEA71E44A1D}" type="sibTrans" cxnId="{C7458F7D-9273-4974-9433-C171EEB86683}">
      <dgm:prSet/>
      <dgm:spPr/>
      <dgm:t>
        <a:bodyPr/>
        <a:lstStyle/>
        <a:p>
          <a:endParaRPr lang="en-US" sz="2000"/>
        </a:p>
      </dgm:t>
    </dgm:pt>
    <dgm:pt modelId="{8DD6C6E6-B9A5-4E45-BB3B-62FBE51E3272}">
      <dgm:prSet custT="1"/>
      <dgm:spPr/>
      <dgm:t>
        <a:bodyPr/>
        <a:lstStyle/>
        <a:p>
          <a:r>
            <a:rPr lang="en-US" sz="2000"/>
            <a:t>The path is selected based on some conditional criteria (boolean expression).</a:t>
          </a:r>
        </a:p>
      </dgm:t>
    </dgm:pt>
    <dgm:pt modelId="{4162DBC8-4950-4922-AF6E-F75F737B6B34}" type="parTrans" cxnId="{BDB90C77-266B-4ADD-BAF8-2C87A12C4C62}">
      <dgm:prSet/>
      <dgm:spPr/>
      <dgm:t>
        <a:bodyPr/>
        <a:lstStyle/>
        <a:p>
          <a:endParaRPr lang="en-US" sz="2000"/>
        </a:p>
      </dgm:t>
    </dgm:pt>
    <dgm:pt modelId="{87B1661A-B7DF-4FA4-B8A2-49CB5167AA0B}" type="sibTrans" cxnId="{BDB90C77-266B-4ADD-BAF8-2C87A12C4C62}">
      <dgm:prSet/>
      <dgm:spPr/>
      <dgm:t>
        <a:bodyPr/>
        <a:lstStyle/>
        <a:p>
          <a:endParaRPr lang="en-US" sz="2000"/>
        </a:p>
      </dgm:t>
    </dgm:pt>
    <dgm:pt modelId="{BC1087D9-1ADA-4004-B1DF-6C57072C0F7A}">
      <dgm:prSet custT="1"/>
      <dgm:spPr/>
      <dgm:t>
        <a:bodyPr/>
        <a:lstStyle/>
        <a:p>
          <a:r>
            <a:rPr lang="en-US" sz="2000"/>
            <a:t>Repetition (we will learn in next topic)</a:t>
          </a:r>
        </a:p>
      </dgm:t>
    </dgm:pt>
    <dgm:pt modelId="{67410388-C95B-44B4-B19B-55D7AD5EA172}" type="parTrans" cxnId="{8E018E37-4ECA-45D4-82D3-93A7D8B78C1A}">
      <dgm:prSet/>
      <dgm:spPr/>
      <dgm:t>
        <a:bodyPr/>
        <a:lstStyle/>
        <a:p>
          <a:endParaRPr lang="en-US" sz="2000"/>
        </a:p>
      </dgm:t>
    </dgm:pt>
    <dgm:pt modelId="{17077865-83C5-4DFC-BD18-60235CD648E5}" type="sibTrans" cxnId="{8E018E37-4ECA-45D4-82D3-93A7D8B78C1A}">
      <dgm:prSet/>
      <dgm:spPr/>
      <dgm:t>
        <a:bodyPr/>
        <a:lstStyle/>
        <a:p>
          <a:endParaRPr lang="en-US" sz="2000"/>
        </a:p>
      </dgm:t>
    </dgm:pt>
    <dgm:pt modelId="{91404ECF-EE92-432F-BAE7-A8E980F662FF}" type="pres">
      <dgm:prSet presAssocID="{536870B9-D6AA-46A9-A2EF-91F291A0EABE}" presName="linear" presStyleCnt="0">
        <dgm:presLayoutVars>
          <dgm:dir/>
          <dgm:animLvl val="lvl"/>
          <dgm:resizeHandles val="exact"/>
        </dgm:presLayoutVars>
      </dgm:prSet>
      <dgm:spPr/>
    </dgm:pt>
    <dgm:pt modelId="{DAD3A7BE-C788-4562-8C79-5BC57F256AFC}" type="pres">
      <dgm:prSet presAssocID="{E350FE61-477B-479F-856D-0C9B1613DE85}" presName="parentLin" presStyleCnt="0"/>
      <dgm:spPr/>
    </dgm:pt>
    <dgm:pt modelId="{421F025F-DD28-4F06-B70F-6687B26F6590}" type="pres">
      <dgm:prSet presAssocID="{E350FE61-477B-479F-856D-0C9B1613DE85}" presName="parentLeftMargin" presStyleLbl="node1" presStyleIdx="0" presStyleCnt="3"/>
      <dgm:spPr/>
    </dgm:pt>
    <dgm:pt modelId="{011ADCF2-C5CA-488B-94CF-88B126DEF553}" type="pres">
      <dgm:prSet presAssocID="{E350FE61-477B-479F-856D-0C9B1613DE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482DAA-FFE0-4FA7-817E-2BC9036570B2}" type="pres">
      <dgm:prSet presAssocID="{E350FE61-477B-479F-856D-0C9B1613DE85}" presName="negativeSpace" presStyleCnt="0"/>
      <dgm:spPr/>
    </dgm:pt>
    <dgm:pt modelId="{03768817-4685-4858-9901-C8070B19A2EA}" type="pres">
      <dgm:prSet presAssocID="{E350FE61-477B-479F-856D-0C9B1613DE85}" presName="childText" presStyleLbl="conFgAcc1" presStyleIdx="0" presStyleCnt="3">
        <dgm:presLayoutVars>
          <dgm:bulletEnabled val="1"/>
        </dgm:presLayoutVars>
      </dgm:prSet>
      <dgm:spPr/>
    </dgm:pt>
    <dgm:pt modelId="{12456A5E-A3FC-45C9-80D8-B06C3C1986D0}" type="pres">
      <dgm:prSet presAssocID="{7F6C3852-C062-433B-91AE-827F67AD8522}" presName="spaceBetweenRectangles" presStyleCnt="0"/>
      <dgm:spPr/>
    </dgm:pt>
    <dgm:pt modelId="{1D2CADCD-F816-414E-8E8A-7410AD474696}" type="pres">
      <dgm:prSet presAssocID="{6F811A4B-7325-494E-B629-F44F239BA682}" presName="parentLin" presStyleCnt="0"/>
      <dgm:spPr/>
    </dgm:pt>
    <dgm:pt modelId="{F0E65A87-98EC-48F1-967D-454D4E6A540F}" type="pres">
      <dgm:prSet presAssocID="{6F811A4B-7325-494E-B629-F44F239BA682}" presName="parentLeftMargin" presStyleLbl="node1" presStyleIdx="0" presStyleCnt="3"/>
      <dgm:spPr/>
    </dgm:pt>
    <dgm:pt modelId="{A3BD8DE4-D4B4-475D-96DE-1E5B1EDEC2EF}" type="pres">
      <dgm:prSet presAssocID="{6F811A4B-7325-494E-B629-F44F239BA6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3FFFC7-0998-4C9A-8B2C-1021AF833037}" type="pres">
      <dgm:prSet presAssocID="{6F811A4B-7325-494E-B629-F44F239BA682}" presName="negativeSpace" presStyleCnt="0"/>
      <dgm:spPr/>
    </dgm:pt>
    <dgm:pt modelId="{2B42491F-9497-4511-B685-655B252752CE}" type="pres">
      <dgm:prSet presAssocID="{6F811A4B-7325-494E-B629-F44F239BA682}" presName="childText" presStyleLbl="conFgAcc1" presStyleIdx="1" presStyleCnt="3">
        <dgm:presLayoutVars>
          <dgm:bulletEnabled val="1"/>
        </dgm:presLayoutVars>
      </dgm:prSet>
      <dgm:spPr/>
    </dgm:pt>
    <dgm:pt modelId="{5E9239F2-7F28-428D-8D96-23600288D019}" type="pres">
      <dgm:prSet presAssocID="{5BF8DDAA-3542-455F-B1CE-0CC51F92B944}" presName="spaceBetweenRectangles" presStyleCnt="0"/>
      <dgm:spPr/>
    </dgm:pt>
    <dgm:pt modelId="{CAE8E684-129F-4BF6-B557-0C0372C2E4D0}" type="pres">
      <dgm:prSet presAssocID="{BC1087D9-1ADA-4004-B1DF-6C57072C0F7A}" presName="parentLin" presStyleCnt="0"/>
      <dgm:spPr/>
    </dgm:pt>
    <dgm:pt modelId="{CCC0D75E-9CC7-4A0C-BC19-D6AFB58578EA}" type="pres">
      <dgm:prSet presAssocID="{BC1087D9-1ADA-4004-B1DF-6C57072C0F7A}" presName="parentLeftMargin" presStyleLbl="node1" presStyleIdx="1" presStyleCnt="3"/>
      <dgm:spPr/>
    </dgm:pt>
    <dgm:pt modelId="{11489F2B-87BF-4C8E-9459-2FB901F9DC62}" type="pres">
      <dgm:prSet presAssocID="{BC1087D9-1ADA-4004-B1DF-6C57072C0F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D16B94-66BC-4CCB-8FC5-FACA7A696AD4}" type="pres">
      <dgm:prSet presAssocID="{BC1087D9-1ADA-4004-B1DF-6C57072C0F7A}" presName="negativeSpace" presStyleCnt="0"/>
      <dgm:spPr/>
    </dgm:pt>
    <dgm:pt modelId="{2483F0E0-E233-41F7-84EA-67F6138AFB8D}" type="pres">
      <dgm:prSet presAssocID="{BC1087D9-1ADA-4004-B1DF-6C57072C0F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121F101-01D1-4149-BC1F-EAC3D7B53BA5}" type="presOf" srcId="{E350FE61-477B-479F-856D-0C9B1613DE85}" destId="{421F025F-DD28-4F06-B70F-6687B26F6590}" srcOrd="0" destOrd="0" presId="urn:microsoft.com/office/officeart/2005/8/layout/list1"/>
    <dgm:cxn modelId="{DF322F0D-504A-4B0C-9CA7-59D0D56194CD}" type="presOf" srcId="{BC1087D9-1ADA-4004-B1DF-6C57072C0F7A}" destId="{11489F2B-87BF-4C8E-9459-2FB901F9DC62}" srcOrd="1" destOrd="0" presId="urn:microsoft.com/office/officeart/2005/8/layout/list1"/>
    <dgm:cxn modelId="{E2E24A36-AB12-4CE3-8E83-94B7F6B2D76F}" type="presOf" srcId="{E350FE61-477B-479F-856D-0C9B1613DE85}" destId="{011ADCF2-C5CA-488B-94CF-88B126DEF553}" srcOrd="1" destOrd="0" presId="urn:microsoft.com/office/officeart/2005/8/layout/list1"/>
    <dgm:cxn modelId="{8E018E37-4ECA-45D4-82D3-93A7D8B78C1A}" srcId="{536870B9-D6AA-46A9-A2EF-91F291A0EABE}" destId="{BC1087D9-1ADA-4004-B1DF-6C57072C0F7A}" srcOrd="2" destOrd="0" parTransId="{67410388-C95B-44B4-B19B-55D7AD5EA172}" sibTransId="{17077865-83C5-4DFC-BD18-60235CD648E5}"/>
    <dgm:cxn modelId="{422ACF4B-98D0-4527-8E88-7E14D45D700B}" type="presOf" srcId="{297B6538-B647-4C07-90D9-DDB19ECCC859}" destId="{03768817-4685-4858-9901-C8070B19A2EA}" srcOrd="0" destOrd="0" presId="urn:microsoft.com/office/officeart/2005/8/layout/list1"/>
    <dgm:cxn modelId="{C13D2870-7AFD-45B7-A067-45C711ACD979}" type="presOf" srcId="{6F811A4B-7325-494E-B629-F44F239BA682}" destId="{F0E65A87-98EC-48F1-967D-454D4E6A540F}" srcOrd="0" destOrd="0" presId="urn:microsoft.com/office/officeart/2005/8/layout/list1"/>
    <dgm:cxn modelId="{BDB90C77-266B-4ADD-BAF8-2C87A12C4C62}" srcId="{6F811A4B-7325-494E-B629-F44F239BA682}" destId="{8DD6C6E6-B9A5-4E45-BB3B-62FBE51E3272}" srcOrd="1" destOrd="0" parTransId="{4162DBC8-4950-4922-AF6E-F75F737B6B34}" sibTransId="{87B1661A-B7DF-4FA4-B8A2-49CB5167AA0B}"/>
    <dgm:cxn modelId="{C7458F7D-9273-4974-9433-C171EEB86683}" srcId="{6F811A4B-7325-494E-B629-F44F239BA682}" destId="{61A78A6F-8B15-4B7D-AD9B-0AF225B1E94E}" srcOrd="0" destOrd="0" parTransId="{8CBC736F-4845-4FBD-ABA1-8B5B2DA56F9C}" sibTransId="{62517733-2DEA-444B-B760-0DEA71E44A1D}"/>
    <dgm:cxn modelId="{11CAB486-716F-4D06-8650-FF8F9DFE265B}" type="presOf" srcId="{8DD6C6E6-B9A5-4E45-BB3B-62FBE51E3272}" destId="{2B42491F-9497-4511-B685-655B252752CE}" srcOrd="0" destOrd="1" presId="urn:microsoft.com/office/officeart/2005/8/layout/list1"/>
    <dgm:cxn modelId="{6B2C009F-A468-4A63-9BEA-ADA007C6A159}" type="presOf" srcId="{536870B9-D6AA-46A9-A2EF-91F291A0EABE}" destId="{91404ECF-EE92-432F-BAE7-A8E980F662FF}" srcOrd="0" destOrd="0" presId="urn:microsoft.com/office/officeart/2005/8/layout/list1"/>
    <dgm:cxn modelId="{77C188A4-927C-47CB-9518-0FA8C3F0D585}" type="presOf" srcId="{61A78A6F-8B15-4B7D-AD9B-0AF225B1E94E}" destId="{2B42491F-9497-4511-B685-655B252752CE}" srcOrd="0" destOrd="0" presId="urn:microsoft.com/office/officeart/2005/8/layout/list1"/>
    <dgm:cxn modelId="{421DB8B0-70EE-4965-90C6-4A605D42DD18}" type="presOf" srcId="{6F811A4B-7325-494E-B629-F44F239BA682}" destId="{A3BD8DE4-D4B4-475D-96DE-1E5B1EDEC2EF}" srcOrd="1" destOrd="0" presId="urn:microsoft.com/office/officeart/2005/8/layout/list1"/>
    <dgm:cxn modelId="{0C9894B7-D878-4BD5-8C54-ECCC1A68BC8D}" srcId="{536870B9-D6AA-46A9-A2EF-91F291A0EABE}" destId="{E350FE61-477B-479F-856D-0C9B1613DE85}" srcOrd="0" destOrd="0" parTransId="{65B3D191-1022-42CB-A2BC-0FC5FC399D47}" sibTransId="{7F6C3852-C062-433B-91AE-827F67AD8522}"/>
    <dgm:cxn modelId="{B4F4E7BE-FECC-4ABF-918D-226D2F40D0E1}" srcId="{536870B9-D6AA-46A9-A2EF-91F291A0EABE}" destId="{6F811A4B-7325-494E-B629-F44F239BA682}" srcOrd="1" destOrd="0" parTransId="{3D134D17-6277-4119-9B8D-C7BD16F3514A}" sibTransId="{5BF8DDAA-3542-455F-B1CE-0CC51F92B944}"/>
    <dgm:cxn modelId="{D50882C8-FE13-47D1-B09E-B2225375AB2D}" srcId="{E350FE61-477B-479F-856D-0C9B1613DE85}" destId="{297B6538-B647-4C07-90D9-DDB19ECCC859}" srcOrd="0" destOrd="0" parTransId="{0DBFA00E-6A5C-4618-96FF-4D822E21D792}" sibTransId="{F3318594-6A69-47BD-A2C2-F28A64C27018}"/>
    <dgm:cxn modelId="{BDE45BCD-6464-4765-8553-87CF06C2DE27}" type="presOf" srcId="{BC1087D9-1ADA-4004-B1DF-6C57072C0F7A}" destId="{CCC0D75E-9CC7-4A0C-BC19-D6AFB58578EA}" srcOrd="0" destOrd="0" presId="urn:microsoft.com/office/officeart/2005/8/layout/list1"/>
    <dgm:cxn modelId="{36339875-C1C7-45BB-8BCE-462B305A0959}" type="presParOf" srcId="{91404ECF-EE92-432F-BAE7-A8E980F662FF}" destId="{DAD3A7BE-C788-4562-8C79-5BC57F256AFC}" srcOrd="0" destOrd="0" presId="urn:microsoft.com/office/officeart/2005/8/layout/list1"/>
    <dgm:cxn modelId="{891B9F29-F841-4747-9791-E18423AEF62B}" type="presParOf" srcId="{DAD3A7BE-C788-4562-8C79-5BC57F256AFC}" destId="{421F025F-DD28-4F06-B70F-6687B26F6590}" srcOrd="0" destOrd="0" presId="urn:microsoft.com/office/officeart/2005/8/layout/list1"/>
    <dgm:cxn modelId="{9BADF17C-B559-4F9F-9721-6C99F4B70AFD}" type="presParOf" srcId="{DAD3A7BE-C788-4562-8C79-5BC57F256AFC}" destId="{011ADCF2-C5CA-488B-94CF-88B126DEF553}" srcOrd="1" destOrd="0" presId="urn:microsoft.com/office/officeart/2005/8/layout/list1"/>
    <dgm:cxn modelId="{D5063FAD-24A6-47E7-BAAE-B92161DFA6D1}" type="presParOf" srcId="{91404ECF-EE92-432F-BAE7-A8E980F662FF}" destId="{F8482DAA-FFE0-4FA7-817E-2BC9036570B2}" srcOrd="1" destOrd="0" presId="urn:microsoft.com/office/officeart/2005/8/layout/list1"/>
    <dgm:cxn modelId="{D1EA0683-ACDE-4A8C-A38B-24F59512A5F6}" type="presParOf" srcId="{91404ECF-EE92-432F-BAE7-A8E980F662FF}" destId="{03768817-4685-4858-9901-C8070B19A2EA}" srcOrd="2" destOrd="0" presId="urn:microsoft.com/office/officeart/2005/8/layout/list1"/>
    <dgm:cxn modelId="{B81E07B2-B281-4C7E-9EAB-68824C49F989}" type="presParOf" srcId="{91404ECF-EE92-432F-BAE7-A8E980F662FF}" destId="{12456A5E-A3FC-45C9-80D8-B06C3C1986D0}" srcOrd="3" destOrd="0" presId="urn:microsoft.com/office/officeart/2005/8/layout/list1"/>
    <dgm:cxn modelId="{59DDD44F-5B51-402B-B7A3-9612080EE1B5}" type="presParOf" srcId="{91404ECF-EE92-432F-BAE7-A8E980F662FF}" destId="{1D2CADCD-F816-414E-8E8A-7410AD474696}" srcOrd="4" destOrd="0" presId="urn:microsoft.com/office/officeart/2005/8/layout/list1"/>
    <dgm:cxn modelId="{A7494EEA-478F-4C6E-820D-76937CD87EED}" type="presParOf" srcId="{1D2CADCD-F816-414E-8E8A-7410AD474696}" destId="{F0E65A87-98EC-48F1-967D-454D4E6A540F}" srcOrd="0" destOrd="0" presId="urn:microsoft.com/office/officeart/2005/8/layout/list1"/>
    <dgm:cxn modelId="{9FBBD188-25D1-49F0-9D51-F787A7561997}" type="presParOf" srcId="{1D2CADCD-F816-414E-8E8A-7410AD474696}" destId="{A3BD8DE4-D4B4-475D-96DE-1E5B1EDEC2EF}" srcOrd="1" destOrd="0" presId="urn:microsoft.com/office/officeart/2005/8/layout/list1"/>
    <dgm:cxn modelId="{964BD3D2-A3BC-4531-9780-06EFB5678B77}" type="presParOf" srcId="{91404ECF-EE92-432F-BAE7-A8E980F662FF}" destId="{CE3FFFC7-0998-4C9A-8B2C-1021AF833037}" srcOrd="5" destOrd="0" presId="urn:microsoft.com/office/officeart/2005/8/layout/list1"/>
    <dgm:cxn modelId="{77CCCE2C-FD7F-41BB-826D-05CCED77839A}" type="presParOf" srcId="{91404ECF-EE92-432F-BAE7-A8E980F662FF}" destId="{2B42491F-9497-4511-B685-655B252752CE}" srcOrd="6" destOrd="0" presId="urn:microsoft.com/office/officeart/2005/8/layout/list1"/>
    <dgm:cxn modelId="{2A6A0842-F2D4-493B-A78E-39E024B44752}" type="presParOf" srcId="{91404ECF-EE92-432F-BAE7-A8E980F662FF}" destId="{5E9239F2-7F28-428D-8D96-23600288D019}" srcOrd="7" destOrd="0" presId="urn:microsoft.com/office/officeart/2005/8/layout/list1"/>
    <dgm:cxn modelId="{6F43B230-9D7F-4ABB-B716-AA35F254FA11}" type="presParOf" srcId="{91404ECF-EE92-432F-BAE7-A8E980F662FF}" destId="{CAE8E684-129F-4BF6-B557-0C0372C2E4D0}" srcOrd="8" destOrd="0" presId="urn:microsoft.com/office/officeart/2005/8/layout/list1"/>
    <dgm:cxn modelId="{3FFEBD15-64E9-40B6-8888-A300B2BF7269}" type="presParOf" srcId="{CAE8E684-129F-4BF6-B557-0C0372C2E4D0}" destId="{CCC0D75E-9CC7-4A0C-BC19-D6AFB58578EA}" srcOrd="0" destOrd="0" presId="urn:microsoft.com/office/officeart/2005/8/layout/list1"/>
    <dgm:cxn modelId="{486FF376-7F53-497A-965D-5DF390ACDD5B}" type="presParOf" srcId="{CAE8E684-129F-4BF6-B557-0C0372C2E4D0}" destId="{11489F2B-87BF-4C8E-9459-2FB901F9DC62}" srcOrd="1" destOrd="0" presId="urn:microsoft.com/office/officeart/2005/8/layout/list1"/>
    <dgm:cxn modelId="{8B8C66BB-0F8E-4365-8C1F-F9E19B8B635F}" type="presParOf" srcId="{91404ECF-EE92-432F-BAE7-A8E980F662FF}" destId="{53D16B94-66BC-4CCB-8FC5-FACA7A696AD4}" srcOrd="9" destOrd="0" presId="urn:microsoft.com/office/officeart/2005/8/layout/list1"/>
    <dgm:cxn modelId="{21389BC6-C2CA-45D2-A248-E9CB876D2315}" type="presParOf" srcId="{91404ECF-EE92-432F-BAE7-A8E980F662FF}" destId="{2483F0E0-E233-41F7-84EA-67F6138AFB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68817-4685-4858-9901-C8070B19A2EA}">
      <dsp:nvSpPr>
        <dsp:cNvPr id="0" name=""/>
        <dsp:cNvSpPr/>
      </dsp:nvSpPr>
      <dsp:spPr>
        <a:xfrm>
          <a:off x="0" y="255185"/>
          <a:ext cx="8069912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15" tIns="354076" rIns="62631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The statements in a program are executed in sequential order </a:t>
          </a:r>
        </a:p>
      </dsp:txBody>
      <dsp:txXfrm>
        <a:off x="0" y="255185"/>
        <a:ext cx="8069912" cy="1044225"/>
      </dsp:txXfrm>
    </dsp:sp>
    <dsp:sp modelId="{011ADCF2-C5CA-488B-94CF-88B126DEF553}">
      <dsp:nvSpPr>
        <dsp:cNvPr id="0" name=""/>
        <dsp:cNvSpPr/>
      </dsp:nvSpPr>
      <dsp:spPr>
        <a:xfrm>
          <a:off x="403495" y="4265"/>
          <a:ext cx="564893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516" tIns="0" rIns="2135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Sequential </a:t>
          </a:r>
          <a:r>
            <a:rPr lang="en-US" sz="1800" kern="1200" dirty="0"/>
            <a:t>(we had learned in previous topic)</a:t>
          </a:r>
          <a:endParaRPr lang="en-US" sz="2000" kern="1200" dirty="0"/>
        </a:p>
      </dsp:txBody>
      <dsp:txXfrm>
        <a:off x="427993" y="28763"/>
        <a:ext cx="5599942" cy="452844"/>
      </dsp:txXfrm>
    </dsp:sp>
    <dsp:sp modelId="{2B42491F-9497-4511-B685-655B252752CE}">
      <dsp:nvSpPr>
        <dsp:cNvPr id="0" name=""/>
        <dsp:cNvSpPr/>
      </dsp:nvSpPr>
      <dsp:spPr>
        <a:xfrm>
          <a:off x="0" y="1642131"/>
          <a:ext cx="8069912" cy="163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15" tIns="354076" rIns="62631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allow the program to select one of multiple paths of execution.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The path is selected based on some conditional criteria (boolean expression).</a:t>
          </a:r>
        </a:p>
      </dsp:txBody>
      <dsp:txXfrm>
        <a:off x="0" y="1642131"/>
        <a:ext cx="8069912" cy="1633275"/>
      </dsp:txXfrm>
    </dsp:sp>
    <dsp:sp modelId="{A3BD8DE4-D4B4-475D-96DE-1E5B1EDEC2EF}">
      <dsp:nvSpPr>
        <dsp:cNvPr id="0" name=""/>
        <dsp:cNvSpPr/>
      </dsp:nvSpPr>
      <dsp:spPr>
        <a:xfrm>
          <a:off x="403495" y="1391210"/>
          <a:ext cx="5648938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516" tIns="0" rIns="2135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Selection</a:t>
          </a:r>
        </a:p>
      </dsp:txBody>
      <dsp:txXfrm>
        <a:off x="427993" y="1415708"/>
        <a:ext cx="5599942" cy="452844"/>
      </dsp:txXfrm>
    </dsp:sp>
    <dsp:sp modelId="{2483F0E0-E233-41F7-84EA-67F6138AFB8D}">
      <dsp:nvSpPr>
        <dsp:cNvPr id="0" name=""/>
        <dsp:cNvSpPr/>
      </dsp:nvSpPr>
      <dsp:spPr>
        <a:xfrm>
          <a:off x="0" y="3618126"/>
          <a:ext cx="80699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89F2B-87BF-4C8E-9459-2FB901F9DC62}">
      <dsp:nvSpPr>
        <dsp:cNvPr id="0" name=""/>
        <dsp:cNvSpPr/>
      </dsp:nvSpPr>
      <dsp:spPr>
        <a:xfrm>
          <a:off x="403495" y="3367206"/>
          <a:ext cx="5648938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516" tIns="0" rIns="21351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Repetition (we will learn in next topic)</a:t>
          </a:r>
        </a:p>
      </dsp:txBody>
      <dsp:txXfrm>
        <a:off x="427993" y="3391704"/>
        <a:ext cx="559994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A3E2515-C3B9-4251-A576-5930E2533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12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0DBB3F-7EB5-4EC7-A83E-56D5C8DA0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7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61406B9-9EB2-43D6-A8A3-118CF738D5F9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/>
              <a:t>Else is associated with the most recent incomplete if.</a:t>
            </a:r>
          </a:p>
          <a:p>
            <a:r>
              <a:rPr lang="en-US" altLang="en-US" sz="1000"/>
              <a:t>Multiple if statements can be used in place of if…else statements.</a:t>
            </a:r>
          </a:p>
          <a:p>
            <a:r>
              <a:rPr lang="en-US" altLang="en-US" sz="1000"/>
              <a:t>May take longer to evaluate.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3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2D4E092-6A06-4162-958E-736B8195A442}" type="slidenum">
              <a:rPr lang="en-US" altLang="en-US" smtClean="0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Utk aturcara lengkap, sila rujuk h/out (java code no 4)</a:t>
            </a:r>
          </a:p>
        </p:txBody>
      </p:sp>
    </p:spTree>
    <p:extLst>
      <p:ext uri="{BB962C8B-B14F-4D97-AF65-F5344CB8AC3E}">
        <p14:creationId xmlns:p14="http://schemas.microsoft.com/office/powerpoint/2010/main" val="328212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AD418-A305-4358-8A34-E46AD34DB0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7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364C2-C6F0-4676-8A5D-8022AEC61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F310D-E0D2-4D45-9F4A-FBE579A2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90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9F7094-EFA6-464D-A6AC-ECB5BAC7AC9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FE4DC5AA-C001-4864-8B0B-1E2EF9B444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9924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E7EF6-5180-4EBE-9DCB-2B1237FE28D3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55464-0CBF-42F3-8CEF-A6497CC911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450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3BB4624-59BB-42AD-8828-13721ACFACFC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84E2129-AA95-4CA4-A00E-F88BB9A5D8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2856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1F28D4-02E7-45C6-9F90-1EA69381355F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ACD03-DCBF-4236-A809-E58E93EAD9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4643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628FC-8ECA-45DD-85FA-577477E1DEF8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73923-635F-42DF-BF72-0725641471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0031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FDD0429-3955-4ED8-9D5C-7B8653A5F9F1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2002B-CFB1-45E7-9201-98A385A1B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7112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D9D6AB-F333-4714-9758-203500A73CF2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87DE8-FD3E-446E-B102-E5B922F5B3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5795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C1BE4-035F-4A65-9E5C-421DECCE7C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7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C0BF3-E2B6-4150-8780-4F8AC029192D}" type="datetime1">
              <a:rPr lang="en-US" smtClean="0"/>
              <a:t>11/9/2021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68220-711B-403A-8873-D81D5195C7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55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425121-59DD-4234-8761-687C1D3B3CF3}" type="datetime1">
              <a:rPr lang="en-US" smtClean="0"/>
              <a:t>11/9/2021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7BAE9-0E46-4487-98E8-BE093C51FA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72630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40DB9E-2158-41BF-9438-41A4240AFC78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B53B7-C5E4-4035-A134-8408EA88EF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6459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F4F5D3-3D6C-4EBA-930D-39E8DB1E9F7C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B89F6-4AAF-42D1-828D-E87CE87D78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3420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228600"/>
            <a:ext cx="749141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00188" y="1524000"/>
            <a:ext cx="3668712" cy="4714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321300" y="1524000"/>
            <a:ext cx="3670300" cy="4714875"/>
          </a:xfrm>
        </p:spPr>
        <p:txBody>
          <a:bodyPr rtlCol="0">
            <a:normAutofit/>
          </a:bodyPr>
          <a:lstStyle/>
          <a:p>
            <a:pPr lvl="0"/>
            <a:endParaRPr lang="en-MY" noProof="0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xfrm>
            <a:off x="1447800" y="6324600"/>
            <a:ext cx="1409700" cy="49053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82B5716-240A-48A5-A911-BB2F9962100C}" type="datetime1">
              <a:rPr lang="en-US" smtClean="0"/>
              <a:t>11/9/2021</a:t>
            </a:fld>
            <a:endParaRPr lang="en-GB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  <a:endParaRPr lang="en-GB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AFA4-EC7F-437D-BB59-2E8C504ADD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027476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27F209F5-7865-4D80-BA20-0D6839CB0D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3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C3664-9156-47B3-8FD0-8E7FA5379F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288E6-CC69-4056-9435-333E173A4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4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C8766-681A-4147-8856-0D1520ACAA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36DE3-9EB1-4F3E-A6A7-06B7F274D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0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8F51C-4C41-4FD5-A120-3827747B4A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3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C2DF0-EC04-4ACB-B97E-149FD5025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1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5131714-6C00-448E-A52F-D6635330F3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1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30" r:id="rId2"/>
    <p:sldLayoutId id="2147484331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  <p:sldLayoutId id="2147484339" r:id="rId11"/>
    <p:sldLayoutId id="214748434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27F59E3-D2E1-4231-AFEE-55F6C53174EB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C1F0D82-0A61-42DC-BF5E-6542D0651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</p:sldLayoutIdLst>
  <p:transition spd="slow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AA0D94-BFF0-44AF-9E04-13800A61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5715" y="-1"/>
            <a:ext cx="915543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0242FF-80FA-4D90-877A-E17E42240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928117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92E287-CC3E-48F7-B435-D232FB900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1002" y="1110053"/>
            <a:ext cx="4972879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21032" y="1432223"/>
            <a:ext cx="4542858" cy="3357976"/>
          </a:xfr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en-US" sz="48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Control Structures </a:t>
            </a:r>
            <a:endParaRPr lang="en-US" sz="48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54BB7A-6D45-494D-90A8-2F497C01F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780565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2E4495-24BE-4FFE-91E5-5BA7727E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71644A3-12B1-4F51-BB08-FDD391EF5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A6658C1-CF92-4E90-A775-D0D64A3D3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C0D4DD9-75DC-4DC8-9D31-7ADBA2535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032" y="4265887"/>
            <a:ext cx="4560023" cy="68705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asis MT Pro Black" panose="020B0604020202020204" pitchFamily="18" charset="0"/>
                <a:ea typeface="+mn-ea"/>
                <a:cs typeface="Arial" panose="020B0604020202020204" pitchFamily="34" charset="0"/>
              </a:rPr>
              <a:t>Selection</a:t>
            </a:r>
            <a:endParaRPr kumimoji="0" lang="en-MY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masis MT Pro Black" panose="020B06040202020202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94042" y="5477256"/>
            <a:ext cx="895401" cy="64008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9587DE8-FD3E-446E-B102-E5B922F5B3E1}" type="slidenum">
              <a:rPr kumimoji="0" lang="en-US" b="1" i="0" u="none" strike="noStrike" kern="1200" cap="none" spc="-70" normalizeH="0" baseline="0" noProof="0" smtClean="0">
                <a:ln>
                  <a:noFill/>
                </a:ln>
                <a:effectLst/>
                <a:uLnTx/>
                <a:uFillTx/>
                <a:latin typeface="Rockwell Condensed" panose="02060603050405020104"/>
                <a:ea typeface="+mn-ea"/>
                <a:cs typeface="Arial" panose="020B0604020202020204" pitchFamily="34" charset="0"/>
              </a:rPr>
              <a:pPr marL="0" marR="0" lvl="0" indent="0" defTabSz="914400" rtl="0" eaLnBrk="1" fontAlgn="base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1" i="0" u="none" strike="noStrike" kern="1200" cap="none" spc="-70" normalizeH="0" baseline="0" noProof="0">
              <a:ln>
                <a:noFill/>
              </a:ln>
              <a:effectLst/>
              <a:uLnTx/>
              <a:uFillTx/>
              <a:latin typeface="Rockwell Condensed" panose="020606030504050201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A5085-91B0-4BD8-9FE1-8ACA3B180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49" y="2379254"/>
            <a:ext cx="2831989" cy="1999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AEF10-D4DE-4285-959B-89A2C209782E}"/>
              </a:ext>
            </a:extLst>
          </p:cNvPr>
          <p:cNvSpPr txBox="1"/>
          <p:nvPr/>
        </p:nvSpPr>
        <p:spPr>
          <a:xfrm>
            <a:off x="951159" y="2038235"/>
            <a:ext cx="153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Topic 4</a:t>
            </a:r>
            <a:endParaRPr lang="en-MY" sz="2400" b="1" dirty="0"/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/>
              <a:t>Examples of Boolean Expressions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fld id="{890B0D16-9DBF-455D-9AB7-5656EB4A67B5}" type="slidenum">
              <a:rPr lang="en-US" altLang="en-US" sz="1800" smtClean="0">
                <a:latin typeface="Verdana" panose="020B060403050404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FontTx/>
                <a:buNone/>
              </a:pPr>
              <a:t>10</a:t>
            </a:fld>
            <a:endParaRPr lang="en-US" altLang="en-US" sz="1800">
              <a:latin typeface="Verdana" panose="020B0604030504040204" pitchFamily="34" charset="0"/>
            </a:endParaRPr>
          </a:p>
        </p:txBody>
      </p:sp>
      <p:graphicFrame>
        <p:nvGraphicFramePr>
          <p:cNvPr id="1434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947700"/>
              </p:ext>
            </p:extLst>
          </p:nvPr>
        </p:nvGraphicFramePr>
        <p:xfrm>
          <a:off x="899592" y="2385390"/>
          <a:ext cx="7444308" cy="361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31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/>
                        <a:t>Boolean</a:t>
                      </a:r>
                      <a:r>
                        <a:rPr lang="en-US" sz="1700" baseline="0"/>
                        <a:t> Expressions</a:t>
                      </a:r>
                      <a:endParaRPr lang="en-US" sz="1700"/>
                    </a:p>
                  </a:txBody>
                  <a:tcPr marL="84536" marR="84536" marT="42268" marB="42268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/>
                        <a:t>Descriptions</a:t>
                      </a:r>
                    </a:p>
                  </a:txBody>
                  <a:tcPr marL="84536" marR="84536" marT="42268" marB="422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0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US" sz="1700" dirty="0" err="1"/>
                        <a:t>testScore</a:t>
                      </a:r>
                      <a:r>
                        <a:rPr lang="en-US" altLang="en-US" sz="1700" dirty="0"/>
                        <a:t> &lt; </a:t>
                      </a:r>
                      <a:r>
                        <a:rPr lang="en-US" altLang="en-US" sz="1300" dirty="0"/>
                        <a:t>80 </a:t>
                      </a:r>
                      <a:endParaRPr lang="en-US" sz="1700" dirty="0"/>
                    </a:p>
                  </a:txBody>
                  <a:tcPr marL="84536" marR="84536" marT="42268" marB="42268"/>
                </a:tc>
                <a:tc>
                  <a:txBody>
                    <a:bodyPr/>
                    <a:lstStyle/>
                    <a:p>
                      <a:pPr marL="0" lvl="3" indent="0" eaLnBrk="1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en-US" sz="1800"/>
                        <a:t>returns TRUE if </a:t>
                      </a:r>
                      <a:r>
                        <a:rPr lang="en-US" altLang="en-US" sz="1800" err="1"/>
                        <a:t>testScore</a:t>
                      </a:r>
                      <a:r>
                        <a:rPr lang="en-US" altLang="en-US" sz="1800"/>
                        <a:t> is less than 80</a:t>
                      </a:r>
                      <a:endParaRPr lang="en-US" altLang="en-US" sz="1800">
                        <a:solidFill>
                          <a:srgbClr val="333300"/>
                        </a:solidFill>
                      </a:endParaRPr>
                    </a:p>
                  </a:txBody>
                  <a:tcPr marL="84536" marR="84536" marT="42268" marB="422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0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US" sz="1700"/>
                        <a:t>a == b </a:t>
                      </a:r>
                      <a:endParaRPr lang="en-US" sz="1700"/>
                    </a:p>
                  </a:txBody>
                  <a:tcPr marL="84536" marR="84536" marT="42268" marB="42268"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returns TRUE if a equals to b</a:t>
                      </a:r>
                      <a:endParaRPr lang="en-US" altLang="en-US" sz="1800">
                        <a:solidFill>
                          <a:srgbClr val="333300"/>
                        </a:solidFill>
                      </a:endParaRPr>
                    </a:p>
                  </a:txBody>
                  <a:tcPr marL="84536" marR="84536" marT="42268" marB="422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86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US" sz="1700"/>
                        <a:t>numb1 != numb2 </a:t>
                      </a:r>
                      <a:endParaRPr lang="en-US" sz="1700"/>
                    </a:p>
                  </a:txBody>
                  <a:tcPr marL="84536" marR="84536" marT="42268" marB="42268"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returns TRUE if numb1 not equal to numb2</a:t>
                      </a:r>
                      <a:endParaRPr lang="en-US" altLang="en-US" sz="1800" dirty="0">
                        <a:solidFill>
                          <a:srgbClr val="333300"/>
                        </a:solidFill>
                      </a:endParaRPr>
                    </a:p>
                  </a:txBody>
                  <a:tcPr marL="84536" marR="84536" marT="42268" marB="422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86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US" sz="1700" err="1"/>
                        <a:t>testScore</a:t>
                      </a:r>
                      <a:r>
                        <a:rPr lang="en-US" altLang="en-US" sz="1700"/>
                        <a:t> * 2 &gt; 350 </a:t>
                      </a:r>
                      <a:endParaRPr lang="en-US" sz="1700"/>
                    </a:p>
                  </a:txBody>
                  <a:tcPr marL="84536" marR="84536" marT="42268" marB="42268"/>
                </a:tc>
                <a:tc>
                  <a:txBody>
                    <a:bodyPr/>
                    <a:lstStyle/>
                    <a:p>
                      <a:pPr marL="0" lvl="3" indent="0" eaLnBrk="1" hangingPunct="1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en-US" sz="1800"/>
                        <a:t>returns TRUE if </a:t>
                      </a:r>
                      <a:r>
                        <a:rPr lang="en-US" altLang="en-US" sz="1800" err="1"/>
                        <a:t>testScore</a:t>
                      </a:r>
                      <a:r>
                        <a:rPr lang="en-US" altLang="en-US" sz="1800"/>
                        <a:t> * 2 is  greater than 350</a:t>
                      </a:r>
                      <a:endParaRPr lang="en-US" altLang="en-US" sz="1800">
                        <a:solidFill>
                          <a:srgbClr val="333300"/>
                        </a:solidFill>
                      </a:endParaRPr>
                    </a:p>
                  </a:txBody>
                  <a:tcPr marL="84536" marR="84536" marT="42268" marB="422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10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US" sz="1700"/>
                        <a:t>w * (h*h) &lt; 30 </a:t>
                      </a:r>
                      <a:endParaRPr lang="en-US" sz="1700"/>
                    </a:p>
                  </a:txBody>
                  <a:tcPr marL="84536" marR="84536" marT="42268" marB="42268"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/>
                        <a:t>returns TRUE if w*(h*h) is less than 30</a:t>
                      </a:r>
                      <a:endParaRPr lang="en-US" altLang="en-US" sz="1800">
                        <a:solidFill>
                          <a:srgbClr val="333300"/>
                        </a:solidFill>
                      </a:endParaRPr>
                    </a:p>
                  </a:txBody>
                  <a:tcPr marL="84536" marR="84536" marT="42268" marB="422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86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en-US" sz="1700"/>
                        <a:t>a * a &lt;=c </a:t>
                      </a:r>
                      <a:endParaRPr lang="en-US" sz="1700"/>
                    </a:p>
                  </a:txBody>
                  <a:tcPr marL="84536" marR="84536" marT="42268" marB="42268"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returns TRUE if a*a is less than or equal to c</a:t>
                      </a:r>
                      <a:endParaRPr lang="en-US" altLang="en-US" sz="1800" dirty="0">
                        <a:solidFill>
                          <a:srgbClr val="333300"/>
                        </a:solidFill>
                      </a:endParaRPr>
                    </a:p>
                  </a:txBody>
                  <a:tcPr marL="84536" marR="84536" marT="42268" marB="422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Logic of an </a:t>
            </a:r>
            <a:r>
              <a:rPr lang="en-US" altLang="en-US" b="1" dirty="0">
                <a:solidFill>
                  <a:srgbClr val="C00000"/>
                </a:solidFill>
              </a:rPr>
              <a:t>if</a:t>
            </a:r>
            <a:r>
              <a:rPr lang="en-US" altLang="en-US" b="1" dirty="0"/>
              <a:t> statement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370AA8-CEB0-4005-958B-40DA6215E8E4}"/>
              </a:ext>
            </a:extLst>
          </p:cNvPr>
          <p:cNvGrpSpPr/>
          <p:nvPr/>
        </p:nvGrpSpPr>
        <p:grpSpPr>
          <a:xfrm>
            <a:off x="611560" y="2237768"/>
            <a:ext cx="2225681" cy="3711512"/>
            <a:chOff x="468313" y="1690688"/>
            <a:chExt cx="2451100" cy="4114800"/>
          </a:xfrm>
        </p:grpSpPr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E640318D-0D2F-4550-88CB-8706D528F8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313" y="1690688"/>
              <a:ext cx="2057400" cy="1752600"/>
              <a:chOff x="2160" y="864"/>
              <a:chExt cx="1296" cy="1104"/>
            </a:xfrm>
          </p:grpSpPr>
          <p:sp>
            <p:nvSpPr>
              <p:cNvPr id="41" name="AutoShape 4">
                <a:extLst>
                  <a:ext uri="{FF2B5EF4-FFF2-40B4-BE49-F238E27FC236}">
                    <a16:creationId xmlns:a16="http://schemas.microsoft.com/office/drawing/2014/main" id="{808B24D3-345F-4B9C-92DF-5BEC13ECE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42" name="Text Box 5">
                <a:extLst>
                  <a:ext uri="{FF2B5EF4-FFF2-40B4-BE49-F238E27FC236}">
                    <a16:creationId xmlns:a16="http://schemas.microsoft.com/office/drawing/2014/main" id="{C243CB34-4228-40D6-B022-D86EAF163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" y="1420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latin typeface="Arial Unicode MS" panose="020B0604020202020204" pitchFamily="34" charset="-128"/>
                  </a:rPr>
                  <a:t>condition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latin typeface="Arial Unicode MS" panose="020B0604020202020204" pitchFamily="34" charset="-128"/>
                  </a:rPr>
                  <a:t>evaluated</a:t>
                </a:r>
                <a:endParaRPr lang="en-US" altLang="en-US" sz="2400"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43" name="AutoShape 6">
                <a:extLst>
                  <a:ext uri="{FF2B5EF4-FFF2-40B4-BE49-F238E27FC236}">
                    <a16:creationId xmlns:a16="http://schemas.microsoft.com/office/drawing/2014/main" id="{A9AF924C-3430-47ED-8969-8747AE4DC0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08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4" name="AutoShape 7">
              <a:extLst>
                <a:ext uri="{FF2B5EF4-FFF2-40B4-BE49-F238E27FC236}">
                  <a16:creationId xmlns:a16="http://schemas.microsoft.com/office/drawing/2014/main" id="{BAC255DA-F1E2-49BF-8575-F64FEDE19E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7013" y="4724400"/>
              <a:ext cx="0" cy="1081088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5" name="Group 8">
              <a:extLst>
                <a:ext uri="{FF2B5EF4-FFF2-40B4-BE49-F238E27FC236}">
                  <a16:creationId xmlns:a16="http://schemas.microsoft.com/office/drawing/2014/main" id="{7956A713-AA95-49CC-856B-39B723125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913" y="3443289"/>
              <a:ext cx="1600200" cy="1295401"/>
              <a:chOff x="2304" y="1968"/>
              <a:chExt cx="1008" cy="816"/>
            </a:xfrm>
          </p:grpSpPr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DE13B07F-6E17-4C32-8AF1-A52EE503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47" name="Text Box 10">
                <a:extLst>
                  <a:ext uri="{FF2B5EF4-FFF2-40B4-BE49-F238E27FC236}">
                    <a16:creationId xmlns:a16="http://schemas.microsoft.com/office/drawing/2014/main" id="{F844C520-E472-423F-B15D-71909A24E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5" y="254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latin typeface="Arial Unicode MS" panose="020B0604020202020204" pitchFamily="34" charset="-128"/>
                  </a:rPr>
                  <a:t>statement</a:t>
                </a:r>
                <a:endParaRPr lang="en-US" altLang="en-US" sz="2400"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48" name="AutoShape 11">
                <a:extLst>
                  <a:ext uri="{FF2B5EF4-FFF2-40B4-BE49-F238E27FC236}">
                    <a16:creationId xmlns:a16="http://schemas.microsoft.com/office/drawing/2014/main" id="{BE9BBFD5-B0AC-4084-BFE1-ACD60700BC96}"/>
                  </a:ext>
                </a:extLst>
              </p:cNvPr>
              <p:cNvCxnSpPr>
                <a:cxnSpLocks noChangeShapeType="1"/>
                <a:stCxn id="41" idx="2"/>
              </p:cNvCxnSpPr>
              <p:nvPr/>
            </p:nvCxnSpPr>
            <p:spPr bwMode="auto">
              <a:xfrm flipH="1">
                <a:off x="2808" y="1968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0F81C5E6-AB88-4D61-8A38-FF2701455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8" y="2112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true</a:t>
                </a:r>
                <a:endParaRPr lang="en-US" altLang="en-US" sz="240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50" name="Group 13">
              <a:extLst>
                <a:ext uri="{FF2B5EF4-FFF2-40B4-BE49-F238E27FC236}">
                  <a16:creationId xmlns:a16="http://schemas.microsoft.com/office/drawing/2014/main" id="{F6F64845-0C59-4824-A892-9311E7DDCA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5113" y="2389188"/>
              <a:ext cx="1384300" cy="2806700"/>
              <a:chOff x="2832" y="1304"/>
              <a:chExt cx="872" cy="1768"/>
            </a:xfrm>
          </p:grpSpPr>
          <p:sp>
            <p:nvSpPr>
              <p:cNvPr id="51" name="Text Box 14">
                <a:extLst>
                  <a:ext uri="{FF2B5EF4-FFF2-40B4-BE49-F238E27FC236}">
                    <a16:creationId xmlns:a16="http://schemas.microsoft.com/office/drawing/2014/main" id="{0B57D57E-AD0D-4B8F-A6AA-7C82AC1CEF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4" y="1304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false</a:t>
                </a:r>
                <a:endParaRPr lang="en-US" altLang="en-US" sz="180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52" name="AutoShape 15">
                <a:extLst>
                  <a:ext uri="{FF2B5EF4-FFF2-40B4-BE49-F238E27FC236}">
                    <a16:creationId xmlns:a16="http://schemas.microsoft.com/office/drawing/2014/main" id="{711D2BA3-974B-4E67-85DB-C0D96015CCC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32" y="1632"/>
                <a:ext cx="624" cy="1440"/>
              </a:xfrm>
              <a:prstGeom prst="bentConnector4">
                <a:avLst>
                  <a:gd name="adj1" fmla="val -33333"/>
                  <a:gd name="adj2" fmla="val 100481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3" name="AutoShape 17">
              <a:extLst>
                <a:ext uri="{FF2B5EF4-FFF2-40B4-BE49-F238E27FC236}">
                  <a16:creationId xmlns:a16="http://schemas.microsoft.com/office/drawing/2014/main" id="{71481B9D-C90D-4EB9-8EF8-DF55B14DAC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535113" y="5195888"/>
              <a:ext cx="1287462" cy="14287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467C6F-A4FE-4F39-8011-C623C08FA46B}"/>
              </a:ext>
            </a:extLst>
          </p:cNvPr>
          <p:cNvGrpSpPr/>
          <p:nvPr/>
        </p:nvGrpSpPr>
        <p:grpSpPr>
          <a:xfrm>
            <a:off x="5314709" y="2282882"/>
            <a:ext cx="3433750" cy="3432117"/>
            <a:chOff x="5627688" y="1600200"/>
            <a:chExt cx="3454401" cy="4114800"/>
          </a:xfrm>
        </p:grpSpPr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616AF62F-2EC6-4CE5-A16A-E92BF2D0B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250" y="1600200"/>
              <a:ext cx="2057400" cy="1752600"/>
              <a:chOff x="2160" y="864"/>
              <a:chExt cx="1296" cy="1104"/>
            </a:xfrm>
          </p:grpSpPr>
          <p:sp>
            <p:nvSpPr>
              <p:cNvPr id="55" name="AutoShape 4">
                <a:extLst>
                  <a:ext uri="{FF2B5EF4-FFF2-40B4-BE49-F238E27FC236}">
                    <a16:creationId xmlns:a16="http://schemas.microsoft.com/office/drawing/2014/main" id="{96BF4ADA-6F68-4782-A1D9-5339067BF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600">
                  <a:latin typeface="Verdana" panose="020B0604030504040204" pitchFamily="34" charset="0"/>
                </a:endParaRPr>
              </a:p>
            </p:txBody>
          </p:sp>
          <p:sp>
            <p:nvSpPr>
              <p:cNvPr id="56" name="Text Box 5">
                <a:extLst>
                  <a:ext uri="{FF2B5EF4-FFF2-40B4-BE49-F238E27FC236}">
                    <a16:creationId xmlns:a16="http://schemas.microsoft.com/office/drawing/2014/main" id="{9A8A4962-1479-4766-AA7B-8BA0A0240C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5" y="1495"/>
                <a:ext cx="1277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b="1" dirty="0" err="1">
                    <a:latin typeface="Arial Unicode MS" panose="020B0604020202020204" pitchFamily="34" charset="-128"/>
                  </a:rPr>
                  <a:t>testScore</a:t>
                </a:r>
                <a:r>
                  <a:rPr lang="en-US" altLang="en-US" sz="1600" b="1" dirty="0">
                    <a:latin typeface="Arial Unicode MS" panose="020B0604020202020204" pitchFamily="34" charset="-128"/>
                  </a:rPr>
                  <a:t> &lt; 40?</a:t>
                </a:r>
              </a:p>
            </p:txBody>
          </p:sp>
          <p:cxnSp>
            <p:nvCxnSpPr>
              <p:cNvPr id="57" name="AutoShape 6">
                <a:extLst>
                  <a:ext uri="{FF2B5EF4-FFF2-40B4-BE49-F238E27FC236}">
                    <a16:creationId xmlns:a16="http://schemas.microsoft.com/office/drawing/2014/main" id="{192987B9-31FC-4C22-8CAC-15B9365B4C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08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8" name="AutoShape 7">
              <a:extLst>
                <a:ext uri="{FF2B5EF4-FFF2-40B4-BE49-F238E27FC236}">
                  <a16:creationId xmlns:a16="http://schemas.microsoft.com/office/drawing/2014/main" id="{6E2D8F00-F10F-4BC9-A751-4BBA47A61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19950" y="4635500"/>
              <a:ext cx="0" cy="107950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9" name="Group 8">
              <a:extLst>
                <a:ext uri="{FF2B5EF4-FFF2-40B4-BE49-F238E27FC236}">
                  <a16:creationId xmlns:a16="http://schemas.microsoft.com/office/drawing/2014/main" id="{E97B09DE-B59C-4E66-B520-A8CA17D36A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7688" y="3352800"/>
              <a:ext cx="3187700" cy="1620838"/>
              <a:chOff x="1805" y="1967"/>
              <a:chExt cx="2008" cy="817"/>
            </a:xfrm>
          </p:grpSpPr>
          <p:sp>
            <p:nvSpPr>
              <p:cNvPr id="60" name="Rectangle 9">
                <a:extLst>
                  <a:ext uri="{FF2B5EF4-FFF2-40B4-BE49-F238E27FC236}">
                    <a16:creationId xmlns:a16="http://schemas.microsoft.com/office/drawing/2014/main" id="{A7DAE88F-D4FD-4284-AAC0-9EC5CF9BC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5" y="2544"/>
                <a:ext cx="2008" cy="240"/>
              </a:xfrm>
              <a:prstGeom prst="parallelogram">
                <a:avLst>
                  <a:gd name="adj" fmla="val 24984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61" name="Text Box 10">
                <a:extLst>
                  <a:ext uri="{FF2B5EF4-FFF2-40B4-BE49-F238E27FC236}">
                    <a16:creationId xmlns:a16="http://schemas.microsoft.com/office/drawing/2014/main" id="{A73810FC-F20E-4724-A466-FDB48A479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5" y="2574"/>
                <a:ext cx="2008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>
                    <a:latin typeface="Arial Unicode MS" panose="020B0604020202020204" pitchFamily="34" charset="-128"/>
                  </a:rPr>
                  <a:t> System.out.println (“You failed”);</a:t>
                </a:r>
              </a:p>
            </p:txBody>
          </p:sp>
          <p:cxnSp>
            <p:nvCxnSpPr>
              <p:cNvPr id="62" name="AutoShape 11">
                <a:extLst>
                  <a:ext uri="{FF2B5EF4-FFF2-40B4-BE49-F238E27FC236}">
                    <a16:creationId xmlns:a16="http://schemas.microsoft.com/office/drawing/2014/main" id="{A3875530-187D-4F82-B864-78C45FBAFD38}"/>
                  </a:ext>
                </a:extLst>
              </p:cNvPr>
              <p:cNvCxnSpPr>
                <a:cxnSpLocks noChangeShapeType="1"/>
                <a:stCxn id="55" idx="2"/>
              </p:cNvCxnSpPr>
              <p:nvPr/>
            </p:nvCxnSpPr>
            <p:spPr bwMode="auto">
              <a:xfrm>
                <a:off x="2808" y="1967"/>
                <a:ext cx="10" cy="577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3" name="Text Box 12">
                <a:extLst>
                  <a:ext uri="{FF2B5EF4-FFF2-40B4-BE49-F238E27FC236}">
                    <a16:creationId xmlns:a16="http://schemas.microsoft.com/office/drawing/2014/main" id="{B42CE434-8F3A-40D4-9E35-C7EE7698C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8" y="2112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true</a:t>
                </a:r>
                <a:endParaRPr lang="en-US" altLang="en-US" sz="240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64" name="Group 13">
              <a:extLst>
                <a:ext uri="{FF2B5EF4-FFF2-40B4-BE49-F238E27FC236}">
                  <a16:creationId xmlns:a16="http://schemas.microsoft.com/office/drawing/2014/main" id="{03984545-0A27-47FB-92FD-558DC7452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5480" y="2422525"/>
              <a:ext cx="1886609" cy="2792413"/>
              <a:chOff x="2799" y="1382"/>
              <a:chExt cx="995" cy="1759"/>
            </a:xfrm>
          </p:grpSpPr>
          <p:sp>
            <p:nvSpPr>
              <p:cNvPr id="65" name="Text Box 14">
                <a:extLst>
                  <a:ext uri="{FF2B5EF4-FFF2-40B4-BE49-F238E27FC236}">
                    <a16:creationId xmlns:a16="http://schemas.microsoft.com/office/drawing/2014/main" id="{048B0018-D768-42AC-AAF2-16CA8EEDA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4" y="1382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false</a:t>
                </a:r>
                <a:endParaRPr lang="en-US" altLang="en-US" sz="180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66" name="AutoShape 15">
                <a:extLst>
                  <a:ext uri="{FF2B5EF4-FFF2-40B4-BE49-F238E27FC236}">
                    <a16:creationId xmlns:a16="http://schemas.microsoft.com/office/drawing/2014/main" id="{EB07EB56-ABD9-4959-81DE-FDB4BF391AE8}"/>
                  </a:ext>
                </a:extLst>
              </p:cNvPr>
              <p:cNvCxnSpPr>
                <a:cxnSpLocks noChangeShapeType="1"/>
                <a:endCxn id="55" idx="3"/>
              </p:cNvCxnSpPr>
              <p:nvPr/>
            </p:nvCxnSpPr>
            <p:spPr bwMode="auto">
              <a:xfrm rot="5400000" flipH="1" flipV="1">
                <a:off x="2322" y="2109"/>
                <a:ext cx="1509" cy="555"/>
              </a:xfrm>
              <a:prstGeom prst="bentConnector4">
                <a:avLst>
                  <a:gd name="adj1" fmla="val 225"/>
                  <a:gd name="adj2" fmla="val 174305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arrow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F2C861AB-031A-467C-8AA0-CC94601F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883" y="5718994"/>
            <a:ext cx="5295900" cy="71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if (</a:t>
            </a:r>
            <a:r>
              <a:rPr lang="en-US" altLang="en-US" sz="2000" dirty="0" err="1"/>
              <a:t>testScore</a:t>
            </a:r>
            <a:r>
              <a:rPr lang="en-US" altLang="en-US" sz="2000" dirty="0"/>
              <a:t>&lt;40)</a:t>
            </a:r>
            <a:br>
              <a:rPr lang="en-US" altLang="en-US" sz="2000" dirty="0"/>
            </a:br>
            <a:r>
              <a:rPr lang="en-US" altLang="en-US" sz="2000" dirty="0"/>
              <a:t>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(“You failed”);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if</a:t>
            </a:r>
            <a:r>
              <a:rPr lang="en-US" altLang="en-US" dirty="0"/>
              <a:t> Statement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977703E5-0D73-41E1-8E5B-031C99BDF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56" y="3453973"/>
            <a:ext cx="8375916" cy="147732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sz="1800" dirty="0" err="1">
                <a:solidFill>
                  <a:schemeClr val="tx2"/>
                </a:solidFill>
                <a:latin typeface="Courier New" panose="02070309020205020404" pitchFamily="49" charset="0"/>
              </a:rPr>
              <a:t>testScore</a:t>
            </a: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</a:rPr>
              <a:t> = 38.5;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1800" dirty="0" err="1">
                <a:solidFill>
                  <a:schemeClr val="tx2"/>
                </a:solidFill>
                <a:latin typeface="Courier New" panose="02070309020205020404" pitchFamily="49" charset="0"/>
              </a:rPr>
              <a:t>testScore</a:t>
            </a: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</a:rPr>
              <a:t> &lt; 40)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</a:rPr>
              <a:t>("You failed");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</a:rPr>
              <a:t>("Next semester will start on 2/9/2018");</a:t>
            </a:r>
          </a:p>
        </p:txBody>
      </p:sp>
      <p:sp>
        <p:nvSpPr>
          <p:cNvPr id="19" name="Line Callout 1 1">
            <a:extLst>
              <a:ext uri="{FF2B5EF4-FFF2-40B4-BE49-F238E27FC236}">
                <a16:creationId xmlns:a16="http://schemas.microsoft.com/office/drawing/2014/main" id="{1F76D0C2-B23A-4FC3-9B75-A5B556520585}"/>
              </a:ext>
            </a:extLst>
          </p:cNvPr>
          <p:cNvSpPr/>
          <p:nvPr/>
        </p:nvSpPr>
        <p:spPr>
          <a:xfrm>
            <a:off x="6444208" y="2299081"/>
            <a:ext cx="2128980" cy="949787"/>
          </a:xfrm>
          <a:prstGeom prst="borderCallout1">
            <a:avLst>
              <a:gd name="adj1" fmla="val 102606"/>
              <a:gd name="adj2" fmla="val 48146"/>
              <a:gd name="adj3" fmla="val 216346"/>
              <a:gd name="adj4" fmla="val -57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Executed when if statement is </a:t>
            </a:r>
            <a:r>
              <a:rPr lang="en-US" sz="1600" b="1" dirty="0"/>
              <a:t>true, </a:t>
            </a:r>
            <a:r>
              <a:rPr lang="en-US" sz="1600" dirty="0"/>
              <a:t>if no, it is skipped</a:t>
            </a:r>
          </a:p>
        </p:txBody>
      </p:sp>
      <p:sp>
        <p:nvSpPr>
          <p:cNvPr id="20" name="Line Callout 1 5">
            <a:extLst>
              <a:ext uri="{FF2B5EF4-FFF2-40B4-BE49-F238E27FC236}">
                <a16:creationId xmlns:a16="http://schemas.microsoft.com/office/drawing/2014/main" id="{4BBE0A5D-9329-496A-BD9F-481BBDCDB766}"/>
              </a:ext>
            </a:extLst>
          </p:cNvPr>
          <p:cNvSpPr/>
          <p:nvPr/>
        </p:nvSpPr>
        <p:spPr>
          <a:xfrm>
            <a:off x="3397838" y="5745804"/>
            <a:ext cx="1871663" cy="898525"/>
          </a:xfrm>
          <a:prstGeom prst="borderCallout1">
            <a:avLst>
              <a:gd name="adj1" fmla="val 1622"/>
              <a:gd name="adj2" fmla="val 45551"/>
              <a:gd name="adj3" fmla="val -97827"/>
              <a:gd name="adj4" fmla="val 45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Executed either if statement is true / false</a:t>
            </a:r>
          </a:p>
        </p:txBody>
      </p:sp>
      <p:sp>
        <p:nvSpPr>
          <p:cNvPr id="21" name="Line Callout 1 6">
            <a:extLst>
              <a:ext uri="{FF2B5EF4-FFF2-40B4-BE49-F238E27FC236}">
                <a16:creationId xmlns:a16="http://schemas.microsoft.com/office/drawing/2014/main" id="{2D8AB9D5-9D86-4E7E-8BA1-0D2A5C1674CE}"/>
              </a:ext>
            </a:extLst>
          </p:cNvPr>
          <p:cNvSpPr/>
          <p:nvPr/>
        </p:nvSpPr>
        <p:spPr>
          <a:xfrm>
            <a:off x="3397838" y="2275280"/>
            <a:ext cx="2464842" cy="949787"/>
          </a:xfrm>
          <a:prstGeom prst="borderCallout1">
            <a:avLst>
              <a:gd name="adj1" fmla="val 104209"/>
              <a:gd name="adj2" fmla="val 49847"/>
              <a:gd name="adj3" fmla="val 197345"/>
              <a:gd name="adj4" fmla="val -1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600" dirty="0"/>
              <a:t>The condition is evaluated first: </a:t>
            </a:r>
          </a:p>
          <a:p>
            <a:pPr algn="ctr">
              <a:defRPr/>
            </a:pPr>
            <a:r>
              <a:rPr lang="en-US" sz="1600" dirty="0"/>
              <a:t>is </a:t>
            </a:r>
            <a:r>
              <a:rPr lang="en-US" sz="1600" dirty="0" err="1"/>
              <a:t>testScore</a:t>
            </a:r>
            <a:r>
              <a:rPr lang="en-US" sz="1600" dirty="0"/>
              <a:t> less than 40?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360192"/>
          </a:xfrm>
        </p:spPr>
        <p:txBody>
          <a:bodyPr/>
          <a:lstStyle/>
          <a:p>
            <a:pPr eaLnBrk="1" hangingPunct="1"/>
            <a:r>
              <a:rPr lang="en-US" altLang="en-US" dirty="0"/>
              <a:t>Java code example: </a:t>
            </a:r>
            <a:r>
              <a:rPr lang="en-US" altLang="en-US" dirty="0">
                <a:solidFill>
                  <a:srgbClr val="C00000"/>
                </a:solidFill>
              </a:rPr>
              <a:t>!= operator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2037838"/>
            <a:ext cx="7772400" cy="3406267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Count</a:t>
            </a:r>
            <a:endParaRPr lang="en-GB" alt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en-GB" alt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public static void main (String </a:t>
            </a:r>
            <a:r>
              <a:rPr lang="en-US" alt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[])</a:t>
            </a:r>
            <a:endParaRPr lang="en-GB" alt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  <a:endParaRPr lang="en-GB" alt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double y=15.0;</a:t>
            </a:r>
            <a:endParaRPr lang="en-GB" alt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double x=25.0;</a:t>
            </a:r>
            <a:endParaRPr lang="en-GB" alt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if (y!=x)</a:t>
            </a:r>
            <a:endParaRPr lang="en-GB" alt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     </a:t>
            </a:r>
            <a:r>
              <a:rPr lang="en-US" altLang="en-US" sz="1800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("Result : y not equal x");</a:t>
            </a:r>
            <a:endParaRPr lang="en-GB" alt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en-GB" alt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GB" altLang="en-US" sz="18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47664" y="6049963"/>
            <a:ext cx="6337300" cy="47705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Result : y not equal x</a:t>
            </a:r>
            <a:r>
              <a:rPr lang="en-US" altLang="en-US" sz="2800" dirty="0">
                <a:solidFill>
                  <a:schemeClr val="bg1"/>
                </a:solidFill>
                <a:latin typeface="Antique Olive" pitchFamily="34" charset="0"/>
              </a:rPr>
              <a:t> </a:t>
            </a:r>
            <a:endParaRPr lang="en-US" altLang="en-US" sz="4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698875" y="5527675"/>
            <a:ext cx="12843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Verdana" panose="020B0604030504040204" pitchFamily="34" charset="0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468809" y="1724367"/>
            <a:ext cx="8316416" cy="31639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1825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DeterminePrice </a:t>
            </a:r>
            <a:endParaRPr lang="en-GB" altLang="en-US" sz="160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en-GB" altLang="en-US" sz="160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GB" altLang="en-US" sz="160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160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 main (String args[])</a:t>
            </a:r>
            <a:endParaRPr lang="en-GB" altLang="en-US" sz="160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  <a:endParaRPr lang="en-US" altLang="en-US" sz="1800">
              <a:solidFill>
                <a:schemeClr val="tx2"/>
              </a:solidFill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double totalPrice = 120;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2"/>
              </a:solidFill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if(totalPrice &gt;= 100)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System.out.println(</a:t>
            </a: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"You will get 20% discount");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System.out.println("Thank you for coming to CMART");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8435" name="Rectangle 2"/>
          <p:cNvSpPr txBox="1">
            <a:spLocks noChangeArrowheads="1"/>
          </p:cNvSpPr>
          <p:nvPr/>
        </p:nvSpPr>
        <p:spPr bwMode="white">
          <a:xfrm>
            <a:off x="327025" y="115888"/>
            <a:ext cx="8458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Verdana" panose="020B0604030504040204" pitchFamily="34" charset="0"/>
              </a:rPr>
              <a:t>Java code example: &gt;= operator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91368" y="5542963"/>
            <a:ext cx="7561263" cy="7848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alt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 will get 20% discount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Thank you for coming to CMART</a:t>
            </a:r>
            <a:endParaRPr lang="en-US" altLang="en-US" sz="4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91880" y="4984178"/>
            <a:ext cx="1502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</a:rPr>
              <a:t>Output: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789C85-199C-448A-8669-8644FCAEB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139970"/>
          </a:xfrm>
        </p:spPr>
        <p:txBody>
          <a:bodyPr/>
          <a:lstStyle/>
          <a:p>
            <a:pPr eaLnBrk="1" hangingPunct="1"/>
            <a:r>
              <a:rPr lang="en-US" altLang="en-US" dirty="0"/>
              <a:t>Java code example: </a:t>
            </a:r>
            <a:r>
              <a:rPr lang="en-US" altLang="en-US" dirty="0">
                <a:solidFill>
                  <a:srgbClr val="C00000"/>
                </a:solidFill>
              </a:rPr>
              <a:t>&gt;= operator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611560" y="1916832"/>
            <a:ext cx="8124453" cy="37548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1825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DetermineResult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GB" altLang="en-US" sz="20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en-GB" altLang="en-US" sz="20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 main (String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[])</a:t>
            </a:r>
            <a:endParaRPr lang="en-GB" altLang="en-US" sz="20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  <a:endParaRPr lang="en-US" altLang="en-US" sz="2200" dirty="0">
              <a:solidFill>
                <a:schemeClr val="tx2"/>
              </a:solidFill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double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totalMarks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= 60;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if(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totalMarks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&lt;=40)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"You failed the subject!");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System.out.println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"Good luck for next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sem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200" dirty="0">
                <a:solidFill>
                  <a:schemeClr val="tx2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9459" name="Rectangle 2"/>
          <p:cNvSpPr txBox="1">
            <a:spLocks noChangeArrowheads="1"/>
          </p:cNvSpPr>
          <p:nvPr/>
        </p:nvSpPr>
        <p:spPr bwMode="white">
          <a:xfrm>
            <a:off x="381000" y="115888"/>
            <a:ext cx="84582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bg1"/>
                </a:solidFill>
                <a:latin typeface="Verdana" panose="020B0604030504040204" pitchFamily="34" charset="0"/>
              </a:rPr>
              <a:t>Java code example: &lt;= operator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58143" y="6165619"/>
            <a:ext cx="5903913" cy="41549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alt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Good luck for next </a:t>
            </a:r>
            <a:r>
              <a:rPr lang="en-US" alt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</a:t>
            </a:r>
            <a:endParaRPr lang="en-US" altLang="en-US" sz="4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03698" y="5733256"/>
            <a:ext cx="12843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Verdana" panose="020B0604030504040204" pitchFamily="34" charset="0"/>
              </a:rPr>
              <a:t>Output: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3A7B2A-3534-4C07-8EB4-C7CD12CE5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288184"/>
          </a:xfrm>
        </p:spPr>
        <p:txBody>
          <a:bodyPr/>
          <a:lstStyle/>
          <a:p>
            <a:pPr eaLnBrk="1" hangingPunct="1"/>
            <a:r>
              <a:rPr lang="en-US" altLang="en-US" dirty="0"/>
              <a:t>Java code example: </a:t>
            </a:r>
            <a:r>
              <a:rPr lang="en-US" altLang="en-US" dirty="0">
                <a:solidFill>
                  <a:srgbClr val="C00000"/>
                </a:solidFill>
              </a:rPr>
              <a:t>&lt;= operator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9661" y="4862362"/>
            <a:ext cx="8596064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number =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(number == 10)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is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+number);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95536" y="2357287"/>
            <a:ext cx="8596064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1825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number =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number == 10;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is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+number);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7772400" cy="121617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Think..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582" y="3661809"/>
            <a:ext cx="1769418" cy="169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090613"/>
            <a:ext cx="1889125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138"/>
            <a:ext cx="1736725" cy="155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/>
              <a:t>Block Statements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marL="0" indent="0" eaLnBrk="1" hangingPunct="1"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Several statements can be grouped together into a </a:t>
            </a:r>
            <a:r>
              <a:rPr lang="en-US" altLang="en-US" i="1" dirty="0">
                <a:solidFill>
                  <a:srgbClr val="C00000"/>
                </a:solidFill>
              </a:rPr>
              <a:t>block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rgbClr val="C00000"/>
                </a:solidFill>
              </a:rPr>
              <a:t>statement</a:t>
            </a:r>
            <a:r>
              <a:rPr lang="en-US" altLang="en-US" i="1" dirty="0"/>
              <a:t> </a:t>
            </a:r>
            <a:r>
              <a:rPr lang="en-US" altLang="en-US" dirty="0"/>
              <a:t>delimited by braces</a:t>
            </a:r>
          </a:p>
          <a:p>
            <a:pPr marL="0" indent="0" eaLnBrk="1" hangingPunct="1">
              <a:spcBef>
                <a:spcPct val="75000"/>
              </a:spcBef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fld id="{F6C8DC6F-698E-4A06-B4D0-2BFC34103353}" type="slidenum">
              <a:rPr lang="en-US" altLang="en-US" sz="1800" smtClean="0">
                <a:latin typeface="Verdana" panose="020B060403050404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FontTx/>
                <a:buNone/>
              </a:pPr>
              <a:t>17</a:t>
            </a:fld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9B9B004D-8ED0-4294-AED2-F3C3DDC62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882425"/>
            <a:ext cx="7772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testScore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&lt;40)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("You failed");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 ("Try harder next time");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/>
              <a:t>Block Statements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6C8DC6F-698E-4A06-B4D0-2BFC34103353}" type="slidenum">
              <a:rPr kumimoji="0" lang="en-US" altLang="en-US" sz="1800" b="1" i="0" u="none" strike="noStrike" kern="1200" cap="none" spc="-7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800" b="1" i="0" u="none" strike="noStrike" kern="1200" cap="none" spc="-7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B93A35E-EEA3-49DE-BA8C-B743088DF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8379" y="2540162"/>
            <a:ext cx="7607808" cy="1385874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(testScore &lt; 40)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</a:rPr>
              <a:t>System.out.println ("You failed");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</a:rPr>
              <a:t>   System.out.println ("Try harder next time");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98248C3-4A1F-4EAE-87E6-164A2E1A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78" y="4904465"/>
            <a:ext cx="7607808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(testScore &lt; 40)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</a:rPr>
              <a:t>System.out.println ("You failed");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</a:rPr>
              <a:t> System.out.println ("Try harder next time");</a:t>
            </a:r>
            <a:endParaRPr lang="en-US" altLang="en-US" sz="20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0ED904AB-5CCB-4A0E-AC51-FDE77409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4119275"/>
            <a:ext cx="34277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Verdana" panose="020B0604030504040204" pitchFamily="34" charset="0"/>
              </a:rPr>
              <a:t>COMPARE WITH</a:t>
            </a:r>
          </a:p>
        </p:txBody>
      </p:sp>
    </p:spTree>
    <p:extLst>
      <p:ext uri="{BB962C8B-B14F-4D97-AF65-F5344CB8AC3E}">
        <p14:creationId xmlns:p14="http://schemas.microsoft.com/office/powerpoint/2010/main" val="3120563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Logical (</a:t>
            </a:r>
            <a:r>
              <a:rPr lang="en-US" altLang="en-US" dirty="0">
                <a:solidFill>
                  <a:schemeClr val="accent2"/>
                </a:solidFill>
              </a:rPr>
              <a:t>Boolean</a:t>
            </a:r>
            <a:r>
              <a:rPr lang="en-US" altLang="en-US" dirty="0"/>
              <a:t>) Operation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580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728220"/>
              </p:ext>
            </p:extLst>
          </p:nvPr>
        </p:nvGraphicFramePr>
        <p:xfrm>
          <a:off x="802481" y="2425109"/>
          <a:ext cx="7543802" cy="338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006">
                <a:tc>
                  <a:txBody>
                    <a:bodyPr/>
                    <a:lstStyle/>
                    <a:p>
                      <a:r>
                        <a:rPr lang="en-US" sz="2000"/>
                        <a:t>Operators</a:t>
                      </a:r>
                    </a:p>
                  </a:txBody>
                  <a:tcPr marL="119533" marR="119533" marT="59799" marB="597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Names</a:t>
                      </a:r>
                    </a:p>
                  </a:txBody>
                  <a:tcPr marL="119533" marR="119533" marT="59799" marB="597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Descriptions </a:t>
                      </a:r>
                    </a:p>
                  </a:txBody>
                  <a:tcPr marL="119533" marR="119533" marT="59799" marB="597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198">
                <a:tc>
                  <a:txBody>
                    <a:bodyPr/>
                    <a:lstStyle/>
                    <a:p>
                      <a:r>
                        <a:rPr lang="en-US" sz="2000"/>
                        <a:t>!</a:t>
                      </a:r>
                    </a:p>
                  </a:txBody>
                  <a:tcPr marL="119533" marR="119533" marT="59799" marB="597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not</a:t>
                      </a:r>
                    </a:p>
                  </a:txBody>
                  <a:tcPr marL="119533" marR="119533" marT="59799" marB="5979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TRUE when P is false and returns FALSE when P is true</a:t>
                      </a:r>
                    </a:p>
                  </a:txBody>
                  <a:tcPr marL="119533" marR="119533" marT="59799" marB="597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02">
                <a:tc>
                  <a:txBody>
                    <a:bodyPr/>
                    <a:lstStyle/>
                    <a:p>
                      <a:r>
                        <a:rPr lang="en-US" sz="2000"/>
                        <a:t>&amp;&amp;</a:t>
                      </a:r>
                    </a:p>
                  </a:txBody>
                  <a:tcPr marL="119533" marR="119533" marT="59799" marB="597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and</a:t>
                      </a:r>
                    </a:p>
                  </a:txBody>
                  <a:tcPr marL="119533" marR="119533" marT="59799" marB="597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Returns TRUE only when both</a:t>
                      </a:r>
                      <a:r>
                        <a:rPr lang="en-US" sz="2000" baseline="0"/>
                        <a:t> P and Q is true</a:t>
                      </a:r>
                      <a:endParaRPr lang="en-US" sz="2000"/>
                    </a:p>
                  </a:txBody>
                  <a:tcPr marL="119533" marR="119533" marT="59799" marB="597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349">
                <a:tc>
                  <a:txBody>
                    <a:bodyPr/>
                    <a:lstStyle/>
                    <a:p>
                      <a:r>
                        <a:rPr lang="en-US" sz="2000"/>
                        <a:t>||</a:t>
                      </a:r>
                    </a:p>
                  </a:txBody>
                  <a:tcPr marL="119533" marR="119533" marT="59799" marB="5979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or</a:t>
                      </a:r>
                    </a:p>
                  </a:txBody>
                  <a:tcPr marL="119533" marR="119533" marT="59799" marB="5979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TRUE</a:t>
                      </a:r>
                      <a:r>
                        <a:rPr lang="en-US" sz="2000" baseline="0" dirty="0"/>
                        <a:t> when either P or Q is true</a:t>
                      </a:r>
                      <a:endParaRPr lang="en-US" sz="2000" dirty="0"/>
                    </a:p>
                  </a:txBody>
                  <a:tcPr marL="119533" marR="119533" marT="59799" marB="597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7" name="TextBox 2"/>
          <p:cNvSpPr txBox="1">
            <a:spLocks noChangeArrowheads="1"/>
          </p:cNvSpPr>
          <p:nvPr/>
        </p:nvSpPr>
        <p:spPr bwMode="auto">
          <a:xfrm>
            <a:off x="3203848" y="6139246"/>
            <a:ext cx="2228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800" b="1" dirty="0">
                <a:solidFill>
                  <a:srgbClr val="C00000"/>
                </a:solidFill>
                <a:latin typeface="Verdana" panose="020B0604030504040204" pitchFamily="34" charset="0"/>
              </a:rPr>
              <a:t>P, Q: </a:t>
            </a:r>
            <a:r>
              <a:rPr lang="en-US" sz="1800" b="1" dirty="0">
                <a:solidFill>
                  <a:srgbClr val="333300"/>
                </a:solidFill>
                <a:latin typeface="Verdana" panose="020B0604030504040204" pitchFamily="34" charset="0"/>
              </a:rPr>
              <a:t>conditions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776" y="1679569"/>
            <a:ext cx="2624148" cy="3498858"/>
            <a:chOff x="1061035" y="1679569"/>
            <a:chExt cx="3498864" cy="3498858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600" dirty="0">
                <a:solidFill>
                  <a:srgbClr val="FFFFFF"/>
                </a:solidFill>
              </a:rPr>
              <a:t>Objectives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355976" y="725394"/>
            <a:ext cx="4061834" cy="5407212"/>
          </a:xfrm>
        </p:spPr>
        <p:txBody>
          <a:bodyPr anchor="ctr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2800" dirty="0"/>
              <a:t>To learn how to use the selection control structure.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2800" dirty="0"/>
              <a:t>To understand various selection structures.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2800" dirty="0"/>
              <a:t>To improve algorithm design skills.</a:t>
            </a:r>
            <a:endParaRPr lang="en-US" altLang="en-US" sz="2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Logical (</a:t>
            </a:r>
            <a:r>
              <a:rPr lang="en-US" altLang="en-US" dirty="0">
                <a:solidFill>
                  <a:schemeClr val="accent2"/>
                </a:solidFill>
              </a:rPr>
              <a:t>Boolean</a:t>
            </a:r>
            <a:r>
              <a:rPr lang="en-US" altLang="en-US" dirty="0"/>
              <a:t>) Operation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064E3A-FB6E-4304-A657-F935E7788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16365"/>
              </p:ext>
            </p:extLst>
          </p:nvPr>
        </p:nvGraphicFramePr>
        <p:xfrm>
          <a:off x="915988" y="3573017"/>
          <a:ext cx="7343775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Q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P&amp;&amp;Q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P||Q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!P</a:t>
                      </a:r>
                    </a:p>
                  </a:txBody>
                  <a:tcPr marL="91427" marR="91427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dirty="0"/>
                        <a:t>false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 marL="91427" marR="91427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 marL="91427" marR="91427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 marL="91427" marR="91427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 marL="91427" marR="91427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 marL="91427" marR="91427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4">
            <a:extLst>
              <a:ext uri="{FF2B5EF4-FFF2-40B4-BE49-F238E27FC236}">
                <a16:creationId xmlns:a16="http://schemas.microsoft.com/office/drawing/2014/main" id="{10379A9F-1D6E-4F87-B7A7-12E40D8D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2276177"/>
            <a:ext cx="73997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Verdana" panose="020B0604030504040204" pitchFamily="34" charset="0"/>
              </a:rPr>
              <a:t>P, Q: conditions</a:t>
            </a:r>
            <a:r>
              <a:rPr lang="en-US" sz="1800" dirty="0">
                <a:latin typeface="Verdana" panose="020B0604030504040204" pitchFamily="34" charset="0"/>
              </a:rPr>
              <a:t>, </a:t>
            </a:r>
            <a:r>
              <a:rPr lang="en-US" sz="1800" dirty="0" err="1">
                <a:latin typeface="Verdana" panose="020B0604030504040204" pitchFamily="34" charset="0"/>
              </a:rPr>
              <a:t>e.g</a:t>
            </a:r>
            <a:r>
              <a:rPr lang="en-US" sz="1800" dirty="0">
                <a:latin typeface="Verdana" panose="020B0604030504040204" pitchFamily="34" charset="0"/>
              </a:rPr>
              <a:t>: if((</a:t>
            </a:r>
            <a:r>
              <a:rPr lang="en-US" sz="1800" dirty="0" err="1">
                <a:latin typeface="Verdana" panose="020B0604030504040204" pitchFamily="34" charset="0"/>
              </a:rPr>
              <a:t>carryMark</a:t>
            </a:r>
            <a:r>
              <a:rPr lang="en-US" sz="1800" dirty="0">
                <a:latin typeface="Verdana" panose="020B0604030504040204" pitchFamily="34" charset="0"/>
              </a:rPr>
              <a:t>&lt;10) &amp;&amp; (</a:t>
            </a:r>
            <a:r>
              <a:rPr lang="en-US" sz="1800" dirty="0" err="1">
                <a:latin typeface="Verdana" panose="020B0604030504040204" pitchFamily="34" charset="0"/>
              </a:rPr>
              <a:t>finalMark</a:t>
            </a:r>
            <a:r>
              <a:rPr lang="en-US" sz="1800" dirty="0">
                <a:latin typeface="Verdana" panose="020B0604030504040204" pitchFamily="34" charset="0"/>
              </a:rPr>
              <a:t>&lt;20))</a:t>
            </a:r>
          </a:p>
        </p:txBody>
      </p:sp>
      <p:sp>
        <p:nvSpPr>
          <p:cNvPr id="10" name="Rectangular Callout 1">
            <a:extLst>
              <a:ext uri="{FF2B5EF4-FFF2-40B4-BE49-F238E27FC236}">
                <a16:creationId xmlns:a16="http://schemas.microsoft.com/office/drawing/2014/main" id="{16904F50-473A-43BB-9FBD-FDBC310FFACA}"/>
              </a:ext>
            </a:extLst>
          </p:cNvPr>
          <p:cNvSpPr/>
          <p:nvPr/>
        </p:nvSpPr>
        <p:spPr>
          <a:xfrm>
            <a:off x="3851275" y="2781002"/>
            <a:ext cx="504825" cy="352425"/>
          </a:xfrm>
          <a:prstGeom prst="wedgeRectCallout">
            <a:avLst>
              <a:gd name="adj1" fmla="val 62038"/>
              <a:gd name="adj2" fmla="val -109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</a:t>
            </a:r>
          </a:p>
        </p:txBody>
      </p:sp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780A0F3E-1C14-4C0E-8D8C-8034DC196619}"/>
              </a:ext>
            </a:extLst>
          </p:cNvPr>
          <p:cNvSpPr/>
          <p:nvPr/>
        </p:nvSpPr>
        <p:spPr>
          <a:xfrm>
            <a:off x="7019925" y="2781002"/>
            <a:ext cx="504825" cy="352425"/>
          </a:xfrm>
          <a:prstGeom prst="wedgeRoundRectCallout">
            <a:avLst>
              <a:gd name="adj1" fmla="val -58182"/>
              <a:gd name="adj2" fmla="val -1017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54990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/>
              <a:t>Logical Operators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/>
              <a:t>Expressions that use logical operators can form </a:t>
            </a:r>
            <a:r>
              <a:rPr lang="en-US" altLang="en-US"/>
              <a:t>complex conditions.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fld id="{8DD67FA2-93F3-439D-B8C2-B4903B54A135}" type="slidenum">
              <a:rPr lang="en-US" altLang="en-US" sz="1800" smtClean="0">
                <a:latin typeface="Verdana" panose="020B060403050404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FontTx/>
                <a:buNone/>
              </a:pPr>
              <a:t>21</a:t>
            </a:fld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E2A1B19-0727-4338-860C-4D692FC7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6" y="3217668"/>
            <a:ext cx="6526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ipuIndex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 &lt; 100) &amp;&amp; (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distanceToClass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 &lt; 2))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 ("Let’s walk to class");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96923A5B-10AD-49DF-85D6-99560B2D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6" y="4432106"/>
            <a:ext cx="80425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if ((salary &gt; expenses) || (savings &gt; expenses))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   System.out.println ("This guy have a lot of savings");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1A63B882-D71C-40C8-B813-2DF707F92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61" y="5590981"/>
            <a:ext cx="6526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if (!(testScore &lt;40))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   System.out.println ("You passed the exam");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Precedence of Operators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3539C-B7A1-4046-9A5D-4D058E711B6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7676" y="2348880"/>
            <a:ext cx="6708648" cy="35158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2"/>
                </a:solidFill>
              </a:rPr>
              <a:t>if-else</a:t>
            </a:r>
            <a:r>
              <a:rPr lang="en-US" altLang="en-US" dirty="0"/>
              <a:t> Statement (2 way selection)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An </a:t>
            </a:r>
            <a:r>
              <a:rPr lang="en-US" altLang="en-US" i="1" dirty="0">
                <a:solidFill>
                  <a:schemeClr val="accent2"/>
                </a:solidFill>
              </a:rPr>
              <a:t>else clause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can be added to an </a:t>
            </a:r>
            <a:r>
              <a:rPr lang="en-US" altLang="en-US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altLang="en-US" dirty="0"/>
              <a:t> statement to make an </a:t>
            </a:r>
            <a:r>
              <a:rPr lang="en-US" altLang="en-US" i="1" dirty="0">
                <a:solidFill>
                  <a:schemeClr val="accent2"/>
                </a:solidFill>
              </a:rPr>
              <a:t>if-else statement</a:t>
            </a:r>
            <a:endParaRPr lang="en-US" altLang="en-US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fld id="{6E84EC85-5EB3-4587-A3AB-CDBAEE7F7B36}" type="slidenum">
              <a:rPr lang="en-US" altLang="en-US" sz="1800" smtClean="0">
                <a:latin typeface="Verdana" panose="020B060403050404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FontTx/>
                <a:buNone/>
              </a:pPr>
              <a:t>23</a:t>
            </a:fld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487B97C3-F1BF-41B2-BCD8-67835E8A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840" y="3149047"/>
            <a:ext cx="26468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if ( </a:t>
            </a:r>
            <a:r>
              <a:rPr lang="en-US" altLang="en-US" sz="2000" b="1" i="1" dirty="0">
                <a:solidFill>
                  <a:srgbClr val="C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i="1" dirty="0">
                <a:solidFill>
                  <a:srgbClr val="C00000"/>
                </a:solidFill>
                <a:latin typeface="Courier New" panose="02070309020205020404" pitchFamily="49" charset="0"/>
              </a:rPr>
              <a:t>statement1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else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i="1" dirty="0">
                <a:solidFill>
                  <a:srgbClr val="C00000"/>
                </a:solidFill>
                <a:latin typeface="Courier New" panose="02070309020205020404" pitchFamily="49" charset="0"/>
              </a:rPr>
              <a:t>statement2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F52A9262-2602-4BE1-8E0B-58C3F988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603998"/>
            <a:ext cx="7848600" cy="148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70000"/>
              </a:spcBef>
              <a:buClr>
                <a:schemeClr val="accent5">
                  <a:lumMod val="75000"/>
                </a:schemeClr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en-US" altLang="en-US" sz="2000" dirty="0"/>
              <a:t>If the </a:t>
            </a:r>
            <a:r>
              <a:rPr lang="en-US" altLang="en-US" sz="2000" i="1" dirty="0">
                <a:solidFill>
                  <a:srgbClr val="C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/>
              <a:t>is true, </a:t>
            </a:r>
            <a:r>
              <a:rPr lang="en-US" altLang="en-US" sz="2000" i="1" dirty="0">
                <a:solidFill>
                  <a:srgbClr val="C00000"/>
                </a:solidFill>
                <a:latin typeface="Courier New" panose="02070309020205020404" pitchFamily="49" charset="0"/>
              </a:rPr>
              <a:t>statement1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/>
              <a:t>is executed;  if the condition is false, </a:t>
            </a:r>
            <a:r>
              <a:rPr lang="en-US" altLang="en-US" sz="2000" i="1" dirty="0">
                <a:solidFill>
                  <a:srgbClr val="C00000"/>
                </a:solidFill>
                <a:latin typeface="Courier New" panose="02070309020205020404" pitchFamily="49" charset="0"/>
              </a:rPr>
              <a:t>statement2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/>
              <a:t>is executed</a:t>
            </a:r>
          </a:p>
          <a:p>
            <a:pPr eaLnBrk="1" hangingPunct="1">
              <a:spcBef>
                <a:spcPct val="70000"/>
              </a:spcBef>
              <a:buClr>
                <a:schemeClr val="accent5">
                  <a:lumMod val="75000"/>
                </a:schemeClr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lang="en-US" altLang="en-US" sz="2000" dirty="0"/>
              <a:t>One or the other will be executed, but not both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3" grpId="0" autoUpdateAnimBg="0"/>
      <p:bldP spid="14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200" dirty="0"/>
              <a:t>Logic of an </a:t>
            </a:r>
            <a:r>
              <a:rPr lang="en-US" altLang="en-US" sz="5200" dirty="0">
                <a:solidFill>
                  <a:schemeClr val="accent2"/>
                </a:solidFill>
              </a:rPr>
              <a:t>if-else</a:t>
            </a:r>
            <a:r>
              <a:rPr lang="en-US" altLang="en-US" sz="5200" dirty="0"/>
              <a:t> statement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895FC9-5746-4A8A-B028-39FE08E84D77}"/>
              </a:ext>
            </a:extLst>
          </p:cNvPr>
          <p:cNvGrpSpPr/>
          <p:nvPr/>
        </p:nvGrpSpPr>
        <p:grpSpPr>
          <a:xfrm>
            <a:off x="4800604" y="1459916"/>
            <a:ext cx="3733800" cy="4114800"/>
            <a:chOff x="3048000" y="1295400"/>
            <a:chExt cx="3733800" cy="4114800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A0AC3DE2-DD44-48C1-8907-0F4D728F8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0" y="1295400"/>
              <a:ext cx="2057400" cy="1752600"/>
              <a:chOff x="2160" y="864"/>
              <a:chExt cx="1296" cy="1104"/>
            </a:xfrm>
          </p:grpSpPr>
          <p:sp>
            <p:nvSpPr>
              <p:cNvPr id="41" name="AutoShape 4">
                <a:extLst>
                  <a:ext uri="{FF2B5EF4-FFF2-40B4-BE49-F238E27FC236}">
                    <a16:creationId xmlns:a16="http://schemas.microsoft.com/office/drawing/2014/main" id="{B87C14A2-3B53-4D4D-B6A7-D288C1797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42" name="Text Box 5">
                <a:extLst>
                  <a:ext uri="{FF2B5EF4-FFF2-40B4-BE49-F238E27FC236}">
                    <a16:creationId xmlns:a16="http://schemas.microsoft.com/office/drawing/2014/main" id="{F8E6B567-7134-47D3-B715-CA06AC446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" y="1420"/>
                <a:ext cx="7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latin typeface="Arial Unicode MS" panose="020B0604020202020204" pitchFamily="34" charset="-128"/>
                  </a:rPr>
                  <a:t>condition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latin typeface="Arial Unicode MS" panose="020B0604020202020204" pitchFamily="34" charset="-128"/>
                  </a:rPr>
                  <a:t>evaluated</a:t>
                </a:r>
                <a:endParaRPr lang="en-US" altLang="en-US" sz="2400"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43" name="AutoShape 6">
                <a:extLst>
                  <a:ext uri="{FF2B5EF4-FFF2-40B4-BE49-F238E27FC236}">
                    <a16:creationId xmlns:a16="http://schemas.microsoft.com/office/drawing/2014/main" id="{EE7BFE30-A6F7-4D0E-AF88-150928BEDB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08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" name="AutoShape 7">
              <a:extLst>
                <a:ext uri="{FF2B5EF4-FFF2-40B4-BE49-F238E27FC236}">
                  <a16:creationId xmlns:a16="http://schemas.microsoft.com/office/drawing/2014/main" id="{763C8AB5-0365-4FE2-88BF-027F3C2227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76700" y="4329113"/>
              <a:ext cx="0" cy="1081087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68A20E53-2007-4694-A09E-C0B27A540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2120900"/>
              <a:ext cx="2349500" cy="2222500"/>
              <a:chOff x="2064" y="1336"/>
              <a:chExt cx="1480" cy="1400"/>
            </a:xfrm>
          </p:grpSpPr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A113C03D-E73E-4FB9-BA7C-3A359BF0B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38" name="Text Box 10">
                <a:extLst>
                  <a:ext uri="{FF2B5EF4-FFF2-40B4-BE49-F238E27FC236}">
                    <a16:creationId xmlns:a16="http://schemas.microsoft.com/office/drawing/2014/main" id="{0001D524-EFD7-4AB9-BF7D-7FEF60840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" y="2496"/>
                <a:ext cx="9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latin typeface="Arial Unicode MS" panose="020B0604020202020204" pitchFamily="34" charset="-128"/>
                  </a:rPr>
                  <a:t>statement1</a:t>
                </a:r>
                <a:endParaRPr lang="en-US" altLang="en-US" sz="2400"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39" name="AutoShape 11">
                <a:extLst>
                  <a:ext uri="{FF2B5EF4-FFF2-40B4-BE49-F238E27FC236}">
                    <a16:creationId xmlns:a16="http://schemas.microsoft.com/office/drawing/2014/main" id="{C53E3B81-1885-4DBF-8387-3E6184F5234B}"/>
                  </a:ext>
                </a:extLst>
              </p:cNvPr>
              <p:cNvCxnSpPr>
                <a:cxnSpLocks noChangeShapeType="1"/>
                <a:stCxn id="41" idx="2"/>
                <a:endCxn id="37" idx="0"/>
              </p:cNvCxnSpPr>
              <p:nvPr/>
            </p:nvCxnSpPr>
            <p:spPr bwMode="auto">
              <a:xfrm>
                <a:off x="2568" y="1920"/>
                <a:ext cx="0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" name="Text Box 12">
                <a:extLst>
                  <a:ext uri="{FF2B5EF4-FFF2-40B4-BE49-F238E27FC236}">
                    <a16:creationId xmlns:a16="http://schemas.microsoft.com/office/drawing/2014/main" id="{79929DD2-7E75-4C13-8DEB-83E9538EA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0" y="1336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true</a:t>
                </a:r>
                <a:endParaRPr lang="en-US" altLang="en-US" sz="180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30" name="AutoShape 13">
              <a:extLst>
                <a:ext uri="{FF2B5EF4-FFF2-40B4-BE49-F238E27FC236}">
                  <a16:creationId xmlns:a16="http://schemas.microsoft.com/office/drawing/2014/main" id="{30CDB6CB-6EF7-4AD5-B277-EE914CBA1349}"/>
                </a:ext>
              </a:extLst>
            </p:cNvPr>
            <p:cNvCxnSpPr>
              <a:cxnSpLocks noChangeShapeType="1"/>
              <a:stCxn id="36" idx="2"/>
            </p:cNvCxnSpPr>
            <p:nvPr/>
          </p:nvCxnSpPr>
          <p:spPr bwMode="auto">
            <a:xfrm rot="5400000">
              <a:off x="4775200" y="3668713"/>
              <a:ext cx="547687" cy="1868488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" name="Group 14">
              <a:extLst>
                <a:ext uri="{FF2B5EF4-FFF2-40B4-BE49-F238E27FC236}">
                  <a16:creationId xmlns:a16="http://schemas.microsoft.com/office/drawing/2014/main" id="{C1CF8A23-2609-4010-9E65-AEAEE50C4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750" y="2514600"/>
              <a:ext cx="2686050" cy="1828800"/>
              <a:chOff x="2580" y="1584"/>
              <a:chExt cx="1692" cy="1152"/>
            </a:xfrm>
          </p:grpSpPr>
          <p:sp>
            <p:nvSpPr>
              <p:cNvPr id="32" name="Text Box 15">
                <a:extLst>
                  <a:ext uri="{FF2B5EF4-FFF2-40B4-BE49-F238E27FC236}">
                    <a16:creationId xmlns:a16="http://schemas.microsoft.com/office/drawing/2014/main" id="{5BA23F82-C340-4EE1-91B2-856DB22A2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0" y="1924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false</a:t>
                </a:r>
                <a:endParaRPr lang="en-US" altLang="en-US" sz="180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33" name="AutoShape 16">
                <a:extLst>
                  <a:ext uri="{FF2B5EF4-FFF2-40B4-BE49-F238E27FC236}">
                    <a16:creationId xmlns:a16="http://schemas.microsoft.com/office/drawing/2014/main" id="{8E3BE30C-41E5-4C23-A907-0EB94BC462D8}"/>
                  </a:ext>
                </a:extLst>
              </p:cNvPr>
              <p:cNvCxnSpPr>
                <a:cxnSpLocks noChangeShapeType="1"/>
                <a:endCxn id="36" idx="0"/>
              </p:cNvCxnSpPr>
              <p:nvPr/>
            </p:nvCxnSpPr>
            <p:spPr bwMode="auto">
              <a:xfrm rot="16200000" flipH="1">
                <a:off x="3037" y="1763"/>
                <a:ext cx="912" cy="553"/>
              </a:xfrm>
              <a:prstGeom prst="bentConnector3">
                <a:avLst>
                  <a:gd name="adj1" fmla="val -5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4" name="Group 17">
                <a:extLst>
                  <a:ext uri="{FF2B5EF4-FFF2-40B4-BE49-F238E27FC236}">
                    <a16:creationId xmlns:a16="http://schemas.microsoft.com/office/drawing/2014/main" id="{89D8292C-C65A-49D9-9682-27B4AB24E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2496"/>
                <a:ext cx="1008" cy="240"/>
                <a:chOff x="3264" y="2496"/>
                <a:chExt cx="1008" cy="240"/>
              </a:xfrm>
            </p:grpSpPr>
            <p:sp>
              <p:nvSpPr>
                <p:cNvPr id="35" name="Rectangle 18">
                  <a:extLst>
                    <a:ext uri="{FF2B5EF4-FFF2-40B4-BE49-F238E27FC236}">
                      <a16:creationId xmlns:a16="http://schemas.microsoft.com/office/drawing/2014/main" id="{E1E5800C-9D2C-4DF0-9579-4970C6522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1008" cy="24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MY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36" name="Text Box 19">
                  <a:extLst>
                    <a:ext uri="{FF2B5EF4-FFF2-40B4-BE49-F238E27FC236}">
                      <a16:creationId xmlns:a16="http://schemas.microsoft.com/office/drawing/2014/main" id="{7BEB8E04-AFF8-4B6A-99B0-E9A556A7CD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7" y="2496"/>
                  <a:ext cx="94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800" b="1">
                      <a:latin typeface="Arial Unicode MS" panose="020B0604020202020204" pitchFamily="34" charset="-128"/>
                    </a:rPr>
                    <a:t>statement2</a:t>
                  </a:r>
                  <a:endParaRPr lang="en-US" altLang="en-US" sz="2400">
                    <a:latin typeface="Arial Unicode MS" panose="020B0604020202020204" pitchFamily="34" charset="-128"/>
                  </a:endParaRPr>
                </a:p>
              </p:txBody>
            </p:sp>
          </p:grpSp>
        </p:grpSp>
      </p:grpSp>
    </p:spTree>
  </p:cSld>
  <p:clrMapOvr>
    <a:masterClrMapping/>
  </p:clrMapOvr>
  <p:transition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200" dirty="0"/>
              <a:t>Logic of an </a:t>
            </a:r>
            <a:r>
              <a:rPr lang="en-US" altLang="en-US" sz="5200" dirty="0">
                <a:solidFill>
                  <a:schemeClr val="accent2"/>
                </a:solidFill>
              </a:rPr>
              <a:t>if-else</a:t>
            </a:r>
            <a:r>
              <a:rPr lang="en-US" altLang="en-US" sz="5200" dirty="0"/>
              <a:t> statement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0D32C3-E77D-4A31-9111-66C3E44C5A2E}"/>
              </a:ext>
            </a:extLst>
          </p:cNvPr>
          <p:cNvGrpSpPr/>
          <p:nvPr/>
        </p:nvGrpSpPr>
        <p:grpSpPr>
          <a:xfrm>
            <a:off x="4499992" y="1412776"/>
            <a:ext cx="4536504" cy="3984625"/>
            <a:chOff x="1982705" y="1676400"/>
            <a:chExt cx="5851608" cy="3984625"/>
          </a:xfrm>
        </p:grpSpPr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D73D9A41-ABB3-45DC-A11C-A3660ACE15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863" y="1676400"/>
              <a:ext cx="2057400" cy="1622425"/>
              <a:chOff x="2149" y="946"/>
              <a:chExt cx="1296" cy="1022"/>
            </a:xfrm>
          </p:grpSpPr>
          <p:sp>
            <p:nvSpPr>
              <p:cNvPr id="59" name="AutoShape 4">
                <a:extLst>
                  <a:ext uri="{FF2B5EF4-FFF2-40B4-BE49-F238E27FC236}">
                    <a16:creationId xmlns:a16="http://schemas.microsoft.com/office/drawing/2014/main" id="{F8273A47-EFCE-4C22-90D5-49741CCAF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378"/>
                <a:ext cx="1296" cy="590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60" name="Text Box 5">
                <a:extLst>
                  <a:ext uri="{FF2B5EF4-FFF2-40B4-BE49-F238E27FC236}">
                    <a16:creationId xmlns:a16="http://schemas.microsoft.com/office/drawing/2014/main" id="{5DAB569A-279B-4D1D-87A0-181F78929D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2" y="1577"/>
                <a:ext cx="10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err="1">
                    <a:latin typeface="Arial Unicode MS" panose="020B0604020202020204" pitchFamily="34" charset="-128"/>
                  </a:rPr>
                  <a:t>testScore</a:t>
                </a:r>
                <a:r>
                  <a:rPr lang="en-US" altLang="en-US" sz="1400" b="1" dirty="0">
                    <a:latin typeface="Arial Unicode MS" panose="020B0604020202020204" pitchFamily="34" charset="-128"/>
                  </a:rPr>
                  <a:t>&lt;40?</a:t>
                </a:r>
                <a:endParaRPr lang="en-US" altLang="en-US" sz="1800" dirty="0"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61" name="AutoShape 6">
                <a:extLst>
                  <a:ext uri="{FF2B5EF4-FFF2-40B4-BE49-F238E27FC236}">
                    <a16:creationId xmlns:a16="http://schemas.microsoft.com/office/drawing/2014/main" id="{1B1D555C-7975-436F-BAE7-7B56C8E398B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3" y="946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AutoShape 7">
              <a:extLst>
                <a:ext uri="{FF2B5EF4-FFF2-40B4-BE49-F238E27FC236}">
                  <a16:creationId xmlns:a16="http://schemas.microsoft.com/office/drawing/2014/main" id="{379F6105-4953-4FE1-9FD1-14F177129B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1025" y="4579938"/>
              <a:ext cx="0" cy="1081087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525EF2CF-DC4B-49C3-B478-D050D7491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2705" y="2333625"/>
              <a:ext cx="2839723" cy="2457451"/>
              <a:chOff x="1819" y="1312"/>
              <a:chExt cx="1705" cy="1548"/>
            </a:xfrm>
          </p:grpSpPr>
          <p:sp>
            <p:nvSpPr>
              <p:cNvPr id="55" name="Rectangle 9">
                <a:extLst>
                  <a:ext uri="{FF2B5EF4-FFF2-40B4-BE49-F238E27FC236}">
                    <a16:creationId xmlns:a16="http://schemas.microsoft.com/office/drawing/2014/main" id="{FD1B05E5-C09D-4C35-BEDE-7C16DB266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9" y="2496"/>
                <a:ext cx="1627" cy="364"/>
              </a:xfrm>
              <a:prstGeom prst="flowChartInputOutpu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400">
                  <a:latin typeface="Verdana" panose="020B0604030504040204" pitchFamily="34" charset="0"/>
                </a:endParaRPr>
              </a:p>
            </p:txBody>
          </p:sp>
          <p:sp>
            <p:nvSpPr>
              <p:cNvPr id="56" name="Text Box 10">
                <a:extLst>
                  <a:ext uri="{FF2B5EF4-FFF2-40B4-BE49-F238E27FC236}">
                    <a16:creationId xmlns:a16="http://schemas.microsoft.com/office/drawing/2014/main" id="{D2F63D21-84D5-41A5-B0E4-90C203FF2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" y="2462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57" name="AutoShape 11">
                <a:extLst>
                  <a:ext uri="{FF2B5EF4-FFF2-40B4-BE49-F238E27FC236}">
                    <a16:creationId xmlns:a16="http://schemas.microsoft.com/office/drawing/2014/main" id="{D40A33CD-9A2C-435B-A14C-7D43717019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9" y="1931"/>
                <a:ext cx="1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" name="Text Box 12">
                <a:extLst>
                  <a:ext uri="{FF2B5EF4-FFF2-40B4-BE49-F238E27FC236}">
                    <a16:creationId xmlns:a16="http://schemas.microsoft.com/office/drawing/2014/main" id="{6A4AD2A0-8902-4037-BC3F-273932B936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0" y="1312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true</a:t>
                </a:r>
                <a:endParaRPr lang="en-US" altLang="en-US" sz="180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cxnSp>
          <p:nvCxnSpPr>
            <p:cNvPr id="47" name="AutoShape 13">
              <a:extLst>
                <a:ext uri="{FF2B5EF4-FFF2-40B4-BE49-F238E27FC236}">
                  <a16:creationId xmlns:a16="http://schemas.microsoft.com/office/drawing/2014/main" id="{9ECE1D99-9C2A-44EB-9A40-319BDB5E3101}"/>
                </a:ext>
              </a:extLst>
            </p:cNvPr>
            <p:cNvCxnSpPr>
              <a:cxnSpLocks noChangeShapeType="1"/>
              <a:endCxn id="54" idx="2"/>
            </p:cNvCxnSpPr>
            <p:nvPr/>
          </p:nvCxnSpPr>
          <p:spPr bwMode="auto">
            <a:xfrm flipV="1">
              <a:off x="3121025" y="3976687"/>
              <a:ext cx="3351033" cy="1180506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triangle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7EE98F96-DBAB-4700-8900-0CC3D85ADB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388" y="2830512"/>
              <a:ext cx="4606925" cy="1255713"/>
              <a:chOff x="1943" y="2110"/>
              <a:chExt cx="2902" cy="791"/>
            </a:xfrm>
          </p:grpSpPr>
          <p:sp>
            <p:nvSpPr>
              <p:cNvPr id="50" name="Text Box 15">
                <a:extLst>
                  <a:ext uri="{FF2B5EF4-FFF2-40B4-BE49-F238E27FC236}">
                    <a16:creationId xmlns:a16="http://schemas.microsoft.com/office/drawing/2014/main" id="{C88A5A20-48F8-46E2-A80F-2CEED4630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3" y="2401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 dirty="0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false</a:t>
                </a:r>
                <a:endParaRPr lang="en-US" altLang="en-US" sz="1800" dirty="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51" name="AutoShape 16">
                <a:extLst>
                  <a:ext uri="{FF2B5EF4-FFF2-40B4-BE49-F238E27FC236}">
                    <a16:creationId xmlns:a16="http://schemas.microsoft.com/office/drawing/2014/main" id="{E4DEC988-E2DA-4FA9-8AD0-0AC299382B72}"/>
                  </a:ext>
                </a:extLst>
              </p:cNvPr>
              <p:cNvCxnSpPr>
                <a:cxnSpLocks noChangeShapeType="1"/>
                <a:stCxn id="59" idx="3"/>
                <a:endCxn id="54" idx="0"/>
              </p:cNvCxnSpPr>
              <p:nvPr/>
            </p:nvCxnSpPr>
            <p:spPr bwMode="auto">
              <a:xfrm>
                <a:off x="2513" y="2110"/>
                <a:ext cx="1474" cy="392"/>
              </a:xfrm>
              <a:prstGeom prst="bentConnector2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2" name="Group 17">
                <a:extLst>
                  <a:ext uri="{FF2B5EF4-FFF2-40B4-BE49-F238E27FC236}">
                    <a16:creationId xmlns:a16="http://schemas.microsoft.com/office/drawing/2014/main" id="{9A577E8C-E1C0-4F26-8E1F-C8A19EC46D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9" y="2496"/>
                <a:ext cx="1756" cy="405"/>
                <a:chOff x="3089" y="2496"/>
                <a:chExt cx="1756" cy="405"/>
              </a:xfrm>
            </p:grpSpPr>
            <p:sp>
              <p:nvSpPr>
                <p:cNvPr id="53" name="Rectangle 18">
                  <a:extLst>
                    <a:ext uri="{FF2B5EF4-FFF2-40B4-BE49-F238E27FC236}">
                      <a16:creationId xmlns:a16="http://schemas.microsoft.com/office/drawing/2014/main" id="{AC17E8B2-DB5F-430D-BB24-8C40146DB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9" y="2496"/>
                  <a:ext cx="1756" cy="405"/>
                </a:xfrm>
                <a:prstGeom prst="flowChartInputOutpu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MY" altLang="en-US" sz="18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54" name="Text Box 19">
                  <a:extLst>
                    <a:ext uri="{FF2B5EF4-FFF2-40B4-BE49-F238E27FC236}">
                      <a16:creationId xmlns:a16="http://schemas.microsoft.com/office/drawing/2014/main" id="{AC80E908-B9F5-4A1C-82E4-4FAD7D7984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4" y="2502"/>
                  <a:ext cx="132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Wingdings" panose="05000000000000000000" pitchFamily="2" charset="2"/>
                    <a:buNone/>
                  </a:pPr>
                  <a:r>
                    <a:rPr lang="en-US" altLang="en-US" sz="1400" b="1" dirty="0" err="1">
                      <a:latin typeface="Arial Unicode MS" panose="020B0604020202020204" pitchFamily="34" charset="-128"/>
                    </a:rPr>
                    <a:t>System.out.println</a:t>
                  </a:r>
                  <a:r>
                    <a:rPr lang="en-US" altLang="en-US" sz="1400" b="1" dirty="0">
                      <a:latin typeface="Arial Unicode MS" panose="020B0604020202020204" pitchFamily="34" charset="-128"/>
                    </a:rPr>
                    <a:t>(“You failed”);</a:t>
                  </a:r>
                  <a:endParaRPr lang="en-US" altLang="en-US" sz="1800" dirty="0">
                    <a:latin typeface="Arial Unicode MS" panose="020B0604020202020204" pitchFamily="34" charset="-128"/>
                  </a:endParaRPr>
                </a:p>
              </p:txBody>
            </p:sp>
          </p:grpSp>
        </p:grp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32B276D8-78BE-4E75-B08E-2F89E503A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236" y="4230152"/>
              <a:ext cx="20787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 err="1">
                  <a:latin typeface="Arial Unicode MS" panose="020B0604020202020204" pitchFamily="34" charset="-128"/>
                </a:rPr>
                <a:t>System.out.println</a:t>
              </a:r>
              <a:r>
                <a:rPr lang="en-US" altLang="en-US" sz="1400" b="1" dirty="0">
                  <a:latin typeface="Arial Unicode MS" panose="020B0604020202020204" pitchFamily="34" charset="-128"/>
                </a:rPr>
                <a:t>(“You passed”); </a:t>
              </a:r>
              <a:endParaRPr lang="en-US" altLang="en-US" sz="1800" dirty="0">
                <a:latin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065477"/>
      </p:ext>
    </p:extLst>
  </p:cSld>
  <p:clrMapOvr>
    <a:masterClrMapping/>
  </p:clrMapOvr>
  <p:transition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if/else </a:t>
            </a:r>
            <a:r>
              <a:rPr lang="en-US" altLang="en-US" dirty="0"/>
              <a:t>Statement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9411A29-4048-4F2B-B3FB-835748AF7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2562509"/>
            <a:ext cx="7603236" cy="1675338"/>
          </a:xfrm>
          <a:ln>
            <a:solidFill>
              <a:srgbClr val="3333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&lt;40)</a:t>
            </a:r>
            <a:b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</a:rPr>
              <a:t>("You failed")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</a:rPr>
              <a:t>("You passed");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0" indent="0" eaLnBrk="1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19EA9018-C24E-4E7D-8402-3C675D2C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85" y="4662264"/>
            <a:ext cx="7603237" cy="13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latin typeface="Verdana" panose="020B0604030504040204" pitchFamily="34" charset="0"/>
              </a:rPr>
              <a:t>Purpose:</a:t>
            </a:r>
          </a:p>
          <a:p>
            <a:pPr algn="ctr" eaLnBrk="1" hangingPunct="1">
              <a:spcBef>
                <a:spcPts val="500"/>
              </a:spcBef>
              <a:spcAft>
                <a:spcPts val="500"/>
              </a:spcAft>
              <a:buClrTx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To execute a statement when a condition is true or false</a:t>
            </a:r>
            <a:endParaRPr lang="en-US" sz="20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/>
              <a:t>DESIGN OF INTERACTIVE PROGRAM: PSEUDOCODE &amp; FLOW 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white">
          <a:xfrm>
            <a:off x="571878" y="1987826"/>
            <a:ext cx="7772400" cy="71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Example of Algorithm:  if/else Statement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7208A50-B9C6-4C1C-AD0B-8A5AFB38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78" y="2834847"/>
            <a:ext cx="4174656" cy="3042425"/>
          </a:xfrm>
          <a:ln>
            <a:solidFill>
              <a:schemeClr val="accent1">
                <a:lumMod val="90000"/>
                <a:lumOff val="1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Start</a:t>
            </a:r>
          </a:p>
          <a:p>
            <a:pPr marL="0" indent="0">
              <a:buNone/>
            </a:pPr>
            <a:r>
              <a:rPr lang="en-US" sz="1600" dirty="0"/>
              <a:t>Input </a:t>
            </a:r>
            <a:r>
              <a:rPr lang="en-US" sz="1600" dirty="0" err="1"/>
              <a:t>totalPrice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if(</a:t>
            </a:r>
            <a:r>
              <a:rPr lang="en-US" sz="1600" dirty="0" err="1"/>
              <a:t>totalPrice</a:t>
            </a:r>
            <a:r>
              <a:rPr lang="en-US" sz="1600" dirty="0"/>
              <a:t> &gt; 100)</a:t>
            </a:r>
          </a:p>
          <a:p>
            <a:pPr marL="0" indent="0">
              <a:buNone/>
            </a:pPr>
            <a:r>
              <a:rPr lang="en-US" sz="1600" dirty="0"/>
              <a:t>  Calculate discount= 20.0/100 * </a:t>
            </a:r>
            <a:r>
              <a:rPr lang="en-US" sz="1600" dirty="0" err="1"/>
              <a:t>totalPrice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else</a:t>
            </a:r>
          </a:p>
          <a:p>
            <a:pPr marL="0" indent="0">
              <a:buNone/>
            </a:pPr>
            <a:r>
              <a:rPr lang="en-US" sz="1600" dirty="0"/>
              <a:t>  Calculate discount = 5.0/100 * </a:t>
            </a:r>
            <a:r>
              <a:rPr lang="en-US" sz="1600" dirty="0" err="1"/>
              <a:t>totalPrice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Print “Discount given is RM” +discount</a:t>
            </a:r>
            <a:endParaRPr lang="en-US" altLang="en-US" sz="1600" dirty="0"/>
          </a:p>
          <a:p>
            <a:pPr marL="0" indent="0">
              <a:buNone/>
            </a:pPr>
            <a:r>
              <a:rPr lang="en-US" sz="1600" dirty="0"/>
              <a:t>End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A12499-A231-4266-AEEF-AB3322F34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841" y="2709244"/>
            <a:ext cx="3528392" cy="41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1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552" y="1124745"/>
            <a:ext cx="8208912" cy="5040560"/>
            <a:chOff x="35860" y="1056967"/>
            <a:chExt cx="6992968" cy="5841695"/>
          </a:xfrm>
        </p:grpSpPr>
        <p:sp>
          <p:nvSpPr>
            <p:cNvPr id="47106" name="TextBox 5"/>
            <p:cNvSpPr txBox="1">
              <a:spLocks noChangeArrowheads="1"/>
            </p:cNvSpPr>
            <p:nvPr/>
          </p:nvSpPr>
          <p:spPr bwMode="auto">
            <a:xfrm>
              <a:off x="35860" y="1056967"/>
              <a:ext cx="6992968" cy="5841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37160" tIns="102870" rIns="137160" bIns="10287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java.util.Scanner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/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Discount</a:t>
              </a:r>
            </a:p>
            <a:p>
              <a:pPr eaLnBrk="1" hangingPunct="1"/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eaLnBrk="1" hangingPunct="1"/>
              <a:r>
                <a:rPr lang="en-US" alt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public static void 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 (String[]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{</a:t>
              </a:r>
            </a:p>
            <a:p>
              <a:pPr eaLnBrk="1" hangingPunct="1"/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double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totalPrice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discount;</a:t>
              </a:r>
            </a:p>
            <a:p>
              <a:pPr eaLnBrk="1" hangingPunct="1"/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Scanner scan = </a:t>
              </a:r>
              <a:r>
                <a:rPr lang="en-US" alt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 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 (System.in);</a:t>
              </a:r>
            </a:p>
            <a:p>
              <a:pPr eaLnBrk="1" hangingPunct="1"/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("Enter total price:");</a:t>
              </a:r>
            </a:p>
            <a:p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totalPrice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scan.nextDouble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if(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totalPrice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100)</a:t>
              </a:r>
            </a:p>
            <a:p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discount = 20.0 / 100 *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totalPrice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else</a:t>
              </a:r>
            </a:p>
            <a:p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discount = 5.0 / 100 *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totalPrice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en-US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System.out.printf</a:t>
              </a: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("Discount given is RM %.2f“,discount);</a:t>
              </a:r>
            </a:p>
            <a:p>
              <a:pPr eaLnBrk="1" hangingPunct="1"/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}</a:t>
              </a:r>
            </a:p>
            <a:p>
              <a:pPr eaLnBrk="1" hangingPunct="1"/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35860" y="1220121"/>
              <a:ext cx="2981325" cy="533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4" name="Oval 3"/>
            <p:cNvSpPr/>
            <p:nvPr/>
          </p:nvSpPr>
          <p:spPr>
            <a:xfrm>
              <a:off x="622882" y="3341888"/>
              <a:ext cx="4648200" cy="34628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22882" y="4144719"/>
              <a:ext cx="3626389" cy="34628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20678" y="378692"/>
            <a:ext cx="2488841" cy="570911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2838621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Output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9B7D58C6-8D77-4148-B163-FFA6C5FE3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2436420"/>
            <a:ext cx="6110436" cy="1985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37160" tIns="102870" rIns="137160" bIns="10287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900"/>
              </a:spcAft>
            </a:pPr>
            <a:r>
              <a:rPr lang="en-US" altLang="en-US" sz="2800" b="1" u="sng" dirty="0">
                <a:cs typeface="Courier New" panose="02070309020205020404" pitchFamily="49" charset="0"/>
              </a:rPr>
              <a:t>Sample Run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total price:</a:t>
            </a: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Discount given is RM 4.50</a:t>
            </a:r>
          </a:p>
          <a:p>
            <a:pPr eaLnBrk="1" hangingPunct="1"/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3 Types Flow of Control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7173" name="Rectangle 3">
            <a:extLst>
              <a:ext uri="{FF2B5EF4-FFF2-40B4-BE49-F238E27FC236}">
                <a16:creationId xmlns:a16="http://schemas.microsoft.com/office/drawing/2014/main" id="{EC027B2F-CB17-41BF-AE43-EBF2124D9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408242"/>
              </p:ext>
            </p:extLst>
          </p:nvPr>
        </p:nvGraphicFramePr>
        <p:xfrm>
          <a:off x="802386" y="2121408"/>
          <a:ext cx="8069912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Block Statement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D85F00F-BB68-4E50-954B-7317224CB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1688" y="2392933"/>
            <a:ext cx="7543800" cy="3412331"/>
          </a:xfrm>
          <a:ln>
            <a:solidFill>
              <a:srgbClr val="33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(testScore&lt;40)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</a:rPr>
              <a:t>System.out.println ("You failed");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</a:rPr>
              <a:t>     System.out.println ("Try harder next time");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</a:rPr>
              <a:t>System.out.println ("You passed");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</a:rPr>
              <a:t>      System.out.println ("Keep it up!");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Flow chart </a:t>
            </a:r>
            <a:r>
              <a:rPr lang="en-US" altLang="en-US" dirty="0"/>
              <a:t>for </a:t>
            </a:r>
            <a:r>
              <a:rPr lang="en-US" altLang="en-US" dirty="0">
                <a:solidFill>
                  <a:schemeClr val="tx1"/>
                </a:solidFill>
              </a:rPr>
              <a:t>if else </a:t>
            </a:r>
            <a:r>
              <a:rPr lang="en-US" altLang="en-US" dirty="0"/>
              <a:t>statement: with block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BDA125-62AD-4D8F-8F89-AD9B0F66AF02}"/>
              </a:ext>
            </a:extLst>
          </p:cNvPr>
          <p:cNvGrpSpPr/>
          <p:nvPr/>
        </p:nvGrpSpPr>
        <p:grpSpPr>
          <a:xfrm>
            <a:off x="1259632" y="2201628"/>
            <a:ext cx="6767463" cy="4395724"/>
            <a:chOff x="1404938" y="1139825"/>
            <a:chExt cx="7334251" cy="5349875"/>
          </a:xfrm>
        </p:grpSpPr>
        <p:cxnSp>
          <p:nvCxnSpPr>
            <p:cNvPr id="33" name="AutoShape 6">
              <a:extLst>
                <a:ext uri="{FF2B5EF4-FFF2-40B4-BE49-F238E27FC236}">
                  <a16:creationId xmlns:a16="http://schemas.microsoft.com/office/drawing/2014/main" id="{483962EE-AA37-4852-B9DE-875047A9A9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00388" y="1385888"/>
              <a:ext cx="0" cy="62071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" name="Group 3">
              <a:extLst>
                <a:ext uri="{FF2B5EF4-FFF2-40B4-BE49-F238E27FC236}">
                  <a16:creationId xmlns:a16="http://schemas.microsoft.com/office/drawing/2014/main" id="{D34EB47C-A49F-46E0-ABE8-F0312E3B1A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325" y="2276475"/>
              <a:ext cx="2057400" cy="1582738"/>
              <a:chOff x="2160" y="864"/>
              <a:chExt cx="1296" cy="1104"/>
            </a:xfrm>
          </p:grpSpPr>
          <p:sp>
            <p:nvSpPr>
              <p:cNvPr id="51" name="AutoShape 4">
                <a:extLst>
                  <a:ext uri="{FF2B5EF4-FFF2-40B4-BE49-F238E27FC236}">
                    <a16:creationId xmlns:a16="http://schemas.microsoft.com/office/drawing/2014/main" id="{6B31806E-1693-45AB-9DE3-71B9ACF7F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600">
                  <a:latin typeface="Verdana" panose="020B0604030504040204" pitchFamily="34" charset="0"/>
                </a:endParaRPr>
              </a:p>
            </p:txBody>
          </p:sp>
          <p:sp>
            <p:nvSpPr>
              <p:cNvPr id="52" name="Text Box 5">
                <a:extLst>
                  <a:ext uri="{FF2B5EF4-FFF2-40B4-BE49-F238E27FC236}">
                    <a16:creationId xmlns:a16="http://schemas.microsoft.com/office/drawing/2014/main" id="{60F63D8D-701B-4A06-84CA-743E32A1C8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1" y="1479"/>
                <a:ext cx="1033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b="1">
                    <a:latin typeface="Arial Unicode MS" panose="020B0604020202020204" pitchFamily="34" charset="-128"/>
                  </a:rPr>
                  <a:t>testScore&lt;40?</a:t>
                </a:r>
                <a:endParaRPr lang="en-US" altLang="en-US" sz="2000"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53" name="AutoShape 6">
                <a:extLst>
                  <a:ext uri="{FF2B5EF4-FFF2-40B4-BE49-F238E27FC236}">
                    <a16:creationId xmlns:a16="http://schemas.microsoft.com/office/drawing/2014/main" id="{3619D1FC-5AEA-4843-BA1D-9ECDC17C13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08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5" name="AutoShape 7">
              <a:extLst>
                <a:ext uri="{FF2B5EF4-FFF2-40B4-BE49-F238E27FC236}">
                  <a16:creationId xmlns:a16="http://schemas.microsoft.com/office/drawing/2014/main" id="{CB60E2F5-7A7C-44E9-A3C4-66AB2AD046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117850" y="5411788"/>
              <a:ext cx="1588" cy="53816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" name="Group 8">
              <a:extLst>
                <a:ext uri="{FF2B5EF4-FFF2-40B4-BE49-F238E27FC236}">
                  <a16:creationId xmlns:a16="http://schemas.microsoft.com/office/drawing/2014/main" id="{A0A396DD-7F89-4037-8A70-85F55FA11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938" y="2963863"/>
              <a:ext cx="3429000" cy="2474913"/>
              <a:chOff x="1487" y="1356"/>
              <a:chExt cx="2160" cy="1559"/>
            </a:xfrm>
          </p:grpSpPr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A307A090-E311-4411-9A13-8BF259AAF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496"/>
                <a:ext cx="2160" cy="402"/>
              </a:xfrm>
              <a:prstGeom prst="flowChartInputOutpu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600">
                  <a:latin typeface="Verdana" panose="020B0604030504040204" pitchFamily="34" charset="0"/>
                </a:endParaRPr>
              </a:p>
            </p:txBody>
          </p:sp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B1A3F583-DDD5-4885-80B4-0F68B4492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2" y="2467"/>
                <a:ext cx="1287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b="1">
                    <a:latin typeface="Arial Unicode MS" panose="020B0604020202020204" pitchFamily="34" charset="-128"/>
                  </a:rPr>
                  <a:t>Print “You passed”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b="1">
                    <a:latin typeface="Arial Unicode MS" panose="020B0604020202020204" pitchFamily="34" charset="-128"/>
                  </a:rPr>
                  <a:t>Print “Keep it up!”</a:t>
                </a:r>
              </a:p>
            </p:txBody>
          </p:sp>
          <p:cxnSp>
            <p:nvCxnSpPr>
              <p:cNvPr id="49" name="AutoShape 11">
                <a:extLst>
                  <a:ext uri="{FF2B5EF4-FFF2-40B4-BE49-F238E27FC236}">
                    <a16:creationId xmlns:a16="http://schemas.microsoft.com/office/drawing/2014/main" id="{281ABCDA-D209-4A39-99F6-9C798D8BF1F7}"/>
                  </a:ext>
                </a:extLst>
              </p:cNvPr>
              <p:cNvCxnSpPr>
                <a:cxnSpLocks noChangeShapeType="1"/>
                <a:stCxn id="51" idx="2"/>
              </p:cNvCxnSpPr>
              <p:nvPr/>
            </p:nvCxnSpPr>
            <p:spPr bwMode="auto">
              <a:xfrm flipH="1">
                <a:off x="2567" y="1920"/>
                <a:ext cx="1" cy="576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" name="Text Box 12">
                <a:extLst>
                  <a:ext uri="{FF2B5EF4-FFF2-40B4-BE49-F238E27FC236}">
                    <a16:creationId xmlns:a16="http://schemas.microsoft.com/office/drawing/2014/main" id="{E6A8C752-D30C-412B-BB43-26FB8E574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3" y="1356"/>
                <a:ext cx="36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b="1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true</a:t>
                </a:r>
                <a:endParaRPr lang="en-US" altLang="en-US" sz="160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37" name="Group 14">
              <a:extLst>
                <a:ext uri="{FF2B5EF4-FFF2-40B4-BE49-F238E27FC236}">
                  <a16:creationId xmlns:a16="http://schemas.microsoft.com/office/drawing/2014/main" id="{03CCCCB8-E578-47D3-BB53-01BF24752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8176" y="3378200"/>
              <a:ext cx="5561013" cy="1193800"/>
              <a:chOff x="1912" y="2102"/>
              <a:chExt cx="3503" cy="752"/>
            </a:xfrm>
          </p:grpSpPr>
          <p:sp>
            <p:nvSpPr>
              <p:cNvPr id="42" name="Text Box 15">
                <a:extLst>
                  <a:ext uri="{FF2B5EF4-FFF2-40B4-BE49-F238E27FC236}">
                    <a16:creationId xmlns:a16="http://schemas.microsoft.com/office/drawing/2014/main" id="{5BABF15F-E73F-4A76-B826-4192A2604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2" y="2395"/>
                <a:ext cx="423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b="1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false</a:t>
                </a:r>
                <a:endParaRPr lang="en-US" altLang="en-US" sz="160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43" name="AutoShape 16">
                <a:extLst>
                  <a:ext uri="{FF2B5EF4-FFF2-40B4-BE49-F238E27FC236}">
                    <a16:creationId xmlns:a16="http://schemas.microsoft.com/office/drawing/2014/main" id="{69DEEDD6-099C-420A-BF98-9587D0477436}"/>
                  </a:ext>
                </a:extLst>
              </p:cNvPr>
              <p:cNvCxnSpPr>
                <a:cxnSpLocks noChangeShapeType="1"/>
                <a:stCxn id="51" idx="3"/>
                <a:endCxn id="46" idx="0"/>
              </p:cNvCxnSpPr>
              <p:nvPr/>
            </p:nvCxnSpPr>
            <p:spPr bwMode="auto">
              <a:xfrm>
                <a:off x="2524" y="2102"/>
                <a:ext cx="1757" cy="304"/>
              </a:xfrm>
              <a:prstGeom prst="bentConnector2">
                <a:avLst/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4" name="Group 17">
                <a:extLst>
                  <a:ext uri="{FF2B5EF4-FFF2-40B4-BE49-F238E27FC236}">
                    <a16:creationId xmlns:a16="http://schemas.microsoft.com/office/drawing/2014/main" id="{23E14F9D-1A44-461F-AB3C-2B5366E69D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8" y="2406"/>
                <a:ext cx="2277" cy="448"/>
                <a:chOff x="3138" y="2406"/>
                <a:chExt cx="2277" cy="448"/>
              </a:xfrm>
            </p:grpSpPr>
            <p:sp>
              <p:nvSpPr>
                <p:cNvPr id="45" name="Rectangle 18">
                  <a:extLst>
                    <a:ext uri="{FF2B5EF4-FFF2-40B4-BE49-F238E27FC236}">
                      <a16:creationId xmlns:a16="http://schemas.microsoft.com/office/drawing/2014/main" id="{F95C6321-E863-4073-A405-4786652D9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8" y="2439"/>
                  <a:ext cx="2277" cy="375"/>
                </a:xfrm>
                <a:prstGeom prst="flowChartInputOutpu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MY" altLang="en-US" sz="16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46" name="Text Box 19">
                  <a:extLst>
                    <a:ext uri="{FF2B5EF4-FFF2-40B4-BE49-F238E27FC236}">
                      <a16:creationId xmlns:a16="http://schemas.microsoft.com/office/drawing/2014/main" id="{2802A1D1-EEF1-4AD2-B98C-51B8B08384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3" y="2406"/>
                  <a:ext cx="1195" cy="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b="1">
                      <a:latin typeface="Arial Unicode MS" panose="020B0604020202020204" pitchFamily="34" charset="-128"/>
                    </a:rPr>
                    <a:t>Print “You failed”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b="1">
                      <a:latin typeface="Arial Unicode MS" panose="020B0604020202020204" pitchFamily="34" charset="-128"/>
                    </a:rPr>
                    <a:t>Print “Try harder”</a:t>
                  </a:r>
                </a:p>
              </p:txBody>
            </p:sp>
          </p:grpSp>
        </p:grpSp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83D7C0D3-20ED-4751-9A38-65C13673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938" y="2017713"/>
              <a:ext cx="2170112" cy="381000"/>
            </a:xfrm>
            <a:prstGeom prst="flowChartInputOutpu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MY" altLang="en-US" sz="1600" b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Input testScore</a:t>
              </a: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95208C78-63EC-4F17-A6A3-E0B81E044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175" y="1139825"/>
              <a:ext cx="1114425" cy="503238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Start</a:t>
              </a:r>
            </a:p>
          </p:txBody>
        </p:sp>
        <p:sp>
          <p:nvSpPr>
            <p:cNvPr id="40" name="Oval 42">
              <a:extLst>
                <a:ext uri="{FF2B5EF4-FFF2-40B4-BE49-F238E27FC236}">
                  <a16:creationId xmlns:a16="http://schemas.microsoft.com/office/drawing/2014/main" id="{65FA8208-6DA4-4584-B802-3E7CCD56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638" y="5986463"/>
              <a:ext cx="1114425" cy="503237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End</a:t>
              </a:r>
            </a:p>
          </p:txBody>
        </p:sp>
        <p:cxnSp>
          <p:nvCxnSpPr>
            <p:cNvPr id="41" name="Elbow Connector 4">
              <a:extLst>
                <a:ext uri="{FF2B5EF4-FFF2-40B4-BE49-F238E27FC236}">
                  <a16:creationId xmlns:a16="http://schemas.microsoft.com/office/drawing/2014/main" id="{FDF133CF-0E81-45EB-A94F-AA6B1E9417E9}"/>
                </a:ext>
              </a:extLst>
            </p:cNvPr>
            <p:cNvCxnSpPr/>
            <p:nvPr/>
          </p:nvCxnSpPr>
          <p:spPr>
            <a:xfrm rot="5400000">
              <a:off x="4436269" y="3182144"/>
              <a:ext cx="1184275" cy="3821113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Pseudo code </a:t>
            </a:r>
            <a:r>
              <a:rPr lang="en-US" altLang="en-US" dirty="0"/>
              <a:t>for </a:t>
            </a:r>
            <a:r>
              <a:rPr lang="en-US" altLang="en-US" dirty="0">
                <a:solidFill>
                  <a:schemeClr val="tx1"/>
                </a:solidFill>
              </a:rPr>
              <a:t>if else </a:t>
            </a:r>
            <a:r>
              <a:rPr lang="en-US" altLang="en-US" dirty="0"/>
              <a:t>statement: with block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9784A90-14F6-4123-BA2A-80C864EF2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348880"/>
            <a:ext cx="7474398" cy="396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Start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2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Input </a:t>
            </a:r>
            <a:r>
              <a:rPr lang="en-US" alt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testScore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2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if (</a:t>
            </a:r>
            <a:r>
              <a:rPr lang="en-US" alt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testScore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&lt;40)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 	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 "You failed"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 	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 "Try harder"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else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 	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 "You passed"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 	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 "Keep it up!"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End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0309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Combination of Block Statement and Logical Operators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188" y="0"/>
            <a:ext cx="7921625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1F415F6-DC0B-497A-A14F-BBF28C5F4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86" y="3231712"/>
            <a:ext cx="7921625" cy="3024336"/>
          </a:xfrm>
          <a:ln>
            <a:solidFill>
              <a:srgbClr val="333300"/>
            </a:solidFill>
            <a:miter lim="800000"/>
            <a:headEnd/>
            <a:tailEnd/>
          </a:ln>
        </p:spPr>
        <p:txBody>
          <a:bodyPr tIns="14400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 ((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&gt;=85) &amp;&amp; (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&lt;=100 ))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("Congrats! Your grade is A.");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("Keep it up!");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("Sorry, you did not get A.");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("Try again next time.");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C0DF98E0-863E-4A3A-B6BD-9EC47F672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77" y="2273191"/>
            <a:ext cx="720917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defRPr/>
            </a:pPr>
            <a:r>
              <a:rPr lang="en-US" altLang="en-US" sz="2400" dirty="0">
                <a:solidFill>
                  <a:srgbClr val="C00000"/>
                </a:solidFill>
                <a:latin typeface="+mj-lt"/>
              </a:rPr>
              <a:t>EXAMPLE:</a:t>
            </a:r>
          </a:p>
          <a:p>
            <a:pPr algn="ctr">
              <a:defRPr/>
            </a:pPr>
            <a:r>
              <a:rPr lang="en-US" altLang="en-US" sz="2000" dirty="0">
                <a:latin typeface="+mj-lt"/>
              </a:rPr>
              <a:t>Determine Grade, if </a:t>
            </a:r>
            <a:r>
              <a:rPr lang="en-US" altLang="en-US" sz="2000" dirty="0" err="1">
                <a:latin typeface="+mj-lt"/>
              </a:rPr>
              <a:t>testScore</a:t>
            </a:r>
            <a:r>
              <a:rPr lang="en-US" altLang="en-US" sz="2000" dirty="0">
                <a:latin typeface="+mj-lt"/>
              </a:rPr>
              <a:t> is higher or equal to 85%, the achieved grade is 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822324"/>
            <a:ext cx="3862197" cy="5228279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200"/>
              <a:t>Multiple Selection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idx="1"/>
          </p:nvPr>
        </p:nvSpPr>
        <p:spPr>
          <a:xfrm>
            <a:off x="4813299" y="1359090"/>
            <a:ext cx="3849499" cy="4048046"/>
          </a:xfrm>
        </p:spPr>
        <p:txBody>
          <a:bodyPr anchor="ctr"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Syntax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: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latin typeface="+mj-lt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(expression1)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	 statement1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else if (expression2)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	    statement2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	else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	    statement3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Flow chart for </a:t>
            </a:r>
            <a:r>
              <a:rPr lang="en-US" altLang="en-US" dirty="0">
                <a:solidFill>
                  <a:schemeClr val="accent2"/>
                </a:solidFill>
              </a:rPr>
              <a:t>Multiple Selection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1D51A2-4CCC-41BE-BB72-B099EA0BBCFE}"/>
              </a:ext>
            </a:extLst>
          </p:cNvPr>
          <p:cNvGrpSpPr/>
          <p:nvPr/>
        </p:nvGrpSpPr>
        <p:grpSpPr>
          <a:xfrm>
            <a:off x="1116013" y="2250849"/>
            <a:ext cx="6768355" cy="4592863"/>
            <a:chOff x="1116013" y="1139825"/>
            <a:chExt cx="7567612" cy="5703888"/>
          </a:xfrm>
        </p:grpSpPr>
        <p:cxnSp>
          <p:nvCxnSpPr>
            <p:cNvPr id="42" name="AutoShape 6">
              <a:extLst>
                <a:ext uri="{FF2B5EF4-FFF2-40B4-BE49-F238E27FC236}">
                  <a16:creationId xmlns:a16="http://schemas.microsoft.com/office/drawing/2014/main" id="{D5568079-298C-4764-AC4E-93445087C2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8800" y="3235325"/>
              <a:ext cx="0" cy="62071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6">
              <a:extLst>
                <a:ext uri="{FF2B5EF4-FFF2-40B4-BE49-F238E27FC236}">
                  <a16:creationId xmlns:a16="http://schemas.microsoft.com/office/drawing/2014/main" id="{7CCBE577-B892-46AB-8774-554F8F7819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00388" y="1385888"/>
              <a:ext cx="0" cy="62071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Group 3">
              <a:extLst>
                <a:ext uri="{FF2B5EF4-FFF2-40B4-BE49-F238E27FC236}">
                  <a16:creationId xmlns:a16="http://schemas.microsoft.com/office/drawing/2014/main" id="{416882DD-8B55-49DE-B8DA-BA7768F8B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9150" y="2035175"/>
              <a:ext cx="2057400" cy="1582738"/>
              <a:chOff x="2160" y="864"/>
              <a:chExt cx="1296" cy="1104"/>
            </a:xfrm>
          </p:grpSpPr>
          <p:sp>
            <p:nvSpPr>
              <p:cNvPr id="69" name="AutoShape 4">
                <a:extLst>
                  <a:ext uri="{FF2B5EF4-FFF2-40B4-BE49-F238E27FC236}">
                    <a16:creationId xmlns:a16="http://schemas.microsoft.com/office/drawing/2014/main" id="{E554F3B0-0368-48D8-B922-717150151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600">
                  <a:latin typeface="Verdana" panose="020B0604030504040204" pitchFamily="34" charset="0"/>
                </a:endParaRPr>
              </a:p>
            </p:txBody>
          </p:sp>
          <p:sp>
            <p:nvSpPr>
              <p:cNvPr id="70" name="Text Box 5">
                <a:extLst>
                  <a:ext uri="{FF2B5EF4-FFF2-40B4-BE49-F238E27FC236}">
                    <a16:creationId xmlns:a16="http://schemas.microsoft.com/office/drawing/2014/main" id="{F1A500FB-418C-4E3C-A21D-06601071D4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1" y="1505"/>
                <a:ext cx="953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b="1">
                    <a:latin typeface="Arial Unicode MS" panose="020B0604020202020204" pitchFamily="34" charset="-128"/>
                  </a:rPr>
                  <a:t>testScore&gt;90?</a:t>
                </a:r>
                <a:endParaRPr lang="en-US" altLang="en-US" sz="2000"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71" name="AutoShape 6">
                <a:extLst>
                  <a:ext uri="{FF2B5EF4-FFF2-40B4-BE49-F238E27FC236}">
                    <a16:creationId xmlns:a16="http://schemas.microsoft.com/office/drawing/2014/main" id="{7B8993E4-4B0D-4C32-846C-71D1EA0579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08" y="864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AutoShape 7">
              <a:extLst>
                <a:ext uri="{FF2B5EF4-FFF2-40B4-BE49-F238E27FC236}">
                  <a16:creationId xmlns:a16="http://schemas.microsoft.com/office/drawing/2014/main" id="{77DADAB1-E3EC-486E-B75B-A402FAE0D1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138488" y="4943475"/>
              <a:ext cx="1587" cy="53816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DFD9FC2D-F979-437B-94AE-E662DCDB5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6013" y="2719388"/>
              <a:ext cx="4140200" cy="3713163"/>
              <a:chOff x="1232" y="1141"/>
              <a:chExt cx="2608" cy="2339"/>
            </a:xfrm>
          </p:grpSpPr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95D1AD24-6535-4184-90C2-520073FCB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2881"/>
                <a:ext cx="2608" cy="402"/>
              </a:xfrm>
              <a:prstGeom prst="flowChartInputOutpu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MY" altLang="en-US" sz="1600">
                  <a:latin typeface="Verdana" panose="020B0604030504040204" pitchFamily="34" charset="0"/>
                </a:endParaRPr>
              </a:p>
            </p:txBody>
          </p:sp>
          <p:sp>
            <p:nvSpPr>
              <p:cNvPr id="66" name="Text Box 10">
                <a:extLst>
                  <a:ext uri="{FF2B5EF4-FFF2-40B4-BE49-F238E27FC236}">
                    <a16:creationId xmlns:a16="http://schemas.microsoft.com/office/drawing/2014/main" id="{E71843EF-8F7B-494E-AE70-2DB3FC887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7" y="2971"/>
                <a:ext cx="175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 Unicode MS" panose="020B0604020202020204" pitchFamily="34" charset="-128"/>
                  </a:rPr>
                  <a:t>Print “Not very high or moderate”</a:t>
                </a:r>
                <a:endParaRPr lang="en-US" altLang="en-US" sz="1800"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67" name="AutoShape 11">
                <a:extLst>
                  <a:ext uri="{FF2B5EF4-FFF2-40B4-BE49-F238E27FC236}">
                    <a16:creationId xmlns:a16="http://schemas.microsoft.com/office/drawing/2014/main" id="{12CE916D-EC5F-4484-9C2C-E665811CB8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481" y="3328"/>
                <a:ext cx="4" cy="15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" name="Text Box 12">
                <a:extLst>
                  <a:ext uri="{FF2B5EF4-FFF2-40B4-BE49-F238E27FC236}">
                    <a16:creationId xmlns:a16="http://schemas.microsoft.com/office/drawing/2014/main" id="{B49B3B58-C536-4C7A-99F5-12B2295230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9" y="1141"/>
                <a:ext cx="3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b="1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true</a:t>
                </a:r>
                <a:endParaRPr lang="en-US" altLang="en-US" sz="160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</p:grpSp>
        <p:grpSp>
          <p:nvGrpSpPr>
            <p:cNvPr id="47" name="Group 14">
              <a:extLst>
                <a:ext uri="{FF2B5EF4-FFF2-40B4-BE49-F238E27FC236}">
                  <a16:creationId xmlns:a16="http://schemas.microsoft.com/office/drawing/2014/main" id="{2A00D9B6-E6EC-47DA-B8E1-328EEBD39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2301" y="2898776"/>
              <a:ext cx="5313363" cy="2395538"/>
              <a:chOff x="1887" y="1957"/>
              <a:chExt cx="3347" cy="1509"/>
            </a:xfrm>
          </p:grpSpPr>
          <p:sp>
            <p:nvSpPr>
              <p:cNvPr id="60" name="Text Box 15">
                <a:extLst>
                  <a:ext uri="{FF2B5EF4-FFF2-40B4-BE49-F238E27FC236}">
                    <a16:creationId xmlns:a16="http://schemas.microsoft.com/office/drawing/2014/main" id="{FEB80BC9-FCCE-4725-9484-2CAA59D87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7" y="3253"/>
                <a:ext cx="39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b="1">
                    <a:solidFill>
                      <a:srgbClr val="336600"/>
                    </a:solidFill>
                    <a:latin typeface="Arial Unicode MS" panose="020B0604020202020204" pitchFamily="34" charset="-128"/>
                  </a:rPr>
                  <a:t>false</a:t>
                </a:r>
                <a:endParaRPr lang="en-US" altLang="en-US" sz="1600">
                  <a:solidFill>
                    <a:srgbClr val="336600"/>
                  </a:solidFill>
                  <a:latin typeface="Arial Unicode MS" panose="020B0604020202020204" pitchFamily="34" charset="-128"/>
                </a:endParaRPr>
              </a:p>
            </p:txBody>
          </p:sp>
          <p:cxnSp>
            <p:nvCxnSpPr>
              <p:cNvPr id="61" name="AutoShape 16">
                <a:extLst>
                  <a:ext uri="{FF2B5EF4-FFF2-40B4-BE49-F238E27FC236}">
                    <a16:creationId xmlns:a16="http://schemas.microsoft.com/office/drawing/2014/main" id="{ADF94004-37A0-482B-9085-7568A16D2925}"/>
                  </a:ext>
                </a:extLst>
              </p:cNvPr>
              <p:cNvCxnSpPr>
                <a:cxnSpLocks noChangeShapeType="1"/>
                <a:stCxn id="69" idx="3"/>
              </p:cNvCxnSpPr>
              <p:nvPr/>
            </p:nvCxnSpPr>
            <p:spPr bwMode="auto">
              <a:xfrm flipV="1">
                <a:off x="2507" y="2104"/>
                <a:ext cx="699" cy="2"/>
              </a:xfrm>
              <a:prstGeom prst="bentConnector3">
                <a:avLst>
                  <a:gd name="adj1" fmla="val 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2" name="Group 17">
                <a:extLst>
                  <a:ext uri="{FF2B5EF4-FFF2-40B4-BE49-F238E27FC236}">
                    <a16:creationId xmlns:a16="http://schemas.microsoft.com/office/drawing/2014/main" id="{AD0DD31E-48D3-4228-A2D3-9E4F26BCC1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7" y="1957"/>
                <a:ext cx="2277" cy="375"/>
                <a:chOff x="2957" y="1957"/>
                <a:chExt cx="2277" cy="375"/>
              </a:xfrm>
            </p:grpSpPr>
            <p:sp>
              <p:nvSpPr>
                <p:cNvPr id="63" name="Rectangle 18">
                  <a:extLst>
                    <a:ext uri="{FF2B5EF4-FFF2-40B4-BE49-F238E27FC236}">
                      <a16:creationId xmlns:a16="http://schemas.microsoft.com/office/drawing/2014/main" id="{AF9AFC25-68E8-4277-93D2-EAE0A4532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7" y="1957"/>
                  <a:ext cx="2277" cy="375"/>
                </a:xfrm>
                <a:prstGeom prst="flowChartInputOutpu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MY" altLang="en-US" sz="160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64" name="Text Box 19">
                  <a:extLst>
                    <a:ext uri="{FF2B5EF4-FFF2-40B4-BE49-F238E27FC236}">
                      <a16:creationId xmlns:a16="http://schemas.microsoft.com/office/drawing/2014/main" id="{51E31721-909C-4A78-830D-A1BB5C609A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91" y="1964"/>
                  <a:ext cx="1419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b="1">
                      <a:latin typeface="Arial Unicode MS" panose="020B0604020202020204" pitchFamily="34" charset="-128"/>
                    </a:rPr>
                    <a:t>Print “Very high grade”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600" b="1">
                      <a:latin typeface="Arial Unicode MS" panose="020B0604020202020204" pitchFamily="34" charset="-128"/>
                    </a:rPr>
                    <a:t>Print “Keep it up!”</a:t>
                  </a:r>
                  <a:endParaRPr lang="en-US" altLang="en-US" sz="2000">
                    <a:latin typeface="Arial Unicode MS" panose="020B0604020202020204" pitchFamily="34" charset="-128"/>
                  </a:endParaRPr>
                </a:p>
              </p:txBody>
            </p:sp>
          </p:grpSp>
        </p:grpSp>
        <p:sp>
          <p:nvSpPr>
            <p:cNvPr id="48" name="Rectangle 18">
              <a:extLst>
                <a:ext uri="{FF2B5EF4-FFF2-40B4-BE49-F238E27FC236}">
                  <a16:creationId xmlns:a16="http://schemas.microsoft.com/office/drawing/2014/main" id="{B18523F8-1F7E-4B68-B07C-5FFBDFFC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938" y="2017713"/>
              <a:ext cx="2170112" cy="381000"/>
            </a:xfrm>
            <a:prstGeom prst="flowChartInputOutpu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MY" altLang="en-US" sz="1600" b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Input testScore</a:t>
              </a:r>
            </a:p>
          </p:txBody>
        </p:sp>
        <p:sp>
          <p:nvSpPr>
            <p:cNvPr id="49" name="Oval 37">
              <a:extLst>
                <a:ext uri="{FF2B5EF4-FFF2-40B4-BE49-F238E27FC236}">
                  <a16:creationId xmlns:a16="http://schemas.microsoft.com/office/drawing/2014/main" id="{986480E7-AFF7-4CD9-9A6A-AC1755864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175" y="1139825"/>
              <a:ext cx="1114425" cy="503238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Start</a:t>
              </a:r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9B612562-2E2A-4EA0-B753-0533E60FE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175" y="6340475"/>
              <a:ext cx="1114425" cy="503238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End</a:t>
              </a:r>
            </a:p>
          </p:txBody>
        </p:sp>
        <p:cxnSp>
          <p:nvCxnSpPr>
            <p:cNvPr id="51" name="Elbow Connector 4">
              <a:extLst>
                <a:ext uri="{FF2B5EF4-FFF2-40B4-BE49-F238E27FC236}">
                  <a16:creationId xmlns:a16="http://schemas.microsoft.com/office/drawing/2014/main" id="{BF52132D-BBC9-41EE-B460-D110225992BE}"/>
                </a:ext>
              </a:extLst>
            </p:cNvPr>
            <p:cNvCxnSpPr>
              <a:stCxn id="63" idx="5"/>
            </p:cNvCxnSpPr>
            <p:nvPr/>
          </p:nvCxnSpPr>
          <p:spPr>
            <a:xfrm flipH="1">
              <a:off x="3138489" y="3196432"/>
              <a:ext cx="4975701" cy="3033712"/>
            </a:xfrm>
            <a:prstGeom prst="bentConnector3">
              <a:avLst>
                <a:gd name="adj1" fmla="val -11859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utoShape 4">
              <a:extLst>
                <a:ext uri="{FF2B5EF4-FFF2-40B4-BE49-F238E27FC236}">
                  <a16:creationId xmlns:a16="http://schemas.microsoft.com/office/drawing/2014/main" id="{8E434486-1141-43F1-9AA5-68A3F09D0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00" y="3856038"/>
              <a:ext cx="2057400" cy="1136650"/>
            </a:xfrm>
            <a:prstGeom prst="diamond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MY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53" name="Text Box 5">
              <a:extLst>
                <a:ext uri="{FF2B5EF4-FFF2-40B4-BE49-F238E27FC236}">
                  <a16:creationId xmlns:a16="http://schemas.microsoft.com/office/drawing/2014/main" id="{93727149-F65A-422A-A57B-DA3FD579D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166" y="4111159"/>
              <a:ext cx="16337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 Unicode MS" panose="020B0604020202020204" pitchFamily="34" charset="-128"/>
                </a:rPr>
                <a:t>testScore&gt;50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 Unicode MS" panose="020B0604020202020204" pitchFamily="34" charset="-128"/>
                </a:rPr>
                <a:t>&amp;&amp; testScore&lt;60?</a:t>
              </a:r>
              <a:endParaRPr lang="en-US" altLang="en-US" sz="1800">
                <a:latin typeface="Arial Unicode MS" panose="020B0604020202020204" pitchFamily="34" charset="-128"/>
              </a:endParaRPr>
            </a:p>
          </p:txBody>
        </p:sp>
        <p:sp>
          <p:nvSpPr>
            <p:cNvPr id="54" name="Rectangle 18">
              <a:extLst>
                <a:ext uri="{FF2B5EF4-FFF2-40B4-BE49-F238E27FC236}">
                  <a16:creationId xmlns:a16="http://schemas.microsoft.com/office/drawing/2014/main" id="{C8C1533B-7A60-4BE9-9D82-68622AACF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413" y="4075113"/>
              <a:ext cx="3614737" cy="593725"/>
            </a:xfrm>
            <a:prstGeom prst="flowChartInputOutpu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MY" altLang="en-US" sz="1600">
                <a:latin typeface="Verdana" panose="020B0604030504040204" pitchFamily="34" charset="0"/>
              </a:endParaRPr>
            </a:p>
          </p:txBody>
        </p:sp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0E0DBCCC-FAE3-4C7E-947B-255BBD4B4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7521" y="4085937"/>
              <a:ext cx="196880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latin typeface="Arial Unicode MS" panose="020B0604020202020204" pitchFamily="34" charset="-128"/>
                </a:rPr>
                <a:t>Print “Moderate”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latin typeface="Arial Unicode MS" panose="020B0604020202020204" pitchFamily="34" charset="-128"/>
                </a:rPr>
                <a:t>Print “Can improve”</a:t>
              </a:r>
              <a:endParaRPr lang="en-US" altLang="en-US" sz="2000">
                <a:latin typeface="Arial Unicode MS" panose="020B0604020202020204" pitchFamily="34" charset="-128"/>
              </a:endParaRPr>
            </a:p>
          </p:txBody>
        </p:sp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57EF996F-985D-4327-8FB9-DCEB0FE70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323" y="3468479"/>
              <a:ext cx="6190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336600"/>
                  </a:solidFill>
                  <a:latin typeface="Arial Unicode MS" panose="020B0604020202020204" pitchFamily="34" charset="-128"/>
                </a:rPr>
                <a:t>false</a:t>
              </a:r>
              <a:endParaRPr lang="en-US" altLang="en-US" sz="1600">
                <a:solidFill>
                  <a:srgbClr val="336600"/>
                </a:solidFill>
                <a:latin typeface="Arial Unicode MS" panose="020B0604020202020204" pitchFamily="34" charset="-128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A518E1-8869-4E8C-A4D0-52C8AD42712E}"/>
                </a:ext>
              </a:extLst>
            </p:cNvPr>
            <p:cNvCxnSpPr>
              <a:stCxn id="54" idx="5"/>
            </p:cNvCxnSpPr>
            <p:nvPr/>
          </p:nvCxnSpPr>
          <p:spPr>
            <a:xfrm>
              <a:off x="7950200" y="4371975"/>
              <a:ext cx="733425" cy="63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C0DD7AC-3243-43D0-AC77-549448B58170}"/>
                </a:ext>
              </a:extLst>
            </p:cNvPr>
            <p:cNvCxnSpPr/>
            <p:nvPr/>
          </p:nvCxnSpPr>
          <p:spPr>
            <a:xfrm>
              <a:off x="4113213" y="4433888"/>
              <a:ext cx="841375" cy="158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12">
              <a:extLst>
                <a:ext uri="{FF2B5EF4-FFF2-40B4-BE49-F238E27FC236}">
                  <a16:creationId xmlns:a16="http://schemas.microsoft.com/office/drawing/2014/main" id="{88EBA561-BBEF-4305-A2B3-0E8C96A72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610" y="4052679"/>
              <a:ext cx="5389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>
                  <a:solidFill>
                    <a:srgbClr val="336600"/>
                  </a:solidFill>
                  <a:latin typeface="Arial Unicode MS" panose="020B0604020202020204" pitchFamily="34" charset="-128"/>
                </a:rPr>
                <a:t>true</a:t>
              </a:r>
              <a:endParaRPr lang="en-US" altLang="en-US" sz="1600">
                <a:solidFill>
                  <a:srgbClr val="336600"/>
                </a:solidFill>
                <a:latin typeface="Arial Unicode MS" panose="020B0604020202020204" pitchFamily="34" charset="-128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452418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Multiple Selection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844675"/>
            <a:ext cx="8028062" cy="3960589"/>
          </a:xfrm>
          <a:ln>
            <a:solidFill>
              <a:srgbClr val="3333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(testScore&gt;90)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System.out.println ("Very high grade");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     System.out.println ("Keep it up!");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(testScore&gt;50 &amp;&amp; testScore &lt;60)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System.out.println ("Moderate");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      System.out.println ("Can improve");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System.out.println ("Not very high or moderate");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Java code (multiple selection)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idx="1"/>
          </p:nvPr>
        </p:nvSpPr>
        <p:spPr>
          <a:xfrm>
            <a:off x="667648" y="1929808"/>
            <a:ext cx="8134672" cy="4403936"/>
          </a:xfrm>
          <a:ln>
            <a:solidFill>
              <a:srgbClr val="333300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the number:");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(a&gt;=1)</a:t>
            </a:r>
            <a:endParaRPr lang="en-GB" alt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("The number you entered is :" + a);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("You entered a positive number");	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		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(a&lt;0)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	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("The number you entered is :" + a);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("You entered a negative number");	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	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("The number you entered is :" + a);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("You entered zero");	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GB" altLang="en-US" sz="16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095375" y="1085850"/>
            <a:ext cx="6953250" cy="5340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400" b="1" u="sng" dirty="0">
                <a:latin typeface="+mj-lt"/>
                <a:cs typeface="Times New Roman" panose="02020603050405020304" pitchFamily="18" charset="0"/>
              </a:rPr>
              <a:t>Output1</a:t>
            </a:r>
            <a:endParaRPr lang="en-GB" altLang="en-US" sz="2400" b="1" u="sng" dirty="0">
              <a:solidFill>
                <a:srgbClr val="00264C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number : 15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you entered is :15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You entered a positive number</a:t>
            </a:r>
          </a:p>
          <a:p>
            <a:pPr>
              <a:lnSpc>
                <a:spcPct val="150000"/>
              </a:lnSpc>
              <a:defRPr/>
            </a:pPr>
            <a:r>
              <a:rPr lang="en-GB" altLang="en-US" sz="2400" b="1" u="sng" dirty="0">
                <a:latin typeface="+mj-lt"/>
                <a:cs typeface="Times New Roman" panose="02020603050405020304" pitchFamily="18" charset="0"/>
              </a:rPr>
              <a:t>Output2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number : -15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you entered is :-15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You entered a negative number</a:t>
            </a:r>
          </a:p>
          <a:p>
            <a:pPr>
              <a:lnSpc>
                <a:spcPct val="150000"/>
              </a:lnSpc>
              <a:defRPr/>
            </a:pPr>
            <a:r>
              <a:rPr lang="en-GB" altLang="en-US" sz="2400" b="1" u="sng" dirty="0">
                <a:latin typeface="+mj-lt"/>
                <a:cs typeface="Times New Roman" panose="02020603050405020304" pitchFamily="18" charset="0"/>
              </a:rPr>
              <a:t>Output3</a:t>
            </a: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number : 0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you entered is :0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You entered zero </a:t>
            </a:r>
            <a:endParaRPr lang="en-GB" altLang="en-US" sz="480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32988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Antique Olive"/>
            </a:endParaRPr>
          </a:p>
        </p:txBody>
      </p:sp>
      <p:sp>
        <p:nvSpPr>
          <p:cNvPr id="44036" name="Rectangle 2"/>
          <p:cNvSpPr txBox="1">
            <a:spLocks noChangeArrowheads="1"/>
          </p:cNvSpPr>
          <p:nvPr/>
        </p:nvSpPr>
        <p:spPr bwMode="auto">
          <a:xfrm>
            <a:off x="1095374" y="260648"/>
            <a:ext cx="6953251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+mj-lt"/>
              </a:rPr>
              <a:t>Sample Run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Multiple Selections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>
                <a:solidFill>
                  <a:schemeClr val="accent2"/>
                </a:solidFill>
              </a:rPr>
              <a:t>Example</a:t>
            </a:r>
          </a:p>
          <a:p>
            <a:pPr marL="0" indent="0" eaLnBrk="1" fontAlgn="auto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/>
              <a:t>The grading scheme for a course is given as below:</a:t>
            </a: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/>
              <a:t>		</a:t>
            </a:r>
            <a:r>
              <a:rPr lang="en-US" altLang="en-US" sz="1900" u="sng" dirty="0"/>
              <a:t>Mark</a:t>
            </a:r>
            <a:r>
              <a:rPr lang="en-US" altLang="en-US" sz="1900" dirty="0"/>
              <a:t>		</a:t>
            </a:r>
            <a:r>
              <a:rPr lang="en-US" altLang="en-US" sz="1900" u="sng" dirty="0"/>
              <a:t>Grade</a:t>
            </a: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/>
              <a:t>		90 - 100		    A</a:t>
            </a: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/>
              <a:t>		80 – 89		    B</a:t>
            </a: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/>
              <a:t>		70 – 79		    C</a:t>
            </a: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/>
              <a:t>		60 – 69		    D</a:t>
            </a: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/>
              <a:t>		0  -   59		    F</a:t>
            </a:r>
          </a:p>
          <a:p>
            <a:pPr marL="274320" indent="-274320" eaLnBrk="1" fontAlgn="auto" hangingPunct="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900" dirty="0"/>
              <a:t>Read a mark &amp; determine the grade.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8" name="Title 1"/>
          <p:cNvSpPr>
            <a:spLocks noGrp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dirty="0"/>
              <a:t>Flow of Control: </a:t>
            </a:r>
            <a:r>
              <a:rPr lang="en-US" altLang="en-US" sz="4800" dirty="0">
                <a:solidFill>
                  <a:srgbClr val="C00000"/>
                </a:solidFill>
              </a:rPr>
              <a:t>Sequential Structures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2F0810-09DE-48A4-B206-454A5B7B36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76056" y="1180148"/>
            <a:ext cx="2591025" cy="428585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Multiple Selections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C15C5D8-3ACD-4953-9F27-B38CA5008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86" y="2281817"/>
            <a:ext cx="7603236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7688" indent="-2730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((mark &gt;= 90) &amp;&amp; (mark &lt;=100))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grade = ‘A’;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((mark &gt;= 80) &amp;&amp; (mark &lt;= 89))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grade = ‘B’;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((mark &gt;= 70) &amp;&amp; (mark &lt;= 79))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grade = ‘C’;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((mark &gt;= 60) &amp;&amp; (mark &lt;= 69))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grade = ‘D’;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grade = ‘F’;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44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Multiple Selections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BA02A9B-53EF-4AAE-BE0E-CFD108A75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2269900"/>
            <a:ext cx="3096344" cy="4222975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(mark &gt;= 90)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‘A’;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(mark &gt;= 80)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grade = ‘B’;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(mark &gt;= 70)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grade = ‘C’;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(mark &gt;= 60)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grade = ‘D’;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grade = ‘F’;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8C7467B-A0C4-402E-A1DD-D2351DDDA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169" y="2269900"/>
            <a:ext cx="4752653" cy="4222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7688" indent="-2730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((mark &gt;= 90) &amp;&amp; (mark &lt;=100))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grade = ‘A’;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((mark &gt;= 80) &amp;&amp; (mark &lt;= 89))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grade = ‘B’;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((mark &gt;= 70) &amp;&amp; (mark &lt;= 79))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grade = ‘C’;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((mark &gt;= 60) &amp;&amp; (mark &lt;= 69))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grade = ‘D’;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((mark &gt;= 0) &amp;&amp; (mark &lt;= 59))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grade = ‘F’;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183E7A0B-9D62-48D4-9393-1888A0CD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6042774"/>
            <a:ext cx="5245347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Verdana" panose="020B0604030504040204" pitchFamily="34" charset="0"/>
              </a:rPr>
              <a:t>Equivalent code with series of if statements</a:t>
            </a:r>
            <a:endParaRPr lang="en-MY" sz="16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16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CA32-0DE3-4DD1-B4C3-10B60A80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2"/>
                </a:solidFill>
              </a:rPr>
              <a:t>Exercise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E2FCD-5E8B-4F11-AAC6-0F160F11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Write a program that asks an integer number from user as input.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program will determine the type of entered number, whether it is an odd or even number.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Then it will display the type of the number.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accent2"/>
                </a:solidFill>
              </a:rPr>
              <a:t>Sample run: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endParaRPr lang="en-MY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E03E989-6C49-4D36-B0E9-2F1FB05D0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504" y="4930775"/>
            <a:ext cx="4191000" cy="708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Enter an integer number:</a:t>
            </a:r>
            <a:r>
              <a:rPr lang="en-US" sz="2000" dirty="0">
                <a:solidFill>
                  <a:srgbClr val="FA6400"/>
                </a:solidFill>
                <a:latin typeface="Courier New" panose="02070309020205020404" pitchFamily="49" charset="0"/>
              </a:rPr>
              <a:t>35</a:t>
            </a:r>
            <a:br>
              <a:rPr lang="en-US" sz="2000" dirty="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The number is odd</a:t>
            </a:r>
            <a:endParaRPr lang="en-US" sz="2000" dirty="0">
              <a:latin typeface="Verdana" panose="020B060403050404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F2153B0-9504-4B10-A753-554C0BD9A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6" y="5730875"/>
            <a:ext cx="4191000" cy="708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Enter an integer number:</a:t>
            </a:r>
            <a:r>
              <a:rPr lang="en-US" sz="2000">
                <a:solidFill>
                  <a:srgbClr val="FA6400"/>
                </a:solidFill>
                <a:latin typeface="Courier New" panose="02070309020205020404" pitchFamily="49" charset="0"/>
              </a:rPr>
              <a:t>20</a:t>
            </a:r>
            <a:br>
              <a:rPr lang="en-US" sz="20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The number is even</a:t>
            </a:r>
            <a:endParaRPr lang="en-US" sz="2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7B495-C554-4921-B8E1-AA0221E1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Selection (</a:t>
            </a:r>
            <a:r>
              <a:rPr lang="en-US" altLang="en-US" dirty="0">
                <a:solidFill>
                  <a:schemeClr val="accent2"/>
                </a:solidFill>
              </a:rPr>
              <a:t>Nested if</a:t>
            </a:r>
            <a:r>
              <a:rPr lang="en-US" altLang="en-US" dirty="0"/>
              <a:t>)</a:t>
            </a:r>
            <a:endParaRPr lang="en-MY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B55496B-C670-46A9-A496-AFED1EA3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595101"/>
            <a:ext cx="7772400" cy="33868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TestNestedIf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  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[])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   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6666"/>
                </a:solidFill>
                <a:latin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   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"a = 50 and b &lt;= 10"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    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}//main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000" dirty="0">
                <a:solidFill>
                  <a:srgbClr val="666600"/>
                </a:solidFill>
                <a:latin typeface="Courier New" panose="02070309020205020404" pitchFamily="49" charset="0"/>
              </a:rPr>
              <a:t>//class</a:t>
            </a:r>
            <a:endParaRPr lang="en-US" altLang="en-US" sz="2400" dirty="0">
              <a:solidFill>
                <a:srgbClr val="666600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FD14E0-42D4-4DBA-B653-B5235804B4CA}"/>
              </a:ext>
            </a:extLst>
          </p:cNvPr>
          <p:cNvSpPr/>
          <p:nvPr/>
        </p:nvSpPr>
        <p:spPr>
          <a:xfrm>
            <a:off x="1427571" y="4077072"/>
            <a:ext cx="6456798" cy="9544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96AEF9-9A6D-4C0E-ABB9-8855B9623F1F}"/>
              </a:ext>
            </a:extLst>
          </p:cNvPr>
          <p:cNvSpPr/>
          <p:nvPr/>
        </p:nvSpPr>
        <p:spPr>
          <a:xfrm>
            <a:off x="1115616" y="3645024"/>
            <a:ext cx="7056784" cy="165618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7B495-C554-4921-B8E1-AA0221E1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Selection (</a:t>
            </a:r>
            <a:r>
              <a:rPr lang="en-US" altLang="en-US" dirty="0">
                <a:solidFill>
                  <a:schemeClr val="accent2"/>
                </a:solidFill>
              </a:rPr>
              <a:t>Nested if</a:t>
            </a:r>
            <a:r>
              <a:rPr lang="en-US" altLang="en-US" dirty="0"/>
              <a:t>)</a:t>
            </a:r>
            <a:endParaRPr lang="en-MY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5C4816B-43AF-49C2-B24C-F62235D0D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4" y="2154917"/>
            <a:ext cx="822903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+mn-lt"/>
              </a:rPr>
              <a:t>Example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/>
              <a:t>int numb = 50;</a:t>
            </a:r>
            <a:br>
              <a:rPr lang="en-US" sz="2000" dirty="0"/>
            </a:br>
            <a:r>
              <a:rPr lang="en-US" sz="2000" dirty="0"/>
              <a:t>if(numb%2 == 0)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if(numb &gt;0)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/>
              <a:t> 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("The even number is a positive number");</a:t>
            </a:r>
            <a:br>
              <a:rPr lang="en-US" sz="2000" dirty="0"/>
            </a:br>
            <a:r>
              <a:rPr lang="en-US" sz="2000" dirty="0"/>
              <a:t>  }</a:t>
            </a:r>
            <a:br>
              <a:rPr lang="en-US" sz="2000" dirty="0"/>
            </a:br>
            <a:r>
              <a:rPr lang="en-US" sz="2000" dirty="0"/>
              <a:t>}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/>
              <a:t>else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 err="1"/>
              <a:t>System.out.println</a:t>
            </a:r>
            <a:r>
              <a:rPr lang="en-US" sz="2000" dirty="0"/>
              <a:t>("The number is odd");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1800" dirty="0"/>
            </a:br>
            <a:endParaRPr lang="en-US" altLang="en-US" sz="1800" dirty="0">
              <a:latin typeface="Verdana" panose="020B060403050404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7AE55A-C81C-4464-B71F-0514AAB7CF3C}"/>
              </a:ext>
            </a:extLst>
          </p:cNvPr>
          <p:cNvCxnSpPr/>
          <p:nvPr/>
        </p:nvCxnSpPr>
        <p:spPr>
          <a:xfrm flipH="1">
            <a:off x="214313" y="3363004"/>
            <a:ext cx="450850" cy="71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DC7F74-9105-4D4D-8546-A35D7F105578}"/>
              </a:ext>
            </a:extLst>
          </p:cNvPr>
          <p:cNvCxnSpPr/>
          <p:nvPr/>
        </p:nvCxnSpPr>
        <p:spPr>
          <a:xfrm>
            <a:off x="214313" y="4082142"/>
            <a:ext cx="450850" cy="64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85C5E5-CFFB-4DD0-B07E-A17926A6818D}"/>
              </a:ext>
            </a:extLst>
          </p:cNvPr>
          <p:cNvCxnSpPr/>
          <p:nvPr/>
        </p:nvCxnSpPr>
        <p:spPr>
          <a:xfrm flipH="1">
            <a:off x="592138" y="3840842"/>
            <a:ext cx="207962" cy="406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113410-85BA-47AC-AB39-0622B9C5D965}"/>
              </a:ext>
            </a:extLst>
          </p:cNvPr>
          <p:cNvCxnSpPr/>
          <p:nvPr/>
        </p:nvCxnSpPr>
        <p:spPr>
          <a:xfrm flipH="1">
            <a:off x="419100" y="5450567"/>
            <a:ext cx="242888" cy="214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6BAB54-CBCD-47E4-9FBE-1BA3502C9230}"/>
              </a:ext>
            </a:extLst>
          </p:cNvPr>
          <p:cNvCxnSpPr/>
          <p:nvPr/>
        </p:nvCxnSpPr>
        <p:spPr>
          <a:xfrm>
            <a:off x="592138" y="4247242"/>
            <a:ext cx="225425" cy="2301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ACF683-3A7A-4BB1-88BF-22DEF90F6F29}"/>
              </a:ext>
            </a:extLst>
          </p:cNvPr>
          <p:cNvCxnSpPr/>
          <p:nvPr/>
        </p:nvCxnSpPr>
        <p:spPr>
          <a:xfrm>
            <a:off x="419100" y="5664879"/>
            <a:ext cx="225425" cy="352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A6B74-3F3E-48EF-BC49-150FC6AF3DC7}"/>
              </a:ext>
            </a:extLst>
          </p:cNvPr>
          <p:cNvSpPr/>
          <p:nvPr/>
        </p:nvSpPr>
        <p:spPr>
          <a:xfrm>
            <a:off x="601663" y="3158217"/>
            <a:ext cx="7407822" cy="1773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364010-D534-4F64-B96C-D20405A9BA35}"/>
              </a:ext>
            </a:extLst>
          </p:cNvPr>
          <p:cNvSpPr/>
          <p:nvPr/>
        </p:nvSpPr>
        <p:spPr>
          <a:xfrm>
            <a:off x="604838" y="5241017"/>
            <a:ext cx="7407822" cy="968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7B495-C554-4921-B8E1-AA0221E1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Selection (</a:t>
            </a:r>
            <a:r>
              <a:rPr lang="en-US" altLang="en-US" dirty="0">
                <a:solidFill>
                  <a:schemeClr val="accent2"/>
                </a:solidFill>
              </a:rPr>
              <a:t>Nested if</a:t>
            </a:r>
            <a:r>
              <a:rPr lang="en-US" altLang="en-US" dirty="0"/>
              <a:t>)</a:t>
            </a:r>
            <a:endParaRPr lang="en-MY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BF0D51E-759B-4269-AC55-BB577331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04" y="2193875"/>
            <a:ext cx="808622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balance = 90.00, penalty=10.00;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interestRate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2;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b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(balance&gt;=50.00)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interestRate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&gt;=0)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balance = balance + ((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interestRate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* balance)/12);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else</a:t>
            </a:r>
            <a:b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CB00"/>
                </a:solidFill>
                <a:latin typeface="Courier New" panose="02070309020205020404" pitchFamily="49" charset="0"/>
              </a:rPr>
              <a:t>"Cannot have negative interest"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else</a:t>
            </a:r>
            <a:b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balance = balance - penalty;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 </a:t>
            </a:r>
            <a:b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787878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CB00"/>
                </a:solidFill>
                <a:latin typeface="Courier New" panose="02070309020205020404" pitchFamily="49" charset="0"/>
              </a:rPr>
              <a:t>"The balance is 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+balance);</a:t>
            </a:r>
            <a:endParaRPr lang="en-US" sz="1800" dirty="0">
              <a:latin typeface="Verdan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0CDBD-553A-4D53-BB65-211768E2DD70}"/>
              </a:ext>
            </a:extLst>
          </p:cNvPr>
          <p:cNvSpPr/>
          <p:nvPr/>
        </p:nvSpPr>
        <p:spPr>
          <a:xfrm>
            <a:off x="2804828" y="6353153"/>
            <a:ext cx="2941637" cy="3698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anose="02070309020205020404" pitchFamily="49" charset="0"/>
              </a:rPr>
              <a:t>The balance is 105.0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4D4E22-C4D5-40E3-A7BC-E8D803403553}"/>
              </a:ext>
            </a:extLst>
          </p:cNvPr>
          <p:cNvSpPr/>
          <p:nvPr/>
        </p:nvSpPr>
        <p:spPr>
          <a:xfrm>
            <a:off x="612329" y="3346400"/>
            <a:ext cx="7632700" cy="16557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D1D80D-37D5-424A-A378-A0319FC9D1D6}"/>
              </a:ext>
            </a:extLst>
          </p:cNvPr>
          <p:cNvSpPr/>
          <p:nvPr/>
        </p:nvSpPr>
        <p:spPr>
          <a:xfrm>
            <a:off x="612329" y="5219650"/>
            <a:ext cx="7632700" cy="431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3"/>
          <p:cNvSpPr txBox="1">
            <a:spLocks noChangeArrowheads="1"/>
          </p:cNvSpPr>
          <p:nvPr/>
        </p:nvSpPr>
        <p:spPr bwMode="auto"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n-ea"/>
                <a:cs typeface="Arial" panose="020B0604020202020204" pitchFamily="34" charset="0"/>
              </a:rPr>
              <a:t>TODAY’S TAKE AWAY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r="1" b="1"/>
          <a:stretch/>
        </p:blipFill>
        <p:spPr>
          <a:xfrm>
            <a:off x="755397" y="2265037"/>
            <a:ext cx="3816600" cy="3907158"/>
          </a:xfrm>
          <a:prstGeom prst="rect">
            <a:avLst/>
          </a:prstGeom>
        </p:spPr>
      </p:pic>
      <p:sp>
        <p:nvSpPr>
          <p:cNvPr id="137220" name="Rectangle 3"/>
          <p:cNvSpPr txBox="1">
            <a:spLocks noChangeArrowheads="1"/>
          </p:cNvSpPr>
          <p:nvPr/>
        </p:nvSpPr>
        <p:spPr bwMode="auto">
          <a:xfrm>
            <a:off x="4572000" y="2320412"/>
            <a:ext cx="4271838" cy="3851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2900" indent="-342900" defTabSz="4572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0250" indent="-457200" defTabSz="4572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2500" indent="-285750" defTabSz="4572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30250" marR="0" lvl="1" indent="-182880" algn="l" defTabSz="914400" rtl="0" eaLnBrk="1" fontAlgn="base" latinLnBrk="0" hangingPunct="1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Arial" panose="020B0604020202020204" pitchFamily="34" charset="0"/>
              </a:rPr>
              <a:t>Selection control structure.</a:t>
            </a:r>
          </a:p>
          <a:p>
            <a:pPr marL="730250" marR="0" lvl="1" indent="-182880" algn="l" defTabSz="914400" rtl="0" eaLnBrk="1" fontAlgn="base" latinLnBrk="0" hangingPunct="1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Arial" panose="020B0604020202020204" pitchFamily="34" charset="0"/>
              </a:rPr>
              <a:t>Various selection structures.</a:t>
            </a:r>
          </a:p>
          <a:p>
            <a:pPr marL="769620" marR="0" lvl="2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D34817">
                  <a:lumMod val="75000"/>
                </a:srgbClr>
              </a:buClr>
              <a:buSzPct val="85000"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137218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1EB4D2D-EA68-4F92-A1C2-F5B357ECF931}" type="slidenum">
              <a:rPr kumimoji="0" lang="en-US" sz="1400" b="1" i="0" u="none" strike="noStrike" kern="1200" cap="none" spc="-7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1" i="0" u="none" strike="noStrike" kern="1200" cap="none" spc="-7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198" name="Title 1"/>
          <p:cNvSpPr>
            <a:spLocks noGrp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dirty="0"/>
              <a:t>Flow of Control: </a:t>
            </a:r>
            <a:r>
              <a:rPr lang="en-US" altLang="en-US" sz="4800" dirty="0">
                <a:solidFill>
                  <a:srgbClr val="C00000"/>
                </a:solidFill>
              </a:rPr>
              <a:t>Selection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9" name="Picture 5" descr="3f12">
            <a:extLst>
              <a:ext uri="{FF2B5EF4-FFF2-40B4-BE49-F238E27FC236}">
                <a16:creationId xmlns:a16="http://schemas.microsoft.com/office/drawing/2014/main" id="{3E6C7B54-6206-433B-8095-94719C0A2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0" r="29172" b="33635"/>
          <a:stretch>
            <a:fillRect/>
          </a:stretch>
        </p:blipFill>
        <p:spPr bwMode="auto">
          <a:xfrm>
            <a:off x="4778612" y="1196752"/>
            <a:ext cx="369728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50F772C6-494E-48F9-9582-66CA22A7B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78612" y="4725144"/>
            <a:ext cx="3827226" cy="1203325"/>
          </a:xfrm>
        </p:spPr>
        <p:txBody>
          <a:bodyPr lIns="92075" tIns="46037" rIns="92075" bIns="46037"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If the </a:t>
            </a:r>
            <a:r>
              <a:rPr lang="en-US" altLang="en-US" dirty="0">
                <a:solidFill>
                  <a:srgbClr val="C00000"/>
                </a:solidFill>
              </a:rPr>
              <a:t>Boolean expression </a:t>
            </a:r>
            <a:r>
              <a:rPr lang="en-US" altLang="en-US" dirty="0"/>
              <a:t>evaluates to true, the statement will be executed. Otherwise, it will be skipped.</a:t>
            </a:r>
          </a:p>
        </p:txBody>
      </p:sp>
    </p:spTree>
    <p:extLst>
      <p:ext uri="{BB962C8B-B14F-4D97-AF65-F5344CB8AC3E}">
        <p14:creationId xmlns:p14="http://schemas.microsoft.com/office/powerpoint/2010/main" val="292047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/>
              <a:t>Example of Selection in Computer Program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0" r="5269" b="-4"/>
          <a:stretch/>
        </p:blipFill>
        <p:spPr bwMode="auto">
          <a:xfrm>
            <a:off x="631802" y="2603591"/>
            <a:ext cx="3478551" cy="35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285BA-8F74-41F5-9D98-A1D97BAAF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706" y="2374308"/>
            <a:ext cx="260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rgbClr val="C00000"/>
                </a:solidFill>
                <a:latin typeface="Verdana" panose="020B0604030504040204" pitchFamily="34" charset="0"/>
              </a:rPr>
              <a:t>MAX LOAD: 250 kg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66AC4-DD2D-4967-99ED-C07A65230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348" y="3647926"/>
            <a:ext cx="205786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latin typeface="Verdana" panose="020B0604030504040204" pitchFamily="34" charset="0"/>
              </a:rPr>
              <a:t>If exceed 250: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n-US" sz="1600" dirty="0">
              <a:latin typeface="Verdana" panose="020B0604030504040204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latin typeface="Verdana" panose="020B0604030504040204" pitchFamily="34" charset="0"/>
              </a:rPr>
              <a:t>Give warning with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latin typeface="Verdana" panose="020B0604030504040204" pitchFamily="34" charset="0"/>
              </a:rPr>
              <a:t>BEEP sound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78D6C-34F2-4236-A8D7-F68521C24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300" y="4256706"/>
            <a:ext cx="21195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latin typeface="Verdana" panose="020B0604030504040204" pitchFamily="34" charset="0"/>
              </a:rPr>
              <a:t>Close the door and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latin typeface="Verdana" panose="020B0604030504040204" pitchFamily="34" charset="0"/>
              </a:rPr>
              <a:t>go up/down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F3A01A-050B-4627-8DC9-183891D78EA7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flipH="1">
            <a:off x="5415278" y="2744195"/>
            <a:ext cx="1132353" cy="85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091C34-785C-4162-AA6B-551712E13D0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6547631" y="2744195"/>
            <a:ext cx="1304925" cy="8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365A488-D482-4734-B63A-FFB42F96BFAA}"/>
              </a:ext>
            </a:extLst>
          </p:cNvPr>
          <p:cNvSpPr/>
          <p:nvPr/>
        </p:nvSpPr>
        <p:spPr>
          <a:xfrm>
            <a:off x="4386348" y="3597002"/>
            <a:ext cx="2057860" cy="4460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E3A66D-135E-4BC6-8515-2A2F3AAAB150}"/>
              </a:ext>
            </a:extLst>
          </p:cNvPr>
          <p:cNvSpPr/>
          <p:nvPr/>
        </p:nvSpPr>
        <p:spPr>
          <a:xfrm>
            <a:off x="6732240" y="3576649"/>
            <a:ext cx="2240632" cy="5004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rgbClr val="333300"/>
                </a:solidFill>
                <a:latin typeface="Verdana" panose="020B0604030504040204" pitchFamily="34" charset="0"/>
              </a:rPr>
              <a:t>If do not exceed 250: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2AFDBE-A7C7-438C-9294-0F329748332C}"/>
              </a:ext>
            </a:extLst>
          </p:cNvPr>
          <p:cNvSpPr/>
          <p:nvPr/>
        </p:nvSpPr>
        <p:spPr>
          <a:xfrm>
            <a:off x="4386348" y="4104716"/>
            <a:ext cx="2057860" cy="6813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1FE2C8-BC6F-413D-8DC1-573C69AFECB9}"/>
              </a:ext>
            </a:extLst>
          </p:cNvPr>
          <p:cNvSpPr/>
          <p:nvPr/>
        </p:nvSpPr>
        <p:spPr>
          <a:xfrm>
            <a:off x="6804248" y="4187836"/>
            <a:ext cx="2168625" cy="6813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52CCFB-FFC6-46CE-80B9-AFED2146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3460" y="2865700"/>
            <a:ext cx="1273497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>
                <a:solidFill>
                  <a:schemeClr val="bg1"/>
                </a:solidFill>
                <a:latin typeface="Verdana" panose="020B0604030504040204" pitchFamily="34" charset="0"/>
              </a:rPr>
              <a:t>Conditions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A0E7C-DDC5-4AE8-A6BF-37CBABC10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661" y="5576180"/>
            <a:ext cx="1125619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Actions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C35BE0-D146-43B9-8E81-9E95DAABBCCC}"/>
              </a:ext>
            </a:extLst>
          </p:cNvPr>
          <p:cNvCxnSpPr>
            <a:stCxn id="31" idx="2"/>
          </p:cNvCxnSpPr>
          <p:nvPr/>
        </p:nvCxnSpPr>
        <p:spPr>
          <a:xfrm flipH="1">
            <a:off x="8244408" y="3204254"/>
            <a:ext cx="155801" cy="3432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A973F0-F12E-4ECF-8D5C-7F52F05ABB88}"/>
              </a:ext>
            </a:extLst>
          </p:cNvPr>
          <p:cNvCxnSpPr>
            <a:stCxn id="31" idx="2"/>
            <a:endCxn id="27" idx="7"/>
          </p:cNvCxnSpPr>
          <p:nvPr/>
        </p:nvCxnSpPr>
        <p:spPr>
          <a:xfrm flipH="1">
            <a:off x="6142841" y="3204254"/>
            <a:ext cx="2257368" cy="4580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F99078-5BD5-4FCB-9DEA-9A3AD107A369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V="1">
            <a:off x="6529471" y="4869160"/>
            <a:ext cx="1359090" cy="7070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69BE20-D34F-4A69-92A1-F7972506CD27}"/>
              </a:ext>
            </a:extLst>
          </p:cNvPr>
          <p:cNvCxnSpPr>
            <a:stCxn id="32" idx="0"/>
            <a:endCxn id="29" idx="4"/>
          </p:cNvCxnSpPr>
          <p:nvPr/>
        </p:nvCxnSpPr>
        <p:spPr>
          <a:xfrm flipH="1" flipV="1">
            <a:off x="5415278" y="4786040"/>
            <a:ext cx="1114193" cy="7901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FFFF"/>
                </a:solidFill>
              </a:rPr>
              <a:t>Flow of Control: Selection Structures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3691669" y="571992"/>
            <a:ext cx="4871064" cy="5572432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75000"/>
              </a:spcBef>
            </a:pPr>
            <a:r>
              <a:rPr lang="en-US" altLang="en-US" sz="3600" dirty="0"/>
              <a:t>There are 3 types of Java selection structures:</a:t>
            </a:r>
          </a:p>
          <a:p>
            <a:pPr marL="720725" lvl="1" indent="-446088" eaLnBrk="1" hangingPunct="1">
              <a:spcBef>
                <a:spcPct val="70000"/>
              </a:spcBef>
              <a:buFont typeface="Courier New" panose="02070309020205020404" pitchFamily="49" charset="0"/>
              <a:buChar char="o"/>
            </a:pPr>
            <a:r>
              <a:rPr lang="en-US" altLang="en-US" sz="3200" i="1" dirty="0"/>
              <a:t>if statement</a:t>
            </a:r>
            <a:endParaRPr lang="en-US" altLang="en-US" sz="3200" dirty="0"/>
          </a:p>
          <a:p>
            <a:pPr marL="720725" lvl="1" indent="-446088" eaLnBrk="1" hangingPunct="1">
              <a:buFont typeface="Courier New" panose="02070309020205020404" pitchFamily="49" charset="0"/>
              <a:buChar char="o"/>
            </a:pPr>
            <a:r>
              <a:rPr lang="en-US" altLang="en-US" sz="3200" i="1" dirty="0"/>
              <a:t>if-else statement</a:t>
            </a:r>
            <a:endParaRPr lang="en-US" altLang="en-US" sz="3200" dirty="0"/>
          </a:p>
          <a:p>
            <a:pPr marL="720725" lvl="1" indent="-446088" eaLnBrk="1" hangingPunct="1">
              <a:buFont typeface="Courier New" panose="02070309020205020404" pitchFamily="49" charset="0"/>
              <a:buChar char="o"/>
            </a:pPr>
            <a:r>
              <a:rPr lang="en-US" altLang="en-US" sz="3200" i="1" dirty="0"/>
              <a:t>switch statement</a:t>
            </a:r>
            <a:endParaRPr lang="en-US" altLang="en-US" sz="3200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if</a:t>
            </a:r>
            <a:r>
              <a:rPr lang="en-US" altLang="en-US" dirty="0"/>
              <a:t> Statement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The </a:t>
            </a:r>
            <a:r>
              <a:rPr lang="en-US" altLang="en-US" sz="2400" i="1" dirty="0">
                <a:solidFill>
                  <a:schemeClr val="accent2"/>
                </a:solidFill>
              </a:rPr>
              <a:t>if</a:t>
            </a:r>
            <a:r>
              <a:rPr lang="en-US" altLang="en-US" sz="2400" i="1" dirty="0"/>
              <a:t> statement</a:t>
            </a:r>
            <a:r>
              <a:rPr lang="en-US" altLang="en-US" sz="2400" dirty="0"/>
              <a:t> has the following syntax: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fld id="{192504D7-0E5E-4DF3-A277-5F408EF94949}" type="slidenum">
              <a:rPr lang="en-US" altLang="en-US" sz="1800" smtClean="0">
                <a:latin typeface="Verdana" panose="020B060403050404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FontTx/>
                <a:buNone/>
              </a:pPr>
              <a:t>8</a:t>
            </a:fld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58CED137-80CD-4108-AFA5-7414AC20B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4242966"/>
            <a:ext cx="3133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altLang="en-US" sz="2400" b="1" dirty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if ( </a:t>
            </a:r>
            <a:r>
              <a:rPr lang="en-US" altLang="en-US" sz="2400" b="1" i="1" dirty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altLang="en-US" sz="2400" b="1" dirty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 )</a:t>
            </a:r>
          </a:p>
          <a:p>
            <a:pPr>
              <a:defRPr/>
            </a:pPr>
            <a:r>
              <a:rPr lang="en-US" altLang="en-US" sz="2400" b="1" dirty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   </a:t>
            </a:r>
            <a:r>
              <a:rPr lang="en-US" altLang="en-US" sz="2400" b="1" i="1" dirty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statement</a:t>
            </a:r>
            <a:r>
              <a:rPr lang="en-US" altLang="en-US" sz="2400" b="1" dirty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;</a:t>
            </a:r>
          </a:p>
        </p:txBody>
      </p:sp>
      <p:grpSp>
        <p:nvGrpSpPr>
          <p:cNvPr id="22" name="Group 5">
            <a:extLst>
              <a:ext uri="{FF2B5EF4-FFF2-40B4-BE49-F238E27FC236}">
                <a16:creationId xmlns:a16="http://schemas.microsoft.com/office/drawing/2014/main" id="{2AC8156A-9897-41BA-8059-1A93F0B6074D}"/>
              </a:ext>
            </a:extLst>
          </p:cNvPr>
          <p:cNvGrpSpPr>
            <a:grpSpLocks/>
          </p:cNvGrpSpPr>
          <p:nvPr/>
        </p:nvGrpSpPr>
        <p:grpSpPr bwMode="auto">
          <a:xfrm>
            <a:off x="1292225" y="3315867"/>
            <a:ext cx="2416176" cy="992188"/>
            <a:chOff x="515" y="1487"/>
            <a:chExt cx="1522" cy="625"/>
          </a:xfrm>
        </p:grpSpPr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7C727619-1817-434F-AD38-6D50DE304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" y="1487"/>
              <a:ext cx="152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altLang="en-US" sz="2000" b="1" dirty="0">
                  <a:solidFill>
                    <a:srgbClr val="C00000"/>
                  </a:solidFill>
                  <a:latin typeface="Arial Unicode MS" panose="020B0604020202020204" pitchFamily="34" charset="-128"/>
                </a:rPr>
                <a:t> is a Java reserved word</a:t>
              </a: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B28B2FCC-1BAD-47AB-BED6-07A0C5870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ln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8">
            <a:extLst>
              <a:ext uri="{FF2B5EF4-FFF2-40B4-BE49-F238E27FC236}">
                <a16:creationId xmlns:a16="http://schemas.microsoft.com/office/drawing/2014/main" id="{ABCE19B1-923E-4BDD-94CD-7B7E6C532D4F}"/>
              </a:ext>
            </a:extLst>
          </p:cNvPr>
          <p:cNvGrpSpPr>
            <a:grpSpLocks/>
          </p:cNvGrpSpPr>
          <p:nvPr/>
        </p:nvGrpSpPr>
        <p:grpSpPr bwMode="auto">
          <a:xfrm>
            <a:off x="4105275" y="2723728"/>
            <a:ext cx="4200525" cy="1508125"/>
            <a:chOff x="2443" y="1200"/>
            <a:chExt cx="2646" cy="950"/>
          </a:xfrm>
        </p:grpSpPr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DD7125B5-D489-46F3-93F1-D78802085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1200"/>
              <a:ext cx="264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Arial Unicode MS" panose="020B0604020202020204" pitchFamily="34" charset="-128"/>
                </a:rPr>
                <a:t>The </a:t>
              </a:r>
              <a:r>
                <a:rPr lang="en-US" altLang="en-US" sz="2000" b="1" i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condition</a:t>
              </a:r>
              <a:r>
                <a:rPr lang="en-US" altLang="en-US" sz="2000" b="1" dirty="0">
                  <a:solidFill>
                    <a:srgbClr val="C00000"/>
                  </a:solidFill>
                  <a:latin typeface="Arial Unicode MS" panose="020B0604020202020204" pitchFamily="34" charset="-128"/>
                </a:rPr>
                <a:t> must be a Boolean expression. It must evaluate to either true or false.</a:t>
              </a: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41661C11-3EA3-4788-A41D-7B82A0ED8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ln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11">
            <a:extLst>
              <a:ext uri="{FF2B5EF4-FFF2-40B4-BE49-F238E27FC236}">
                <a16:creationId xmlns:a16="http://schemas.microsoft.com/office/drawing/2014/main" id="{1E125B36-0615-46DE-9EC6-DAA0C5BEC78D}"/>
              </a:ext>
            </a:extLst>
          </p:cNvPr>
          <p:cNvGrpSpPr>
            <a:grpSpLocks/>
          </p:cNvGrpSpPr>
          <p:nvPr/>
        </p:nvGrpSpPr>
        <p:grpSpPr bwMode="auto">
          <a:xfrm>
            <a:off x="1628775" y="5146253"/>
            <a:ext cx="6330950" cy="1235075"/>
            <a:chOff x="727" y="2640"/>
            <a:chExt cx="3988" cy="778"/>
          </a:xfrm>
        </p:grpSpPr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42671D96-46DE-4969-9F6B-88FBA803F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2976"/>
              <a:ext cx="39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Arial Unicode MS" panose="020B0604020202020204" pitchFamily="34" charset="-128"/>
                </a:rPr>
                <a:t>If the </a:t>
              </a:r>
              <a:r>
                <a:rPr lang="en-US" altLang="en-US" sz="2000" b="1" i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condition</a:t>
              </a:r>
              <a:r>
                <a:rPr lang="en-US" altLang="en-US" sz="2000" b="1" dirty="0">
                  <a:solidFill>
                    <a:srgbClr val="C00000"/>
                  </a:solidFill>
                  <a:latin typeface="Arial Unicode MS" panose="020B0604020202020204" pitchFamily="34" charset="-128"/>
                </a:rPr>
                <a:t> is true, the </a:t>
              </a:r>
              <a:r>
                <a:rPr lang="en-US" altLang="en-US" sz="2000" b="1" i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statement</a:t>
              </a:r>
              <a:r>
                <a:rPr lang="en-US" altLang="en-US" sz="2000" b="1" dirty="0">
                  <a:solidFill>
                    <a:srgbClr val="C00000"/>
                  </a:solidFill>
                  <a:latin typeface="Arial Unicode MS" panose="020B0604020202020204" pitchFamily="34" charset="-128"/>
                </a:rPr>
                <a:t> is executed.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Arial Unicode MS" panose="020B0604020202020204" pitchFamily="34" charset="-128"/>
                </a:rPr>
                <a:t>If it is false, the </a:t>
              </a:r>
              <a:r>
                <a:rPr lang="en-US" altLang="en-US" sz="2000" b="1" i="1" dirty="0">
                  <a:solidFill>
                    <a:srgbClr val="C00000"/>
                  </a:solidFill>
                  <a:latin typeface="Courier New" panose="02070309020205020404" pitchFamily="49" charset="0"/>
                </a:rPr>
                <a:t>statement</a:t>
              </a:r>
              <a:r>
                <a:rPr lang="en-US" altLang="en-US" sz="2000" b="1" dirty="0">
                  <a:solidFill>
                    <a:srgbClr val="C00000"/>
                  </a:solidFill>
                  <a:latin typeface="Arial Unicode MS" panose="020B0604020202020204" pitchFamily="34" charset="-128"/>
                </a:rPr>
                <a:t> is skipped.</a:t>
              </a: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E9F5E2F4-9F64-4330-900B-F4478AF95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ln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build="p" bldLvl="2" autoUpdateAnimBg="0"/>
      <p:bldP spid="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/>
              <a:t>Boolean Expressions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lIns="92075" tIns="46038" rIns="92075" bIns="46038"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A condition often uses one of Java's </a:t>
            </a:r>
            <a:r>
              <a:rPr lang="en-US" altLang="en-US" sz="2400" i="1" dirty="0">
                <a:solidFill>
                  <a:srgbClr val="C00000"/>
                </a:solidFill>
              </a:rPr>
              <a:t>equality operators </a:t>
            </a:r>
            <a:r>
              <a:rPr lang="en-US" altLang="en-US" sz="2400" dirty="0"/>
              <a:t>or </a:t>
            </a:r>
            <a:r>
              <a:rPr lang="en-US" altLang="en-US" sz="2400" i="1" dirty="0">
                <a:solidFill>
                  <a:srgbClr val="C00000"/>
                </a:solidFill>
              </a:rPr>
              <a:t>relational operators</a:t>
            </a:r>
            <a:r>
              <a:rPr lang="en-US" altLang="en-US" sz="2400" dirty="0"/>
              <a:t>, which all return Boolean results:</a:t>
            </a:r>
          </a:p>
          <a:p>
            <a:pPr lvl="3" eaLnBrk="1" hangingPunct="1"/>
            <a:endParaRPr lang="en-US" altLang="en-US" sz="1800" dirty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==</a:t>
            </a:r>
            <a:r>
              <a:rPr lang="en-US" altLang="en-US" sz="1800" dirty="0"/>
              <a:t>		equal to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!=</a:t>
            </a:r>
            <a:r>
              <a:rPr lang="en-US" altLang="en-US" sz="1800" dirty="0"/>
              <a:t>		not equal to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&lt;</a:t>
            </a:r>
            <a:r>
              <a:rPr lang="en-US" altLang="en-US" sz="1800" dirty="0"/>
              <a:t>			less than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  <a:r>
              <a:rPr lang="en-US" altLang="en-US" sz="1800" dirty="0"/>
              <a:t>			greater than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&lt;=</a:t>
            </a:r>
            <a:r>
              <a:rPr lang="en-US" altLang="en-US" sz="1800" dirty="0"/>
              <a:t>		less than or equal to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&gt;=</a:t>
            </a:r>
            <a:r>
              <a:rPr lang="en-US" altLang="en-US" sz="1800" dirty="0"/>
              <a:t>		greater than or equal to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fld id="{00A94C03-B081-4C4A-950C-F4686BBCEDF2}" type="slidenum">
              <a:rPr lang="en-US" altLang="en-US" sz="1800" smtClean="0">
                <a:latin typeface="Verdana" panose="020B060403050404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FontTx/>
                <a:buNone/>
              </a:pPr>
              <a:t>9</a:t>
            </a:fld>
            <a:endParaRPr lang="en-US" altLang="en-US" sz="18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4408</TotalTime>
  <Words>2762</Words>
  <Application>Microsoft Office PowerPoint</Application>
  <PresentationFormat>On-screen Show (4:3)</PresentationFormat>
  <Paragraphs>484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Arial Unicode MS</vt:lpstr>
      <vt:lpstr>Amasis MT Pro Black</vt:lpstr>
      <vt:lpstr>Antique Olive</vt:lpstr>
      <vt:lpstr>Arial</vt:lpstr>
      <vt:lpstr>Calibri</vt:lpstr>
      <vt:lpstr>Courier New</vt:lpstr>
      <vt:lpstr>Rockwell</vt:lpstr>
      <vt:lpstr>Rockwell Condensed</vt:lpstr>
      <vt:lpstr>Rockwell Extra Bold</vt:lpstr>
      <vt:lpstr>Times New Roman</vt:lpstr>
      <vt:lpstr>Verdana</vt:lpstr>
      <vt:lpstr>Wingdings</vt:lpstr>
      <vt:lpstr>Wood Type</vt:lpstr>
      <vt:lpstr>1_Wood Type</vt:lpstr>
      <vt:lpstr>Control Structures </vt:lpstr>
      <vt:lpstr>Objectives </vt:lpstr>
      <vt:lpstr>3 Types Flow of Control</vt:lpstr>
      <vt:lpstr>Flow of Control: Sequential Structures</vt:lpstr>
      <vt:lpstr>Flow of Control: Selection</vt:lpstr>
      <vt:lpstr>Example of Selection in Computer Program</vt:lpstr>
      <vt:lpstr>Flow of Control: Selection Structures</vt:lpstr>
      <vt:lpstr>The if Statement</vt:lpstr>
      <vt:lpstr>Boolean Expressions</vt:lpstr>
      <vt:lpstr>Examples of Boolean Expressions</vt:lpstr>
      <vt:lpstr>Logic of an if statement</vt:lpstr>
      <vt:lpstr>The if Statement</vt:lpstr>
      <vt:lpstr>Java code example: != operator</vt:lpstr>
      <vt:lpstr>Java code example: &gt;= operator</vt:lpstr>
      <vt:lpstr>Java code example: &lt;= operator</vt:lpstr>
      <vt:lpstr>Think..</vt:lpstr>
      <vt:lpstr>Block Statements</vt:lpstr>
      <vt:lpstr>Block Statements</vt:lpstr>
      <vt:lpstr>Logical (Boolean) Operation</vt:lpstr>
      <vt:lpstr>Logical (Boolean) Operation</vt:lpstr>
      <vt:lpstr>Logical Operators</vt:lpstr>
      <vt:lpstr>Precedence of Operators</vt:lpstr>
      <vt:lpstr>The if-else Statement (2 way selection)</vt:lpstr>
      <vt:lpstr>Logic of an if-else statement</vt:lpstr>
      <vt:lpstr>Logic of an if-else statement</vt:lpstr>
      <vt:lpstr>if/else Statement</vt:lpstr>
      <vt:lpstr>DESIGN OF INTERACTIVE PROGRAM: PSEUDOCODE &amp; FLOW CHART</vt:lpstr>
      <vt:lpstr>SAMPLE CODE</vt:lpstr>
      <vt:lpstr>Output</vt:lpstr>
      <vt:lpstr>Block Statement</vt:lpstr>
      <vt:lpstr>Flow chart for if else statement: with block</vt:lpstr>
      <vt:lpstr>Pseudo code for if else statement: with block</vt:lpstr>
      <vt:lpstr>Combination of Block Statement and Logical Operators</vt:lpstr>
      <vt:lpstr>Multiple Selection</vt:lpstr>
      <vt:lpstr>Flow chart for Multiple Selection</vt:lpstr>
      <vt:lpstr>Multiple Selection</vt:lpstr>
      <vt:lpstr>Java code (multiple selection)</vt:lpstr>
      <vt:lpstr>PowerPoint Presentation</vt:lpstr>
      <vt:lpstr>Multiple Selections</vt:lpstr>
      <vt:lpstr>Multiple Selections</vt:lpstr>
      <vt:lpstr>Multiple Selections</vt:lpstr>
      <vt:lpstr>Exercise</vt:lpstr>
      <vt:lpstr>Multiple Selection (Nested if)</vt:lpstr>
      <vt:lpstr>Multiple Selection (Nested if)</vt:lpstr>
      <vt:lpstr>Multiple Selection (Nested if)</vt:lpstr>
      <vt:lpstr>PowerPoint Presentation</vt:lpstr>
    </vt:vector>
  </TitlesOfParts>
  <Company>University of Detroit Mercy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faculty</dc:creator>
  <cp:lastModifiedBy>Fathey</cp:lastModifiedBy>
  <cp:revision>226</cp:revision>
  <dcterms:created xsi:type="dcterms:W3CDTF">2002-05-22T03:03:13Z</dcterms:created>
  <dcterms:modified xsi:type="dcterms:W3CDTF">2021-11-09T03:25:32Z</dcterms:modified>
</cp:coreProperties>
</file>